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1"/>
  </p:notesMasterIdLst>
  <p:sldIdLst>
    <p:sldId id="256" r:id="rId2"/>
    <p:sldId id="269" r:id="rId3"/>
    <p:sldId id="279" r:id="rId4"/>
    <p:sldId id="284" r:id="rId5"/>
    <p:sldId id="283" r:id="rId6"/>
    <p:sldId id="281" r:id="rId7"/>
    <p:sldId id="282" r:id="rId8"/>
    <p:sldId id="278" r:id="rId9"/>
    <p:sldId id="267" r:id="rId10"/>
  </p:sldIdLst>
  <p:sldSz cx="9144000" cy="6858000" type="screen4x3"/>
  <p:notesSz cx="7099300" cy="10234613"/>
  <p:defaultTextStyle>
    <a:defPPr>
      <a:defRPr lang="en-GB"/>
    </a:defPPr>
    <a:lvl1pPr algn="l" rtl="0" eaLnBrk="0" fontAlgn="base" hangingPunct="0">
      <a:spcBef>
        <a:spcPct val="0"/>
      </a:spcBef>
      <a:spcAft>
        <a:spcPct val="0"/>
      </a:spcAft>
      <a:defRPr sz="1600"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sz="1600"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sz="1600"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sz="1600"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sz="1600" kern="1200">
        <a:solidFill>
          <a:schemeClr val="tx1"/>
        </a:solidFill>
        <a:latin typeface="Arial" pitchFamily="34" charset="0"/>
        <a:ea typeface="+mn-ea"/>
        <a:cs typeface="Arial" pitchFamily="34" charset="0"/>
      </a:defRPr>
    </a:lvl5pPr>
    <a:lvl6pPr marL="2286000" algn="l" defTabSz="914400" rtl="0" eaLnBrk="1" latinLnBrk="0" hangingPunct="1">
      <a:defRPr sz="1600" kern="1200">
        <a:solidFill>
          <a:schemeClr val="tx1"/>
        </a:solidFill>
        <a:latin typeface="Arial" pitchFamily="34" charset="0"/>
        <a:ea typeface="+mn-ea"/>
        <a:cs typeface="Arial" pitchFamily="34" charset="0"/>
      </a:defRPr>
    </a:lvl6pPr>
    <a:lvl7pPr marL="2743200" algn="l" defTabSz="914400" rtl="0" eaLnBrk="1" latinLnBrk="0" hangingPunct="1">
      <a:defRPr sz="1600" kern="1200">
        <a:solidFill>
          <a:schemeClr val="tx1"/>
        </a:solidFill>
        <a:latin typeface="Arial" pitchFamily="34" charset="0"/>
        <a:ea typeface="+mn-ea"/>
        <a:cs typeface="Arial" pitchFamily="34" charset="0"/>
      </a:defRPr>
    </a:lvl7pPr>
    <a:lvl8pPr marL="3200400" algn="l" defTabSz="914400" rtl="0" eaLnBrk="1" latinLnBrk="0" hangingPunct="1">
      <a:defRPr sz="1600" kern="1200">
        <a:solidFill>
          <a:schemeClr val="tx1"/>
        </a:solidFill>
        <a:latin typeface="Arial" pitchFamily="34" charset="0"/>
        <a:ea typeface="+mn-ea"/>
        <a:cs typeface="Arial" pitchFamily="34" charset="0"/>
      </a:defRPr>
    </a:lvl8pPr>
    <a:lvl9pPr marL="3657600" algn="l" defTabSz="914400" rtl="0" eaLnBrk="1" latinLnBrk="0" hangingPunct="1">
      <a:defRPr sz="16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008000"/>
    <a:srgbClr val="99CCFF"/>
    <a:srgbClr val="000000"/>
    <a:srgbClr val="009900"/>
    <a:srgbClr val="CCECFF"/>
    <a:srgbClr val="FF9900"/>
    <a:srgbClr val="080808"/>
    <a:srgbClr val="5F5F5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ea typeface="Arial" charset="0"/>
                <a:cs typeface="Arial" charset="0"/>
              </a:defRPr>
            </a:lvl1pPr>
          </a:lstStyle>
          <a:p>
            <a:pPr>
              <a:defRPr/>
            </a:pPr>
            <a:endParaRPr lang="en-GB"/>
          </a:p>
        </p:txBody>
      </p:sp>
      <p:sp>
        <p:nvSpPr>
          <p:cNvPr id="10243"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ea typeface="Arial" charset="0"/>
                <a:cs typeface="Arial" charset="0"/>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246"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ea typeface="Arial" charset="0"/>
                <a:cs typeface="Arial" charset="0"/>
              </a:defRPr>
            </a:lvl1pPr>
          </a:lstStyle>
          <a:p>
            <a:pPr>
              <a:defRPr/>
            </a:pPr>
            <a:endParaRPr lang="en-GB"/>
          </a:p>
        </p:txBody>
      </p:sp>
      <p:sp>
        <p:nvSpPr>
          <p:cNvPr id="10247"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fld id="{E69775D3-7F12-47BA-96A7-94D6953812EA}" type="slidenum">
              <a:rPr lang="en-GB"/>
              <a:pPr/>
              <a:t>‹#›</a:t>
            </a:fld>
            <a:endParaRPr lang="en-GB"/>
          </a:p>
        </p:txBody>
      </p:sp>
    </p:spTree>
    <p:extLst>
      <p:ext uri="{BB962C8B-B14F-4D97-AF65-F5344CB8AC3E}">
        <p14:creationId xmlns:p14="http://schemas.microsoft.com/office/powerpoint/2010/main" val="2367342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1600">
                <a:solidFill>
                  <a:schemeClr val="tx1"/>
                </a:solidFill>
                <a:latin typeface="Arial" pitchFamily="34" charset="0"/>
                <a:cs typeface="Arial" pitchFamily="34" charset="0"/>
              </a:defRPr>
            </a:lvl1pPr>
            <a:lvl2pPr marL="37931725" indent="-37474525" defTabSz="990600">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fld id="{869BA905-C7EB-4577-B0BC-EF3899EFFDE2}" type="slidenum">
              <a:rPr lang="en-GB" sz="1300"/>
              <a:pPr/>
              <a:t>1</a:t>
            </a:fld>
            <a:endParaRPr lang="en-GB" sz="1300"/>
          </a:p>
        </p:txBody>
      </p:sp>
      <p:sp>
        <p:nvSpPr>
          <p:cNvPr id="15363" name="Rectangle 2"/>
          <p:cNvSpPr>
            <a:spLocks noGrp="1" noRot="1" noChangeAspect="1" noChangeArrowheads="1" noTextEdit="1"/>
          </p:cNvSpPr>
          <p:nvPr>
            <p:ph type="sldImg"/>
          </p:nvPr>
        </p:nvSpPr>
        <p:spPr>
          <a:xfrm>
            <a:off x="992188" y="768350"/>
            <a:ext cx="5114925" cy="3836988"/>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1600">
                <a:solidFill>
                  <a:schemeClr val="tx1"/>
                </a:solidFill>
                <a:latin typeface="Arial" pitchFamily="34" charset="0"/>
                <a:cs typeface="Arial" pitchFamily="34" charset="0"/>
              </a:defRPr>
            </a:lvl1pPr>
            <a:lvl2pPr marL="37931725" indent="-37474525" defTabSz="990600">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fld id="{5904B91A-E996-4A90-B76B-D68F57FB8DF9}" type="slidenum">
              <a:rPr lang="en-GB" sz="1300"/>
              <a:pPr/>
              <a:t>2</a:t>
            </a:fld>
            <a:endParaRPr lang="en-GB" sz="1300"/>
          </a:p>
        </p:txBody>
      </p:sp>
      <p:sp>
        <p:nvSpPr>
          <p:cNvPr id="17411" name="Rectangle 2"/>
          <p:cNvSpPr>
            <a:spLocks noGrp="1" noRot="1" noChangeAspect="1" noChangeArrowheads="1" noTextEdit="1"/>
          </p:cNvSpPr>
          <p:nvPr>
            <p:ph type="sldImg"/>
          </p:nvPr>
        </p:nvSpPr>
        <p:spPr>
          <a:xfrm>
            <a:off x="992188" y="768350"/>
            <a:ext cx="5114925" cy="38369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1600">
                <a:solidFill>
                  <a:schemeClr val="tx1"/>
                </a:solidFill>
                <a:latin typeface="Arial" pitchFamily="34" charset="0"/>
                <a:cs typeface="Arial" pitchFamily="34" charset="0"/>
              </a:defRPr>
            </a:lvl1pPr>
            <a:lvl2pPr marL="37931725" indent="-37474525" defTabSz="990600">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fld id="{05B0436C-E834-4D09-9AB3-8F9673564D3B}" type="slidenum">
              <a:rPr lang="en-GB" sz="1300"/>
              <a:pPr/>
              <a:t>9</a:t>
            </a:fld>
            <a:endParaRPr lang="en-GB" sz="1300"/>
          </a:p>
        </p:txBody>
      </p:sp>
      <p:sp>
        <p:nvSpPr>
          <p:cNvPr id="28675" name="Rectangle 2"/>
          <p:cNvSpPr>
            <a:spLocks noGrp="1" noRot="1" noChangeAspect="1" noChangeArrowheads="1" noTextEdit="1"/>
          </p:cNvSpPr>
          <p:nvPr>
            <p:ph type="sldImg"/>
          </p:nvPr>
        </p:nvSpPr>
        <p:spPr>
          <a:xfrm>
            <a:off x="992188" y="768350"/>
            <a:ext cx="5114925" cy="3836988"/>
          </a:xfrm>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logo whit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58050" y="5734050"/>
            <a:ext cx="188595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Google_logo1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87338" y="441325"/>
            <a:ext cx="19812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2460625" y="2532063"/>
            <a:ext cx="5732463" cy="917575"/>
          </a:xfrm>
        </p:spPr>
        <p:txBody>
          <a:bodyPr anchor="b"/>
          <a:lstStyle>
            <a:lvl1pPr>
              <a:defRPr>
                <a:solidFill>
                  <a:schemeClr val="bg1"/>
                </a:solidFill>
              </a:defRPr>
            </a:lvl1pPr>
          </a:lstStyle>
          <a:p>
            <a:r>
              <a:rPr lang="en-GB"/>
              <a:t>Click to edit Master title style</a:t>
            </a:r>
          </a:p>
        </p:txBody>
      </p:sp>
      <p:sp>
        <p:nvSpPr>
          <p:cNvPr id="5124" name="Rectangle 4"/>
          <p:cNvSpPr>
            <a:spLocks noGrp="1" noChangeArrowheads="1"/>
          </p:cNvSpPr>
          <p:nvPr>
            <p:ph type="subTitle" idx="1"/>
          </p:nvPr>
        </p:nvSpPr>
        <p:spPr>
          <a:xfrm>
            <a:off x="2460625" y="5416550"/>
            <a:ext cx="3116263" cy="749300"/>
          </a:xfrm>
        </p:spPr>
        <p:txBody>
          <a:bodyPr/>
          <a:lstStyle>
            <a:lvl1pPr marL="0" indent="0">
              <a:spcBef>
                <a:spcPct val="20000"/>
              </a:spcBef>
              <a:buFontTx/>
              <a:buNone/>
              <a:defRPr sz="1600"/>
            </a:lvl1pPr>
          </a:lstStyle>
          <a:p>
            <a:r>
              <a:rPr lang="en-GB"/>
              <a:t>Click to edit Master subtitle style</a:t>
            </a:r>
          </a:p>
        </p:txBody>
      </p:sp>
    </p:spTree>
    <p:extLst>
      <p:ext uri="{BB962C8B-B14F-4D97-AF65-F5344CB8AC3E}">
        <p14:creationId xmlns:p14="http://schemas.microsoft.com/office/powerpoint/2010/main" val="32474933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15"/>
          <p:cNvSpPr>
            <a:spLocks noGrp="1" noChangeArrowheads="1"/>
          </p:cNvSpPr>
          <p:nvPr>
            <p:ph type="sldNum" sz="quarter" idx="11"/>
          </p:nvPr>
        </p:nvSpPr>
        <p:spPr>
          <a:ln/>
        </p:spPr>
        <p:txBody>
          <a:bodyPr/>
          <a:lstStyle>
            <a:lvl1pPr>
              <a:defRPr/>
            </a:lvl1pPr>
          </a:lstStyle>
          <a:p>
            <a:fld id="{0FA99E9D-31E4-402E-BA66-5E7235CE6C15}" type="slidenum">
              <a:rPr lang="en-GB"/>
              <a:pPr/>
              <a:t>‹#›</a:t>
            </a:fld>
            <a:endParaRPr lang="en-GB"/>
          </a:p>
        </p:txBody>
      </p:sp>
    </p:spTree>
    <p:extLst>
      <p:ext uri="{BB962C8B-B14F-4D97-AF65-F5344CB8AC3E}">
        <p14:creationId xmlns:p14="http://schemas.microsoft.com/office/powerpoint/2010/main" val="410210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0" y="715963"/>
            <a:ext cx="1938338" cy="5329237"/>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879475" y="715963"/>
            <a:ext cx="5667375" cy="5329237"/>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15"/>
          <p:cNvSpPr>
            <a:spLocks noGrp="1" noChangeArrowheads="1"/>
          </p:cNvSpPr>
          <p:nvPr>
            <p:ph type="sldNum" sz="quarter" idx="11"/>
          </p:nvPr>
        </p:nvSpPr>
        <p:spPr>
          <a:ln/>
        </p:spPr>
        <p:txBody>
          <a:bodyPr/>
          <a:lstStyle>
            <a:lvl1pPr>
              <a:defRPr/>
            </a:lvl1pPr>
          </a:lstStyle>
          <a:p>
            <a:fld id="{ED506BA1-368D-4A08-AA79-278844973E85}" type="slidenum">
              <a:rPr lang="en-GB"/>
              <a:pPr/>
              <a:t>‹#›</a:t>
            </a:fld>
            <a:endParaRPr lang="en-GB"/>
          </a:p>
        </p:txBody>
      </p:sp>
    </p:spTree>
    <p:extLst>
      <p:ext uri="{BB962C8B-B14F-4D97-AF65-F5344CB8AC3E}">
        <p14:creationId xmlns:p14="http://schemas.microsoft.com/office/powerpoint/2010/main" val="2741478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15"/>
          <p:cNvSpPr>
            <a:spLocks noGrp="1" noChangeArrowheads="1"/>
          </p:cNvSpPr>
          <p:nvPr>
            <p:ph type="sldNum" sz="quarter" idx="11"/>
          </p:nvPr>
        </p:nvSpPr>
        <p:spPr>
          <a:ln/>
        </p:spPr>
        <p:txBody>
          <a:bodyPr/>
          <a:lstStyle>
            <a:lvl1pPr>
              <a:defRPr/>
            </a:lvl1pPr>
          </a:lstStyle>
          <a:p>
            <a:fld id="{33D46EE5-7169-4D45-9A10-1D0D2215C30D}" type="slidenum">
              <a:rPr lang="en-GB"/>
              <a:pPr/>
              <a:t>‹#›</a:t>
            </a:fld>
            <a:endParaRPr lang="en-GB"/>
          </a:p>
        </p:txBody>
      </p:sp>
    </p:spTree>
    <p:extLst>
      <p:ext uri="{BB962C8B-B14F-4D97-AF65-F5344CB8AC3E}">
        <p14:creationId xmlns:p14="http://schemas.microsoft.com/office/powerpoint/2010/main" val="417987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endParaRPr lang="en-GB"/>
          </a:p>
        </p:txBody>
      </p:sp>
      <p:sp>
        <p:nvSpPr>
          <p:cNvPr id="5" name="Rectangle 15"/>
          <p:cNvSpPr>
            <a:spLocks noGrp="1" noChangeArrowheads="1"/>
          </p:cNvSpPr>
          <p:nvPr>
            <p:ph type="sldNum" sz="quarter" idx="11"/>
          </p:nvPr>
        </p:nvSpPr>
        <p:spPr>
          <a:ln/>
        </p:spPr>
        <p:txBody>
          <a:bodyPr/>
          <a:lstStyle>
            <a:lvl1pPr>
              <a:defRPr/>
            </a:lvl1pPr>
          </a:lstStyle>
          <a:p>
            <a:fld id="{A0D91BEA-07C6-4288-9664-6CE959984E54}" type="slidenum">
              <a:rPr lang="en-GB"/>
              <a:pPr/>
              <a:t>‹#›</a:t>
            </a:fld>
            <a:endParaRPr lang="en-GB"/>
          </a:p>
        </p:txBody>
      </p:sp>
    </p:spTree>
    <p:extLst>
      <p:ext uri="{BB962C8B-B14F-4D97-AF65-F5344CB8AC3E}">
        <p14:creationId xmlns:p14="http://schemas.microsoft.com/office/powerpoint/2010/main" val="520126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082675" y="1811338"/>
            <a:ext cx="3700463"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935538" y="1811338"/>
            <a:ext cx="370205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15"/>
          <p:cNvSpPr>
            <a:spLocks noGrp="1" noChangeArrowheads="1"/>
          </p:cNvSpPr>
          <p:nvPr>
            <p:ph type="sldNum" sz="quarter" idx="11"/>
          </p:nvPr>
        </p:nvSpPr>
        <p:spPr>
          <a:ln/>
        </p:spPr>
        <p:txBody>
          <a:bodyPr/>
          <a:lstStyle>
            <a:lvl1pPr>
              <a:defRPr/>
            </a:lvl1pPr>
          </a:lstStyle>
          <a:p>
            <a:fld id="{B368ADAE-B641-46CA-9600-E8D49ADB5808}" type="slidenum">
              <a:rPr lang="en-GB"/>
              <a:pPr/>
              <a:t>‹#›</a:t>
            </a:fld>
            <a:endParaRPr lang="en-GB"/>
          </a:p>
        </p:txBody>
      </p:sp>
    </p:spTree>
    <p:extLst>
      <p:ext uri="{BB962C8B-B14F-4D97-AF65-F5344CB8AC3E}">
        <p14:creationId xmlns:p14="http://schemas.microsoft.com/office/powerpoint/2010/main" val="427889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endParaRPr lang="en-GB"/>
          </a:p>
        </p:txBody>
      </p:sp>
      <p:sp>
        <p:nvSpPr>
          <p:cNvPr id="8" name="Rectangle 15"/>
          <p:cNvSpPr>
            <a:spLocks noGrp="1" noChangeArrowheads="1"/>
          </p:cNvSpPr>
          <p:nvPr>
            <p:ph type="sldNum" sz="quarter" idx="11"/>
          </p:nvPr>
        </p:nvSpPr>
        <p:spPr>
          <a:ln/>
        </p:spPr>
        <p:txBody>
          <a:bodyPr/>
          <a:lstStyle>
            <a:lvl1pPr>
              <a:defRPr/>
            </a:lvl1pPr>
          </a:lstStyle>
          <a:p>
            <a:fld id="{F0609B21-1892-4D25-B28E-BCCDF724E5C1}" type="slidenum">
              <a:rPr lang="en-GB"/>
              <a:pPr/>
              <a:t>‹#›</a:t>
            </a:fld>
            <a:endParaRPr lang="en-GB"/>
          </a:p>
        </p:txBody>
      </p:sp>
    </p:spTree>
    <p:extLst>
      <p:ext uri="{BB962C8B-B14F-4D97-AF65-F5344CB8AC3E}">
        <p14:creationId xmlns:p14="http://schemas.microsoft.com/office/powerpoint/2010/main" val="230615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endParaRPr lang="en-GB"/>
          </a:p>
        </p:txBody>
      </p:sp>
      <p:sp>
        <p:nvSpPr>
          <p:cNvPr id="4" name="Rectangle 15"/>
          <p:cNvSpPr>
            <a:spLocks noGrp="1" noChangeArrowheads="1"/>
          </p:cNvSpPr>
          <p:nvPr>
            <p:ph type="sldNum" sz="quarter" idx="11"/>
          </p:nvPr>
        </p:nvSpPr>
        <p:spPr>
          <a:ln/>
        </p:spPr>
        <p:txBody>
          <a:bodyPr/>
          <a:lstStyle>
            <a:lvl1pPr>
              <a:defRPr/>
            </a:lvl1pPr>
          </a:lstStyle>
          <a:p>
            <a:fld id="{0828D1FC-C617-4453-97B5-E23646587B1D}" type="slidenum">
              <a:rPr lang="en-GB"/>
              <a:pPr/>
              <a:t>‹#›</a:t>
            </a:fld>
            <a:endParaRPr lang="en-GB"/>
          </a:p>
        </p:txBody>
      </p:sp>
    </p:spTree>
    <p:extLst>
      <p:ext uri="{BB962C8B-B14F-4D97-AF65-F5344CB8AC3E}">
        <p14:creationId xmlns:p14="http://schemas.microsoft.com/office/powerpoint/2010/main" val="3701820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GB"/>
          </a:p>
        </p:txBody>
      </p:sp>
      <p:sp>
        <p:nvSpPr>
          <p:cNvPr id="3" name="Rectangle 15"/>
          <p:cNvSpPr>
            <a:spLocks noGrp="1" noChangeArrowheads="1"/>
          </p:cNvSpPr>
          <p:nvPr>
            <p:ph type="sldNum" sz="quarter" idx="11"/>
          </p:nvPr>
        </p:nvSpPr>
        <p:spPr>
          <a:ln/>
        </p:spPr>
        <p:txBody>
          <a:bodyPr/>
          <a:lstStyle>
            <a:lvl1pPr>
              <a:defRPr/>
            </a:lvl1pPr>
          </a:lstStyle>
          <a:p>
            <a:fld id="{98502F37-67DD-44A8-B3BE-01F86FA1170A}" type="slidenum">
              <a:rPr lang="en-GB"/>
              <a:pPr/>
              <a:t>‹#›</a:t>
            </a:fld>
            <a:endParaRPr lang="en-GB"/>
          </a:p>
        </p:txBody>
      </p:sp>
    </p:spTree>
    <p:extLst>
      <p:ext uri="{BB962C8B-B14F-4D97-AF65-F5344CB8AC3E}">
        <p14:creationId xmlns:p14="http://schemas.microsoft.com/office/powerpoint/2010/main" val="2963975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15"/>
          <p:cNvSpPr>
            <a:spLocks noGrp="1" noChangeArrowheads="1"/>
          </p:cNvSpPr>
          <p:nvPr>
            <p:ph type="sldNum" sz="quarter" idx="11"/>
          </p:nvPr>
        </p:nvSpPr>
        <p:spPr>
          <a:ln/>
        </p:spPr>
        <p:txBody>
          <a:bodyPr/>
          <a:lstStyle>
            <a:lvl1pPr>
              <a:defRPr/>
            </a:lvl1pPr>
          </a:lstStyle>
          <a:p>
            <a:fld id="{72B80F0F-3DC3-4D60-B2DD-7D5BEAF8093E}" type="slidenum">
              <a:rPr lang="en-GB"/>
              <a:pPr/>
              <a:t>‹#›</a:t>
            </a:fld>
            <a:endParaRPr lang="en-GB"/>
          </a:p>
        </p:txBody>
      </p:sp>
    </p:spTree>
    <p:extLst>
      <p:ext uri="{BB962C8B-B14F-4D97-AF65-F5344CB8AC3E}">
        <p14:creationId xmlns:p14="http://schemas.microsoft.com/office/powerpoint/2010/main" val="174756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GB"/>
          </a:p>
        </p:txBody>
      </p:sp>
      <p:sp>
        <p:nvSpPr>
          <p:cNvPr id="6" name="Rectangle 15"/>
          <p:cNvSpPr>
            <a:spLocks noGrp="1" noChangeArrowheads="1"/>
          </p:cNvSpPr>
          <p:nvPr>
            <p:ph type="sldNum" sz="quarter" idx="11"/>
          </p:nvPr>
        </p:nvSpPr>
        <p:spPr>
          <a:ln/>
        </p:spPr>
        <p:txBody>
          <a:bodyPr/>
          <a:lstStyle>
            <a:lvl1pPr>
              <a:defRPr/>
            </a:lvl1pPr>
          </a:lstStyle>
          <a:p>
            <a:fld id="{20567EF9-B4C1-4512-B53A-3834E7431B70}" type="slidenum">
              <a:rPr lang="en-GB"/>
              <a:pPr/>
              <a:t>‹#›</a:t>
            </a:fld>
            <a:endParaRPr lang="en-GB"/>
          </a:p>
        </p:txBody>
      </p:sp>
    </p:spTree>
    <p:extLst>
      <p:ext uri="{BB962C8B-B14F-4D97-AF65-F5344CB8AC3E}">
        <p14:creationId xmlns:p14="http://schemas.microsoft.com/office/powerpoint/2010/main" val="199373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879475" y="715963"/>
            <a:ext cx="7758113"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1082675" y="1811338"/>
            <a:ext cx="7554913"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1" name="Rectangle 5"/>
          <p:cNvSpPr>
            <a:spLocks noGrp="1" noChangeArrowheads="1"/>
          </p:cNvSpPr>
          <p:nvPr>
            <p:ph type="ftr" sz="quarter" idx="3"/>
          </p:nvPr>
        </p:nvSpPr>
        <p:spPr bwMode="auto">
          <a:xfrm>
            <a:off x="879475" y="474663"/>
            <a:ext cx="3692525" cy="2413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b="1">
                <a:solidFill>
                  <a:srgbClr val="3366CC"/>
                </a:solidFill>
              </a:defRPr>
            </a:lvl1pPr>
          </a:lstStyle>
          <a:p>
            <a:endParaRPr lang="en-GB"/>
          </a:p>
        </p:txBody>
      </p:sp>
      <p:sp>
        <p:nvSpPr>
          <p:cNvPr id="4111" name="Rectangle 15"/>
          <p:cNvSpPr>
            <a:spLocks noGrp="1" noChangeArrowheads="1"/>
          </p:cNvSpPr>
          <p:nvPr>
            <p:ph type="sldNum" sz="quarter" idx="4"/>
          </p:nvPr>
        </p:nvSpPr>
        <p:spPr bwMode="auto">
          <a:xfrm>
            <a:off x="755650" y="6524625"/>
            <a:ext cx="1152525" cy="2174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rgbClr val="3366CC"/>
                </a:solidFill>
              </a:defRPr>
            </a:lvl1pPr>
          </a:lstStyle>
          <a:p>
            <a:fld id="{6F2E9284-DCDC-47AA-908A-D26088AF821E}"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4" r:id="rId3"/>
    <p:sldLayoutId id="2147483693" r:id="rId4"/>
    <p:sldLayoutId id="2147483692" r:id="rId5"/>
    <p:sldLayoutId id="2147483691" r:id="rId6"/>
    <p:sldLayoutId id="2147483690" r:id="rId7"/>
    <p:sldLayoutId id="2147483689" r:id="rId8"/>
    <p:sldLayoutId id="2147483688" r:id="rId9"/>
    <p:sldLayoutId id="2147483687" r:id="rId10"/>
    <p:sldLayoutId id="2147483686" r:id="rId11"/>
  </p:sldLayoutIdLst>
  <p:hf hdr="0" ftr="0" dt="0"/>
  <p:txStyles>
    <p:titleStyle>
      <a:lvl1pPr algn="l" rtl="0" eaLnBrk="0" fontAlgn="base" hangingPunct="0">
        <a:spcBef>
          <a:spcPct val="0"/>
        </a:spcBef>
        <a:spcAft>
          <a:spcPct val="0"/>
        </a:spcAft>
        <a:defRPr sz="3600">
          <a:solidFill>
            <a:srgbClr val="3366CC"/>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rgbClr val="3366CC"/>
          </a:solidFill>
          <a:latin typeface="Arial" charset="0"/>
          <a:ea typeface="ＭＳ Ｐゴシック" charset="-128"/>
          <a:cs typeface="ＭＳ Ｐゴシック" charset="-128"/>
        </a:defRPr>
      </a:lvl2pPr>
      <a:lvl3pPr algn="l" rtl="0" eaLnBrk="0" fontAlgn="base" hangingPunct="0">
        <a:spcBef>
          <a:spcPct val="0"/>
        </a:spcBef>
        <a:spcAft>
          <a:spcPct val="0"/>
        </a:spcAft>
        <a:defRPr sz="3600">
          <a:solidFill>
            <a:srgbClr val="3366CC"/>
          </a:solidFill>
          <a:latin typeface="Arial" charset="0"/>
          <a:ea typeface="ＭＳ Ｐゴシック" charset="-128"/>
          <a:cs typeface="ＭＳ Ｐゴシック" charset="-128"/>
        </a:defRPr>
      </a:lvl3pPr>
      <a:lvl4pPr algn="l" rtl="0" eaLnBrk="0" fontAlgn="base" hangingPunct="0">
        <a:spcBef>
          <a:spcPct val="0"/>
        </a:spcBef>
        <a:spcAft>
          <a:spcPct val="0"/>
        </a:spcAft>
        <a:defRPr sz="3600">
          <a:solidFill>
            <a:srgbClr val="3366CC"/>
          </a:solidFill>
          <a:latin typeface="Arial" charset="0"/>
          <a:ea typeface="ＭＳ Ｐゴシック" charset="-128"/>
          <a:cs typeface="ＭＳ Ｐゴシック" charset="-128"/>
        </a:defRPr>
      </a:lvl4pPr>
      <a:lvl5pPr algn="l" rtl="0" eaLnBrk="0" fontAlgn="base" hangingPunct="0">
        <a:spcBef>
          <a:spcPct val="0"/>
        </a:spcBef>
        <a:spcAft>
          <a:spcPct val="0"/>
        </a:spcAft>
        <a:defRPr sz="3600">
          <a:solidFill>
            <a:srgbClr val="3366CC"/>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3600">
          <a:solidFill>
            <a:srgbClr val="3366CC"/>
          </a:solidFill>
          <a:latin typeface="Arial" charset="0"/>
        </a:defRPr>
      </a:lvl6pPr>
      <a:lvl7pPr marL="914400" algn="l" rtl="0" eaLnBrk="0" fontAlgn="base" hangingPunct="0">
        <a:spcBef>
          <a:spcPct val="0"/>
        </a:spcBef>
        <a:spcAft>
          <a:spcPct val="0"/>
        </a:spcAft>
        <a:defRPr sz="3600">
          <a:solidFill>
            <a:srgbClr val="3366CC"/>
          </a:solidFill>
          <a:latin typeface="Arial" charset="0"/>
        </a:defRPr>
      </a:lvl7pPr>
      <a:lvl8pPr marL="1371600" algn="l" rtl="0" eaLnBrk="0" fontAlgn="base" hangingPunct="0">
        <a:spcBef>
          <a:spcPct val="0"/>
        </a:spcBef>
        <a:spcAft>
          <a:spcPct val="0"/>
        </a:spcAft>
        <a:defRPr sz="3600">
          <a:solidFill>
            <a:srgbClr val="3366CC"/>
          </a:solidFill>
          <a:latin typeface="Arial" charset="0"/>
        </a:defRPr>
      </a:lvl8pPr>
      <a:lvl9pPr marL="1828800" algn="l" rtl="0" eaLnBrk="0" fontAlgn="base" hangingPunct="0">
        <a:spcBef>
          <a:spcPct val="0"/>
        </a:spcBef>
        <a:spcAft>
          <a:spcPct val="0"/>
        </a:spcAft>
        <a:defRPr sz="3600">
          <a:solidFill>
            <a:srgbClr val="3366CC"/>
          </a:solidFill>
          <a:latin typeface="Arial" charset="0"/>
        </a:defRPr>
      </a:lvl9pPr>
    </p:titleStyle>
    <p:bodyStyle>
      <a:lvl1pPr marL="284163" indent="-284163" algn="l" rtl="0" eaLnBrk="0" fontAlgn="base" hangingPunct="0">
        <a:spcBef>
          <a:spcPct val="40000"/>
        </a:spcBef>
        <a:spcAft>
          <a:spcPct val="0"/>
        </a:spcAft>
        <a:buChar char="•"/>
        <a:defRPr sz="2400">
          <a:solidFill>
            <a:srgbClr val="000000"/>
          </a:solidFill>
          <a:latin typeface="+mn-lt"/>
          <a:ea typeface="ＭＳ Ｐゴシック" charset="-128"/>
          <a:cs typeface="ＭＳ Ｐゴシック" charset="-128"/>
        </a:defRPr>
      </a:lvl1pPr>
      <a:lvl2pPr marL="581025" indent="-295275" algn="l" rtl="0" eaLnBrk="0" fontAlgn="base" hangingPunct="0">
        <a:spcBef>
          <a:spcPct val="40000"/>
        </a:spcBef>
        <a:spcAft>
          <a:spcPct val="0"/>
        </a:spcAft>
        <a:buChar char="•"/>
        <a:defRPr>
          <a:solidFill>
            <a:srgbClr val="000000"/>
          </a:solidFill>
          <a:latin typeface="+mn-lt"/>
          <a:ea typeface="ＭＳ Ｐゴシック" charset="-128"/>
        </a:defRPr>
      </a:lvl2pPr>
      <a:lvl3pPr marL="852488" indent="-269875" algn="l" rtl="0" eaLnBrk="0" fontAlgn="base" hangingPunct="0">
        <a:spcBef>
          <a:spcPct val="40000"/>
        </a:spcBef>
        <a:spcAft>
          <a:spcPct val="0"/>
        </a:spcAft>
        <a:buChar char="•"/>
        <a:defRPr>
          <a:solidFill>
            <a:srgbClr val="000000"/>
          </a:solidFill>
          <a:latin typeface="+mn-lt"/>
          <a:ea typeface="ＭＳ Ｐゴシック" charset="-128"/>
        </a:defRPr>
      </a:lvl3pPr>
      <a:lvl4pPr marL="1138238" indent="-284163" algn="l" rtl="0" eaLnBrk="0" fontAlgn="base" hangingPunct="0">
        <a:spcBef>
          <a:spcPct val="40000"/>
        </a:spcBef>
        <a:spcAft>
          <a:spcPct val="0"/>
        </a:spcAft>
        <a:buChar char="–"/>
        <a:defRPr>
          <a:solidFill>
            <a:srgbClr val="000000"/>
          </a:solidFill>
          <a:latin typeface="+mn-lt"/>
          <a:ea typeface="ＭＳ Ｐゴシック" charset="-128"/>
        </a:defRPr>
      </a:lvl4pPr>
      <a:lvl5pPr marL="1435100" indent="-295275" algn="l" rtl="0" eaLnBrk="0" fontAlgn="base" hangingPunct="0">
        <a:spcBef>
          <a:spcPct val="40000"/>
        </a:spcBef>
        <a:spcAft>
          <a:spcPct val="0"/>
        </a:spcAft>
        <a:buChar char="»"/>
        <a:defRPr>
          <a:solidFill>
            <a:srgbClr val="000000"/>
          </a:solidFill>
          <a:latin typeface="+mn-lt"/>
          <a:ea typeface="ＭＳ Ｐゴシック" charset="-128"/>
        </a:defRPr>
      </a:lvl5pPr>
      <a:lvl6pPr marL="1892300" indent="-295275" algn="l" rtl="0" eaLnBrk="0" fontAlgn="base" hangingPunct="0">
        <a:spcBef>
          <a:spcPct val="40000"/>
        </a:spcBef>
        <a:spcAft>
          <a:spcPct val="0"/>
        </a:spcAft>
        <a:buChar char="»"/>
        <a:defRPr>
          <a:solidFill>
            <a:srgbClr val="000000"/>
          </a:solidFill>
          <a:latin typeface="+mn-lt"/>
          <a:ea typeface="ＭＳ Ｐゴシック" charset="-128"/>
        </a:defRPr>
      </a:lvl6pPr>
      <a:lvl7pPr marL="2349500" indent="-295275" algn="l" rtl="0" eaLnBrk="0" fontAlgn="base" hangingPunct="0">
        <a:spcBef>
          <a:spcPct val="40000"/>
        </a:spcBef>
        <a:spcAft>
          <a:spcPct val="0"/>
        </a:spcAft>
        <a:buChar char="»"/>
        <a:defRPr>
          <a:solidFill>
            <a:srgbClr val="000000"/>
          </a:solidFill>
          <a:latin typeface="+mn-lt"/>
          <a:ea typeface="ＭＳ Ｐゴシック" charset="-128"/>
        </a:defRPr>
      </a:lvl7pPr>
      <a:lvl8pPr marL="2806700" indent="-295275" algn="l" rtl="0" eaLnBrk="0" fontAlgn="base" hangingPunct="0">
        <a:spcBef>
          <a:spcPct val="40000"/>
        </a:spcBef>
        <a:spcAft>
          <a:spcPct val="0"/>
        </a:spcAft>
        <a:buChar char="»"/>
        <a:defRPr>
          <a:solidFill>
            <a:srgbClr val="000000"/>
          </a:solidFill>
          <a:latin typeface="+mn-lt"/>
          <a:ea typeface="ＭＳ Ｐゴシック" charset="-128"/>
        </a:defRPr>
      </a:lvl8pPr>
      <a:lvl9pPr marL="3263900" indent="-295275" algn="l" rtl="0" eaLnBrk="0" fontAlgn="base" hangingPunct="0">
        <a:spcBef>
          <a:spcPct val="40000"/>
        </a:spcBef>
        <a:spcAft>
          <a:spcPct val="0"/>
        </a:spcAft>
        <a:buChar char="»"/>
        <a:defRPr>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etf.org/id/draft-ietf-conex-abstract-mech-07.txt"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www.trilogy2.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etf.org/id/draft-ietf-conex-abstract-mech-07.tx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tools.ietf.org/html/draft-ietf-conex-abstract-mech-07#ref-Refb-di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tf.org/id/draft-ietf-conex-abstract-mech-07.txt"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GB" dirty="0" err="1" smtClean="0">
                <a:solidFill>
                  <a:schemeClr val="tx1"/>
                </a:solidFill>
                <a:ea typeface="ＭＳ Ｐゴシック" pitchFamily="34" charset="-128"/>
              </a:rPr>
              <a:t>ConEx</a:t>
            </a:r>
            <a:r>
              <a:rPr lang="en-GB" dirty="0" smtClean="0">
                <a:solidFill>
                  <a:schemeClr val="tx1"/>
                </a:solidFill>
                <a:ea typeface="ＭＳ Ｐゴシック" pitchFamily="34" charset="-128"/>
              </a:rPr>
              <a:t> Concepts and Abstract Mechanism</a:t>
            </a:r>
            <a:r>
              <a:rPr lang="en-GB" sz="3200" dirty="0" smtClean="0">
                <a:solidFill>
                  <a:schemeClr val="tx1"/>
                </a:solidFill>
                <a:ea typeface="ＭＳ Ｐゴシック" pitchFamily="34" charset="-128"/>
              </a:rPr>
              <a:t/>
            </a:r>
            <a:br>
              <a:rPr lang="en-GB" sz="3200" dirty="0" smtClean="0">
                <a:solidFill>
                  <a:schemeClr val="tx1"/>
                </a:solidFill>
                <a:ea typeface="ＭＳ Ｐゴシック" pitchFamily="34" charset="-128"/>
              </a:rPr>
            </a:br>
            <a:r>
              <a:rPr lang="en-GB" sz="2400" dirty="0" smtClean="0">
                <a:solidFill>
                  <a:schemeClr val="tx1"/>
                </a:solidFill>
                <a:ea typeface="ＭＳ Ｐゴシック" pitchFamily="34" charset="-128"/>
                <a:hlinkClick r:id="rId3"/>
              </a:rPr>
              <a:t>draft-ietf-conex-abstract-mech-07.txt</a:t>
            </a:r>
            <a:endParaRPr lang="en-GB" sz="2400" dirty="0" smtClean="0">
              <a:solidFill>
                <a:schemeClr val="tx1"/>
              </a:solidFill>
              <a:ea typeface="ＭＳ Ｐゴシック" pitchFamily="34" charset="-128"/>
            </a:endParaRPr>
          </a:p>
        </p:txBody>
      </p:sp>
      <p:sp>
        <p:nvSpPr>
          <p:cNvPr id="14339" name="Rectangle 3"/>
          <p:cNvSpPr>
            <a:spLocks noGrp="1" noChangeArrowheads="1"/>
          </p:cNvSpPr>
          <p:nvPr>
            <p:ph type="subTitle" idx="1"/>
          </p:nvPr>
        </p:nvSpPr>
        <p:spPr>
          <a:xfrm>
            <a:off x="2195513" y="3789363"/>
            <a:ext cx="5113337" cy="2341562"/>
          </a:xfrm>
        </p:spPr>
        <p:txBody>
          <a:bodyPr/>
          <a:lstStyle/>
          <a:p>
            <a:r>
              <a:rPr lang="en-GB" sz="2400" dirty="0" smtClean="0">
                <a:ea typeface="ＭＳ Ｐゴシック" pitchFamily="34" charset="-128"/>
              </a:rPr>
              <a:t>Matt Mathis, Google</a:t>
            </a:r>
          </a:p>
          <a:p>
            <a:r>
              <a:rPr lang="en-GB" sz="2400" b="1" dirty="0" smtClean="0">
                <a:ea typeface="ＭＳ Ｐゴシック" pitchFamily="34" charset="-128"/>
              </a:rPr>
              <a:t>Bob Briscoe</a:t>
            </a:r>
            <a:r>
              <a:rPr lang="en-GB" sz="2400" dirty="0" smtClean="0">
                <a:ea typeface="ＭＳ Ｐゴシック" pitchFamily="34" charset="-128"/>
              </a:rPr>
              <a:t>, BT</a:t>
            </a:r>
          </a:p>
          <a:p>
            <a:r>
              <a:rPr lang="en-GB" sz="2400" dirty="0" smtClean="0">
                <a:ea typeface="ＭＳ Ｐゴシック" pitchFamily="34" charset="-128"/>
              </a:rPr>
              <a:t>IETF-87 </a:t>
            </a:r>
            <a:r>
              <a:rPr lang="en-GB" sz="2400" dirty="0" err="1" smtClean="0">
                <a:ea typeface="ＭＳ Ｐゴシック" pitchFamily="34" charset="-128"/>
              </a:rPr>
              <a:t>ConEx</a:t>
            </a:r>
            <a:r>
              <a:rPr lang="en-GB" sz="2400" dirty="0" smtClean="0">
                <a:ea typeface="ＭＳ Ｐゴシック" pitchFamily="34" charset="-128"/>
              </a:rPr>
              <a:t> Jul 2013</a:t>
            </a:r>
            <a:r>
              <a:rPr lang="en-GB" sz="1800" dirty="0" smtClean="0">
                <a:ea typeface="ＭＳ Ｐゴシック" pitchFamily="34" charset="-128"/>
              </a:rPr>
              <a:t/>
            </a:r>
            <a:br>
              <a:rPr lang="en-GB" sz="1800" dirty="0" smtClean="0">
                <a:ea typeface="ＭＳ Ｐゴシック" pitchFamily="34" charset="-128"/>
              </a:rPr>
            </a:br>
            <a:endParaRPr lang="en-GB" sz="1800" dirty="0" smtClean="0">
              <a:ea typeface="ＭＳ Ｐゴシック" pitchFamily="34" charset="-128"/>
            </a:endParaRPr>
          </a:p>
          <a:p>
            <a:r>
              <a:rPr lang="en-GB" dirty="0" smtClean="0">
                <a:ea typeface="ＭＳ Ｐゴシック" pitchFamily="34" charset="-128"/>
              </a:rPr>
              <a:t>Bob </a:t>
            </a:r>
            <a:r>
              <a:rPr lang="en-GB" dirty="0">
                <a:ea typeface="ＭＳ Ｐゴシック" pitchFamily="34" charset="-128"/>
              </a:rPr>
              <a:t>B</a:t>
            </a:r>
            <a:r>
              <a:rPr lang="en-GB" dirty="0" smtClean="0">
                <a:ea typeface="ＭＳ Ｐゴシック" pitchFamily="34" charset="-128"/>
              </a:rPr>
              <a:t>riscoe’s contribution is partly funded by </a:t>
            </a:r>
            <a:r>
              <a:rPr lang="en-GB" dirty="0" smtClean="0">
                <a:solidFill>
                  <a:schemeClr val="bg1"/>
                </a:solidFill>
                <a:ea typeface="ＭＳ Ｐゴシック" pitchFamily="34" charset="-128"/>
              </a:rPr>
              <a:t>Trilogy 2  </a:t>
            </a:r>
            <a:r>
              <a:rPr lang="en-GB" dirty="0" smtClean="0">
                <a:ea typeface="ＭＳ Ｐゴシック" pitchFamily="34" charset="-128"/>
              </a:rPr>
              <a:t>, a research project supported by the European Community </a:t>
            </a:r>
            <a:r>
              <a:rPr lang="en-GB" dirty="0" smtClean="0">
                <a:ea typeface="ＭＳ Ｐゴシック" pitchFamily="34" charset="-128"/>
                <a:hlinkClick r:id="rId4"/>
              </a:rPr>
              <a:t>www.trilogy2.org</a:t>
            </a:r>
            <a:endParaRPr lang="en-GB" dirty="0" smtClean="0">
              <a:ea typeface="ＭＳ Ｐゴシック" pitchFamily="34" charset="-128"/>
            </a:endParaRPr>
          </a:p>
        </p:txBody>
      </p:sp>
      <p:pic>
        <p:nvPicPr>
          <p:cNvPr id="14340" name="Picture 6" descr="rbriscoe_l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775" y="3717925"/>
            <a:ext cx="1495425" cy="1979613"/>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4343" name="Picture 7" descr="Matt200ic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263" y="2133600"/>
            <a:ext cx="1457325" cy="1682750"/>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2" descr="Trilogy 2"/>
          <p:cNvPicPr>
            <a:picLocks noChangeAspect="1" noChangeArrowheads="1"/>
          </p:cNvPicPr>
          <p:nvPr/>
        </p:nvPicPr>
        <p:blipFill rotWithShape="1">
          <a:blip r:embed="rId7">
            <a:extLst>
              <a:ext uri="{28A0092B-C50C-407E-A947-70E740481C1C}">
                <a14:useLocalDpi xmlns:a14="http://schemas.microsoft.com/office/drawing/2010/main" val="0"/>
              </a:ext>
            </a:extLst>
          </a:blip>
          <a:srcRect r="65622"/>
          <a:stretch/>
        </p:blipFill>
        <p:spPr bwMode="auto">
          <a:xfrm>
            <a:off x="6243576" y="5369921"/>
            <a:ext cx="982474" cy="2424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65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sldNum" sz="quarter" idx="11"/>
          </p:nvPr>
        </p:nvSpPr>
        <p:spPr>
          <a:ln/>
        </p:spPr>
        <p:txBody>
          <a:bodyPr/>
          <a:lstStyle/>
          <a:p>
            <a:fld id="{B50123AE-C8C0-4361-BF3C-117BCB54FA2F}" type="slidenum">
              <a:rPr lang="en-GB"/>
              <a:pPr/>
              <a:t>2</a:t>
            </a:fld>
            <a:endParaRPr lang="en-GB"/>
          </a:p>
        </p:txBody>
      </p:sp>
      <p:sp>
        <p:nvSpPr>
          <p:cNvPr id="16386" name="Slide Number Placeholder 4"/>
          <p:cNvSpPr txBox="1">
            <a:spLocks noGrp="1"/>
          </p:cNvSpPr>
          <p:nvPr/>
        </p:nvSpPr>
        <p:spPr bwMode="auto">
          <a:xfrm>
            <a:off x="755650" y="6524625"/>
            <a:ext cx="11525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fld id="{19B55A73-343E-47F1-A117-D0DE5D21EB4A}" type="slidenum">
              <a:rPr lang="en-GB" sz="1400">
                <a:solidFill>
                  <a:srgbClr val="3366CC"/>
                </a:solidFill>
              </a:rPr>
              <a:pPr/>
              <a:t>2</a:t>
            </a:fld>
            <a:endParaRPr lang="en-GB" sz="1400">
              <a:solidFill>
                <a:srgbClr val="3366CC"/>
              </a:solidFill>
            </a:endParaRPr>
          </a:p>
        </p:txBody>
      </p:sp>
      <p:sp>
        <p:nvSpPr>
          <p:cNvPr id="16387" name="Rectangle 2"/>
          <p:cNvSpPr>
            <a:spLocks noGrp="1" noChangeArrowheads="1"/>
          </p:cNvSpPr>
          <p:nvPr>
            <p:ph type="title"/>
          </p:nvPr>
        </p:nvSpPr>
        <p:spPr/>
        <p:txBody>
          <a:bodyPr/>
          <a:lstStyle/>
          <a:p>
            <a:r>
              <a:rPr lang="en-GB" sz="3200" smtClean="0">
                <a:ea typeface="ＭＳ Ｐゴシック" pitchFamily="34" charset="-128"/>
              </a:rPr>
              <a:t>ConEx Concepts and Abstract Mechanism</a:t>
            </a:r>
          </a:p>
        </p:txBody>
      </p:sp>
      <p:sp>
        <p:nvSpPr>
          <p:cNvPr id="16388" name="Rectangle 3"/>
          <p:cNvSpPr>
            <a:spLocks noGrp="1" noChangeArrowheads="1"/>
          </p:cNvSpPr>
          <p:nvPr>
            <p:ph type="body" idx="1"/>
          </p:nvPr>
        </p:nvSpPr>
        <p:spPr>
          <a:xfrm>
            <a:off x="611188" y="1412875"/>
            <a:ext cx="8353425" cy="4716463"/>
          </a:xfrm>
        </p:spPr>
        <p:txBody>
          <a:bodyPr/>
          <a:lstStyle/>
          <a:p>
            <a:pPr lvl="1">
              <a:lnSpc>
                <a:spcPct val="90000"/>
              </a:lnSpc>
            </a:pPr>
            <a:r>
              <a:rPr lang="en-GB" sz="2000" b="1" dirty="0" smtClean="0">
                <a:ea typeface="ＭＳ Ｐゴシック" pitchFamily="34" charset="-128"/>
              </a:rPr>
              <a:t>working group draft: 	</a:t>
            </a:r>
            <a:r>
              <a:rPr lang="en-GB" sz="2000" dirty="0" smtClean="0">
                <a:solidFill>
                  <a:schemeClr val="tx1"/>
                </a:solidFill>
                <a:ea typeface="ＭＳ Ｐゴシック" pitchFamily="34" charset="-128"/>
                <a:hlinkClick r:id="rId3"/>
              </a:rPr>
              <a:t>draft-ietf-conex-abstract-mech-07.txt</a:t>
            </a:r>
            <a:r>
              <a:rPr lang="en-GB" sz="2000" dirty="0" smtClean="0">
                <a:ea typeface="ＭＳ Ｐゴシック" pitchFamily="34" charset="-128"/>
              </a:rPr>
              <a:t>	</a:t>
            </a:r>
            <a:endParaRPr lang="en-GB" sz="3600" b="1" dirty="0" smtClean="0">
              <a:ea typeface="ＭＳ Ｐゴシック" pitchFamily="34" charset="-128"/>
            </a:endParaRPr>
          </a:p>
          <a:p>
            <a:pPr lvl="1">
              <a:lnSpc>
                <a:spcPct val="90000"/>
              </a:lnSpc>
            </a:pPr>
            <a:r>
              <a:rPr lang="en-GB" sz="2000" b="1" dirty="0" smtClean="0">
                <a:ea typeface="ＭＳ Ｐゴシック" pitchFamily="34" charset="-128"/>
              </a:rPr>
              <a:t>intended status:</a:t>
            </a:r>
            <a:r>
              <a:rPr lang="en-GB" sz="2000" dirty="0" smtClean="0">
                <a:ea typeface="ＭＳ Ｐゴシック" pitchFamily="34" charset="-128"/>
              </a:rPr>
              <a:t>		informational</a:t>
            </a:r>
          </a:p>
          <a:p>
            <a:pPr lvl="1">
              <a:lnSpc>
                <a:spcPct val="90000"/>
              </a:lnSpc>
            </a:pPr>
            <a:r>
              <a:rPr lang="en-GB" sz="2000" b="1" dirty="0" smtClean="0">
                <a:ea typeface="ＭＳ Ｐゴシック" pitchFamily="34" charset="-128"/>
              </a:rPr>
              <a:t>immediate intent:</a:t>
            </a:r>
            <a:r>
              <a:rPr lang="en-GB" sz="2000" dirty="0" smtClean="0">
                <a:ea typeface="ＭＳ Ｐゴシック" pitchFamily="34" charset="-128"/>
              </a:rPr>
              <a:t>		minor rev to -08 this week, then WGLC</a:t>
            </a:r>
          </a:p>
          <a:p>
            <a:pPr lvl="1">
              <a:lnSpc>
                <a:spcPct val="90000"/>
              </a:lnSpc>
            </a:pPr>
            <a:r>
              <a:rPr lang="en-GB" sz="2000" b="1" dirty="0" smtClean="0">
                <a:ea typeface="ＭＳ Ｐゴシック" pitchFamily="34" charset="-128"/>
              </a:rPr>
              <a:t>milestone target:</a:t>
            </a:r>
            <a:r>
              <a:rPr lang="en-GB" sz="2000" dirty="0" smtClean="0">
                <a:ea typeface="ＭＳ Ｐゴシック" pitchFamily="34" charset="-128"/>
              </a:rPr>
              <a:t>		Jul 2011</a:t>
            </a:r>
          </a:p>
          <a:p>
            <a:pPr lvl="1">
              <a:lnSpc>
                <a:spcPct val="90000"/>
              </a:lnSpc>
              <a:buFontTx/>
              <a:buNone/>
            </a:pPr>
            <a:r>
              <a:rPr lang="en-GB" sz="2800" dirty="0" smtClean="0">
                <a:solidFill>
                  <a:srgbClr val="3366CC"/>
                </a:solidFill>
                <a:ea typeface="ＭＳ Ｐゴシック" pitchFamily="34" charset="-128"/>
              </a:rPr>
              <a:t>recall</a:t>
            </a:r>
          </a:p>
          <a:p>
            <a:pPr lvl="1">
              <a:lnSpc>
                <a:spcPct val="90000"/>
              </a:lnSpc>
            </a:pPr>
            <a:r>
              <a:rPr lang="en-GB" sz="2000" dirty="0" smtClean="0">
                <a:solidFill>
                  <a:schemeClr val="tx1"/>
                </a:solidFill>
                <a:ea typeface="ＭＳ Ｐゴシック" pitchFamily="34" charset="-128"/>
              </a:rPr>
              <a:t>abstract design of algorithms &amp; protocol: TCP &amp; IP encoding follows</a:t>
            </a:r>
          </a:p>
          <a:p>
            <a:pPr lvl="1">
              <a:lnSpc>
                <a:spcPct val="90000"/>
              </a:lnSpc>
            </a:pPr>
            <a:r>
              <a:rPr lang="en-GB" sz="2000" dirty="0" smtClean="0">
                <a:solidFill>
                  <a:schemeClr val="tx1"/>
                </a:solidFill>
                <a:ea typeface="ＭＳ Ｐゴシック" pitchFamily="34" charset="-128"/>
              </a:rPr>
              <a:t>scope</a:t>
            </a:r>
          </a:p>
          <a:p>
            <a:pPr lvl="3">
              <a:lnSpc>
                <a:spcPct val="90000"/>
              </a:lnSpc>
            </a:pPr>
            <a:r>
              <a:rPr lang="en-GB" sz="2000" dirty="0" smtClean="0">
                <a:solidFill>
                  <a:schemeClr val="tx1"/>
                </a:solidFill>
                <a:ea typeface="ＭＳ Ｐゴシック" pitchFamily="34" charset="-128"/>
              </a:rPr>
              <a:t>loss-based and ECN</a:t>
            </a:r>
          </a:p>
          <a:p>
            <a:pPr lvl="3">
              <a:lnSpc>
                <a:spcPct val="90000"/>
              </a:lnSpc>
            </a:pPr>
            <a:r>
              <a:rPr lang="en-GB" sz="2000" dirty="0" smtClean="0">
                <a:solidFill>
                  <a:schemeClr val="tx1"/>
                </a:solidFill>
                <a:ea typeface="ＭＳ Ｐゴシック" pitchFamily="34" charset="-128"/>
              </a:rPr>
              <a:t>any transport</a:t>
            </a:r>
          </a:p>
          <a:p>
            <a:pPr lvl="3">
              <a:lnSpc>
                <a:spcPct val="90000"/>
              </a:lnSpc>
            </a:pPr>
            <a:r>
              <a:rPr lang="en-GB" sz="2000" dirty="0" smtClean="0">
                <a:solidFill>
                  <a:schemeClr val="tx1"/>
                </a:solidFill>
                <a:ea typeface="ＭＳ Ｐゴシック" pitchFamily="34" charset="-128"/>
              </a:rPr>
              <a:t>the structure of audit</a:t>
            </a:r>
          </a:p>
        </p:txBody>
      </p:sp>
      <p:grpSp>
        <p:nvGrpSpPr>
          <p:cNvPr id="2" name="Group 1"/>
          <p:cNvGrpSpPr/>
          <p:nvPr/>
        </p:nvGrpSpPr>
        <p:grpSpPr>
          <a:xfrm>
            <a:off x="4391980" y="3861048"/>
            <a:ext cx="4457897" cy="2952328"/>
            <a:chOff x="684213" y="1773238"/>
            <a:chExt cx="7739062" cy="4500562"/>
          </a:xfrm>
        </p:grpSpPr>
        <p:sp>
          <p:nvSpPr>
            <p:cNvPr id="6" name="AutoShape 61"/>
            <p:cNvSpPr>
              <a:spLocks noChangeArrowheads="1"/>
            </p:cNvSpPr>
            <p:nvPr/>
          </p:nvSpPr>
          <p:spPr bwMode="auto">
            <a:xfrm flipH="1">
              <a:off x="2987675" y="2060575"/>
              <a:ext cx="2590800" cy="1552575"/>
            </a:xfrm>
            <a:prstGeom prst="notchedRightArrow">
              <a:avLst>
                <a:gd name="adj1" fmla="val 50000"/>
                <a:gd name="adj2" fmla="val 41718"/>
              </a:avLst>
            </a:prstGeom>
            <a:noFill/>
            <a:ln w="38100">
              <a:solidFill>
                <a:srgbClr val="CCE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7" name="AutoShape 59"/>
            <p:cNvSpPr>
              <a:spLocks noChangeArrowheads="1"/>
            </p:cNvSpPr>
            <p:nvPr/>
          </p:nvSpPr>
          <p:spPr bwMode="auto">
            <a:xfrm>
              <a:off x="3276600" y="3933825"/>
              <a:ext cx="2590800" cy="2339975"/>
            </a:xfrm>
            <a:prstGeom prst="notchedRightArrow">
              <a:avLst>
                <a:gd name="adj1" fmla="val 72296"/>
                <a:gd name="adj2" fmla="val 28156"/>
              </a:avLst>
            </a:prstGeom>
            <a:noFill/>
            <a:ln w="38100">
              <a:solidFill>
                <a:srgbClr val="CCEC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8" name="AutoShape 5"/>
            <p:cNvSpPr>
              <a:spLocks noChangeArrowheads="1"/>
            </p:cNvSpPr>
            <p:nvPr/>
          </p:nvSpPr>
          <p:spPr bwMode="auto">
            <a:xfrm>
              <a:off x="684213" y="1773238"/>
              <a:ext cx="1403350" cy="4284662"/>
            </a:xfrm>
            <a:prstGeom prst="roundRect">
              <a:avLst>
                <a:gd name="adj" fmla="val 16667"/>
              </a:avLst>
            </a:prstGeom>
            <a:noFill/>
            <a:ln w="28575">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wrap="none"/>
            <a:lstStyle/>
            <a:p>
              <a:pPr algn="ctr"/>
              <a:r>
                <a:rPr lang="en-GB">
                  <a:solidFill>
                    <a:schemeClr val="bg1">
                      <a:lumMod val="50000"/>
                    </a:schemeClr>
                  </a:solidFill>
                </a:rPr>
                <a:t>transport</a:t>
              </a:r>
              <a:br>
                <a:rPr lang="en-GB">
                  <a:solidFill>
                    <a:schemeClr val="bg1">
                      <a:lumMod val="50000"/>
                    </a:schemeClr>
                  </a:solidFill>
                </a:rPr>
              </a:br>
              <a:r>
                <a:rPr lang="en-GB">
                  <a:solidFill>
                    <a:schemeClr val="bg1">
                      <a:lumMod val="50000"/>
                    </a:schemeClr>
                  </a:solidFill>
                </a:rPr>
                <a:t>sender</a:t>
              </a:r>
            </a:p>
          </p:txBody>
        </p:sp>
        <p:sp>
          <p:nvSpPr>
            <p:cNvPr id="9" name="AutoShape 6"/>
            <p:cNvSpPr>
              <a:spLocks noChangeArrowheads="1"/>
            </p:cNvSpPr>
            <p:nvPr/>
          </p:nvSpPr>
          <p:spPr bwMode="auto">
            <a:xfrm>
              <a:off x="7019925" y="1773238"/>
              <a:ext cx="1403350" cy="4284662"/>
            </a:xfrm>
            <a:prstGeom prst="roundRect">
              <a:avLst>
                <a:gd name="adj" fmla="val 16667"/>
              </a:avLst>
            </a:prstGeom>
            <a:noFill/>
            <a:ln w="28575">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wrap="none"/>
            <a:lstStyle/>
            <a:p>
              <a:pPr algn="ctr"/>
              <a:r>
                <a:rPr lang="en-GB">
                  <a:solidFill>
                    <a:schemeClr val="bg1">
                      <a:lumMod val="50000"/>
                    </a:schemeClr>
                  </a:solidFill>
                </a:rPr>
                <a:t>transport</a:t>
              </a:r>
              <a:br>
                <a:rPr lang="en-GB">
                  <a:solidFill>
                    <a:schemeClr val="bg1">
                      <a:lumMod val="50000"/>
                    </a:schemeClr>
                  </a:solidFill>
                </a:rPr>
              </a:br>
              <a:r>
                <a:rPr lang="en-GB">
                  <a:solidFill>
                    <a:schemeClr val="bg1">
                      <a:lumMod val="50000"/>
                    </a:schemeClr>
                  </a:solidFill>
                </a:rPr>
                <a:t>receiver</a:t>
              </a:r>
            </a:p>
          </p:txBody>
        </p:sp>
        <p:sp>
          <p:nvSpPr>
            <p:cNvPr id="10" name="AutoShape 7"/>
            <p:cNvSpPr>
              <a:spLocks noChangeArrowheads="1"/>
            </p:cNvSpPr>
            <p:nvPr/>
          </p:nvSpPr>
          <p:spPr bwMode="auto">
            <a:xfrm>
              <a:off x="4176713" y="4005263"/>
              <a:ext cx="827087" cy="1044575"/>
            </a:xfrm>
            <a:prstGeom prst="hexagon">
              <a:avLst>
                <a:gd name="adj" fmla="val 25000"/>
                <a:gd name="vf" fmla="val 115470"/>
              </a:avLst>
            </a:prstGeom>
            <a:solidFill>
              <a:srgbClr val="CCECFF"/>
            </a:solidFill>
            <a:ln w="28575">
              <a:solidFill>
                <a:schemeClr val="bg1">
                  <a:lumMod val="50000"/>
                </a:schemeClr>
              </a:solidFill>
              <a:miter lim="800000"/>
              <a:headEnd/>
              <a:tailEnd/>
            </a:ln>
          </p:spPr>
          <p:txBody>
            <a:bodyPr wrap="none"/>
            <a:lstStyle/>
            <a:p>
              <a:endParaRPr lang="en-US" sz="1100"/>
            </a:p>
          </p:txBody>
        </p:sp>
        <p:sp>
          <p:nvSpPr>
            <p:cNvPr id="11" name="Text Box 8"/>
            <p:cNvSpPr txBox="1">
              <a:spLocks noChangeArrowheads="1"/>
            </p:cNvSpPr>
            <p:nvPr/>
          </p:nvSpPr>
          <p:spPr bwMode="auto">
            <a:xfrm>
              <a:off x="3760825" y="3216275"/>
              <a:ext cx="1701724" cy="89701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ct val="80000"/>
                </a:lnSpc>
              </a:pPr>
              <a:r>
                <a:rPr lang="en-GB" sz="1400" dirty="0">
                  <a:solidFill>
                    <a:schemeClr val="bg1">
                      <a:lumMod val="50000"/>
                    </a:schemeClr>
                  </a:solidFill>
                </a:rPr>
                <a:t>congested</a:t>
              </a:r>
              <a:br>
                <a:rPr lang="en-GB" sz="1400" dirty="0">
                  <a:solidFill>
                    <a:schemeClr val="bg1">
                      <a:lumMod val="50000"/>
                    </a:schemeClr>
                  </a:solidFill>
                </a:rPr>
              </a:br>
              <a:r>
                <a:rPr lang="en-GB" sz="1400" dirty="0">
                  <a:solidFill>
                    <a:schemeClr val="bg1">
                      <a:lumMod val="50000"/>
                    </a:schemeClr>
                  </a:solidFill>
                </a:rPr>
                <a:t>network</a:t>
              </a:r>
              <a:br>
                <a:rPr lang="en-GB" sz="1400" dirty="0">
                  <a:solidFill>
                    <a:schemeClr val="bg1">
                      <a:lumMod val="50000"/>
                    </a:schemeClr>
                  </a:solidFill>
                </a:rPr>
              </a:br>
              <a:r>
                <a:rPr lang="en-GB" sz="1400" dirty="0">
                  <a:solidFill>
                    <a:schemeClr val="bg1">
                      <a:lumMod val="50000"/>
                    </a:schemeClr>
                  </a:solidFill>
                </a:rPr>
                <a:t>element</a:t>
              </a:r>
            </a:p>
          </p:txBody>
        </p:sp>
        <p:sp>
          <p:nvSpPr>
            <p:cNvPr id="12" name="AutoShape 9"/>
            <p:cNvSpPr>
              <a:spLocks noChangeArrowheads="1"/>
            </p:cNvSpPr>
            <p:nvPr/>
          </p:nvSpPr>
          <p:spPr bwMode="auto">
            <a:xfrm>
              <a:off x="2555875" y="3824288"/>
              <a:ext cx="900113" cy="2305050"/>
            </a:xfrm>
            <a:prstGeom prst="plaque">
              <a:avLst>
                <a:gd name="adj" fmla="val 16667"/>
              </a:avLst>
            </a:prstGeom>
            <a:solidFill>
              <a:srgbClr val="99CCFF"/>
            </a:solidFill>
            <a:ln w="28575">
              <a:solidFill>
                <a:schemeClr val="bg2"/>
              </a:solidFill>
              <a:miter lim="800000"/>
              <a:headEnd/>
              <a:tailEnd/>
            </a:ln>
          </p:spPr>
          <p:txBody>
            <a:bodyPr wrap="none"/>
            <a:lstStyle/>
            <a:p>
              <a:pPr algn="ctr"/>
              <a:r>
                <a:rPr lang="en-GB" dirty="0" smtClean="0"/>
                <a:t>policy</a:t>
              </a:r>
              <a:br>
                <a:rPr lang="en-GB" dirty="0" smtClean="0"/>
              </a:br>
              <a:r>
                <a:rPr lang="en-GB" dirty="0" smtClean="0"/>
                <a:t>/audit</a:t>
              </a:r>
              <a:endParaRPr lang="en-GB" dirty="0"/>
            </a:p>
          </p:txBody>
        </p:sp>
        <p:sp>
          <p:nvSpPr>
            <p:cNvPr id="13" name="AutoShape 10"/>
            <p:cNvSpPr>
              <a:spLocks noChangeArrowheads="1"/>
            </p:cNvSpPr>
            <p:nvPr/>
          </p:nvSpPr>
          <p:spPr bwMode="auto">
            <a:xfrm>
              <a:off x="5795963" y="3824288"/>
              <a:ext cx="900112" cy="2305050"/>
            </a:xfrm>
            <a:prstGeom prst="plaque">
              <a:avLst>
                <a:gd name="adj" fmla="val 16667"/>
              </a:avLst>
            </a:prstGeom>
            <a:solidFill>
              <a:srgbClr val="99CCFF"/>
            </a:solidFill>
            <a:ln w="28575">
              <a:solidFill>
                <a:schemeClr val="bg2"/>
              </a:solidFill>
              <a:miter lim="800000"/>
              <a:headEnd/>
              <a:tailEnd/>
            </a:ln>
          </p:spPr>
          <p:txBody>
            <a:bodyPr wrap="none"/>
            <a:lstStyle/>
            <a:p>
              <a:pPr algn="ctr"/>
              <a:r>
                <a:rPr lang="en-GB"/>
                <a:t>audit</a:t>
              </a:r>
            </a:p>
          </p:txBody>
        </p:sp>
        <p:sp>
          <p:nvSpPr>
            <p:cNvPr id="14" name="Line 11"/>
            <p:cNvSpPr>
              <a:spLocks noChangeShapeType="1"/>
            </p:cNvSpPr>
            <p:nvPr/>
          </p:nvSpPr>
          <p:spPr bwMode="auto">
            <a:xfrm>
              <a:off x="4967288" y="4652963"/>
              <a:ext cx="863600" cy="0"/>
            </a:xfrm>
            <a:prstGeom prst="line">
              <a:avLst/>
            </a:prstGeom>
            <a:noFill/>
            <a:ln w="38100">
              <a:solidFill>
                <a:schemeClr val="bg1">
                  <a:lumMod val="50000"/>
                </a:schemeClr>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15" name="Line 12"/>
            <p:cNvSpPr>
              <a:spLocks noChangeShapeType="1"/>
            </p:cNvSpPr>
            <p:nvPr/>
          </p:nvSpPr>
          <p:spPr bwMode="auto">
            <a:xfrm>
              <a:off x="5830888" y="4652963"/>
              <a:ext cx="1189037" cy="0"/>
            </a:xfrm>
            <a:prstGeom prst="line">
              <a:avLst/>
            </a:prstGeom>
            <a:noFill/>
            <a:ln w="38100">
              <a:solidFill>
                <a:schemeClr val="bg1">
                  <a:lumMod val="50000"/>
                </a:schemeClr>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16" name="Arc 13"/>
            <p:cNvSpPr>
              <a:spLocks/>
            </p:cNvSpPr>
            <p:nvPr/>
          </p:nvSpPr>
          <p:spPr bwMode="auto">
            <a:xfrm flipV="1">
              <a:off x="7019925" y="4256088"/>
              <a:ext cx="360363" cy="396875"/>
            </a:xfrm>
            <a:custGeom>
              <a:avLst/>
              <a:gdLst>
                <a:gd name="T0" fmla="*/ 0 w 21600"/>
                <a:gd name="T1" fmla="*/ 0 h 21600"/>
                <a:gd name="T2" fmla="*/ 100302803 w 21600"/>
                <a:gd name="T3" fmla="*/ 133984247 h 21600"/>
                <a:gd name="T4" fmla="*/ 0 w 21600"/>
                <a:gd name="T5" fmla="*/ 1339842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17" name="Line 14"/>
            <p:cNvSpPr>
              <a:spLocks noChangeShapeType="1"/>
            </p:cNvSpPr>
            <p:nvPr/>
          </p:nvSpPr>
          <p:spPr bwMode="auto">
            <a:xfrm flipV="1">
              <a:off x="7380288" y="3429000"/>
              <a:ext cx="0" cy="828675"/>
            </a:xfrm>
            <a:prstGeom prst="line">
              <a:avLst/>
            </a:prstGeom>
            <a:noFill/>
            <a:ln w="38100">
              <a:solidFill>
                <a:schemeClr val="bg1">
                  <a:lumMod val="50000"/>
                </a:schemeClr>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18" name="Arc 15"/>
            <p:cNvSpPr>
              <a:spLocks/>
            </p:cNvSpPr>
            <p:nvPr/>
          </p:nvSpPr>
          <p:spPr bwMode="auto">
            <a:xfrm>
              <a:off x="7019925" y="3105150"/>
              <a:ext cx="360363" cy="323850"/>
            </a:xfrm>
            <a:custGeom>
              <a:avLst/>
              <a:gdLst>
                <a:gd name="T0" fmla="*/ 0 w 21600"/>
                <a:gd name="T1" fmla="*/ 0 h 21600"/>
                <a:gd name="T2" fmla="*/ 100302803 w 21600"/>
                <a:gd name="T3" fmla="*/ 72798796 h 21600"/>
                <a:gd name="T4" fmla="*/ 0 w 21600"/>
                <a:gd name="T5" fmla="*/ 7279879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19" name="Line 21"/>
            <p:cNvSpPr>
              <a:spLocks noChangeShapeType="1"/>
            </p:cNvSpPr>
            <p:nvPr/>
          </p:nvSpPr>
          <p:spPr bwMode="auto">
            <a:xfrm>
              <a:off x="4824413" y="4976813"/>
              <a:ext cx="1006475" cy="0"/>
            </a:xfrm>
            <a:prstGeom prst="line">
              <a:avLst/>
            </a:prstGeom>
            <a:noFill/>
            <a:ln w="38100">
              <a:solidFill>
                <a:schemeClr val="bg1">
                  <a:lumMod val="50000"/>
                </a:schemeClr>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20" name="Line 22"/>
            <p:cNvSpPr>
              <a:spLocks noChangeShapeType="1"/>
            </p:cNvSpPr>
            <p:nvPr/>
          </p:nvSpPr>
          <p:spPr bwMode="auto">
            <a:xfrm>
              <a:off x="5830888" y="4976813"/>
              <a:ext cx="1189037" cy="0"/>
            </a:xfrm>
            <a:prstGeom prst="line">
              <a:avLst/>
            </a:prstGeom>
            <a:noFill/>
            <a:ln w="38100">
              <a:solidFill>
                <a:schemeClr val="bg1">
                  <a:lumMod val="50000"/>
                </a:schemeClr>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21" name="Arc 23"/>
            <p:cNvSpPr>
              <a:spLocks/>
            </p:cNvSpPr>
            <p:nvPr/>
          </p:nvSpPr>
          <p:spPr bwMode="auto">
            <a:xfrm flipV="1">
              <a:off x="7200900" y="4400550"/>
              <a:ext cx="504825" cy="576263"/>
            </a:xfrm>
            <a:custGeom>
              <a:avLst/>
              <a:gdLst>
                <a:gd name="T0" fmla="*/ 0 w 21600"/>
                <a:gd name="T1" fmla="*/ 0 h 21600"/>
                <a:gd name="T2" fmla="*/ 275749718 w 21600"/>
                <a:gd name="T3" fmla="*/ 410161326 h 21600"/>
                <a:gd name="T4" fmla="*/ 0 w 21600"/>
                <a:gd name="T5" fmla="*/ 41016132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22" name="Line 24"/>
            <p:cNvSpPr>
              <a:spLocks noChangeShapeType="1"/>
            </p:cNvSpPr>
            <p:nvPr/>
          </p:nvSpPr>
          <p:spPr bwMode="auto">
            <a:xfrm flipH="1" flipV="1">
              <a:off x="7704138" y="3249613"/>
              <a:ext cx="1587" cy="1150937"/>
            </a:xfrm>
            <a:prstGeom prst="line">
              <a:avLst/>
            </a:prstGeom>
            <a:noFill/>
            <a:ln w="38100">
              <a:solidFill>
                <a:schemeClr val="bg1">
                  <a:lumMod val="50000"/>
                </a:schemeClr>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23" name="Arc 25"/>
            <p:cNvSpPr>
              <a:spLocks/>
            </p:cNvSpPr>
            <p:nvPr/>
          </p:nvSpPr>
          <p:spPr bwMode="auto">
            <a:xfrm>
              <a:off x="7200900" y="2708275"/>
              <a:ext cx="504825" cy="576263"/>
            </a:xfrm>
            <a:custGeom>
              <a:avLst/>
              <a:gdLst>
                <a:gd name="T0" fmla="*/ 0 w 21600"/>
                <a:gd name="T1" fmla="*/ 0 h 21600"/>
                <a:gd name="T2" fmla="*/ 275749718 w 21600"/>
                <a:gd name="T3" fmla="*/ 410161326 h 21600"/>
                <a:gd name="T4" fmla="*/ 0 w 21600"/>
                <a:gd name="T5" fmla="*/ 41016132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24" name="Line 26"/>
            <p:cNvSpPr>
              <a:spLocks noChangeShapeType="1"/>
            </p:cNvSpPr>
            <p:nvPr/>
          </p:nvSpPr>
          <p:spPr bwMode="auto">
            <a:xfrm>
              <a:off x="7054850" y="4976813"/>
              <a:ext cx="180975" cy="0"/>
            </a:xfrm>
            <a:prstGeom prst="line">
              <a:avLst/>
            </a:prstGeom>
            <a:noFill/>
            <a:ln w="38100">
              <a:solidFill>
                <a:schemeClr val="bg1">
                  <a:lumMod val="50000"/>
                </a:schemeClr>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25" name="Line 27"/>
            <p:cNvSpPr>
              <a:spLocks noChangeShapeType="1"/>
            </p:cNvSpPr>
            <p:nvPr/>
          </p:nvSpPr>
          <p:spPr bwMode="auto">
            <a:xfrm flipH="1">
              <a:off x="2087563" y="2708275"/>
              <a:ext cx="5113337" cy="0"/>
            </a:xfrm>
            <a:prstGeom prst="line">
              <a:avLst/>
            </a:prstGeom>
            <a:noFill/>
            <a:ln w="38100">
              <a:solidFill>
                <a:schemeClr val="bg1">
                  <a:lumMod val="50000"/>
                </a:schemeClr>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26" name="Arc 36"/>
            <p:cNvSpPr>
              <a:spLocks/>
            </p:cNvSpPr>
            <p:nvPr/>
          </p:nvSpPr>
          <p:spPr bwMode="auto">
            <a:xfrm flipH="1" flipV="1">
              <a:off x="1728788" y="5013325"/>
              <a:ext cx="360362" cy="396875"/>
            </a:xfrm>
            <a:custGeom>
              <a:avLst/>
              <a:gdLst>
                <a:gd name="T0" fmla="*/ 0 w 21600"/>
                <a:gd name="T1" fmla="*/ 0 h 21600"/>
                <a:gd name="T2" fmla="*/ 100301975 w 21600"/>
                <a:gd name="T3" fmla="*/ 133984247 h 21600"/>
                <a:gd name="T4" fmla="*/ 0 w 21600"/>
                <a:gd name="T5" fmla="*/ 1339842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27" name="Line 37"/>
            <p:cNvSpPr>
              <a:spLocks noChangeShapeType="1"/>
            </p:cNvSpPr>
            <p:nvPr/>
          </p:nvSpPr>
          <p:spPr bwMode="auto">
            <a:xfrm flipV="1">
              <a:off x="1727200" y="3429000"/>
              <a:ext cx="1588" cy="15843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28" name="Arc 38"/>
            <p:cNvSpPr>
              <a:spLocks/>
            </p:cNvSpPr>
            <p:nvPr/>
          </p:nvSpPr>
          <p:spPr bwMode="auto">
            <a:xfrm flipH="1">
              <a:off x="1728788" y="3105150"/>
              <a:ext cx="360362" cy="323850"/>
            </a:xfrm>
            <a:custGeom>
              <a:avLst/>
              <a:gdLst>
                <a:gd name="T0" fmla="*/ 0 w 21600"/>
                <a:gd name="T1" fmla="*/ 0 h 21600"/>
                <a:gd name="T2" fmla="*/ 100301975 w 21600"/>
                <a:gd name="T3" fmla="*/ 72798796 h 21600"/>
                <a:gd name="T4" fmla="*/ 0 w 21600"/>
                <a:gd name="T5" fmla="*/ 7279879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29" name="Arc 39"/>
            <p:cNvSpPr>
              <a:spLocks/>
            </p:cNvSpPr>
            <p:nvPr/>
          </p:nvSpPr>
          <p:spPr bwMode="auto">
            <a:xfrm flipH="1" flipV="1">
              <a:off x="1403350" y="5157788"/>
              <a:ext cx="504825" cy="576262"/>
            </a:xfrm>
            <a:custGeom>
              <a:avLst/>
              <a:gdLst>
                <a:gd name="T0" fmla="*/ 0 w 21600"/>
                <a:gd name="T1" fmla="*/ 0 h 21600"/>
                <a:gd name="T2" fmla="*/ 275749718 w 21600"/>
                <a:gd name="T3" fmla="*/ 410159201 h 21600"/>
                <a:gd name="T4" fmla="*/ 0 w 21600"/>
                <a:gd name="T5" fmla="*/ 41015920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30" name="Line 40"/>
            <p:cNvSpPr>
              <a:spLocks noChangeShapeType="1"/>
            </p:cNvSpPr>
            <p:nvPr/>
          </p:nvSpPr>
          <p:spPr bwMode="auto">
            <a:xfrm flipV="1">
              <a:off x="1403350" y="3249613"/>
              <a:ext cx="1588" cy="1908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31" name="Arc 41"/>
            <p:cNvSpPr>
              <a:spLocks/>
            </p:cNvSpPr>
            <p:nvPr/>
          </p:nvSpPr>
          <p:spPr bwMode="auto">
            <a:xfrm flipH="1">
              <a:off x="1403350" y="2708275"/>
              <a:ext cx="504825" cy="576263"/>
            </a:xfrm>
            <a:custGeom>
              <a:avLst/>
              <a:gdLst>
                <a:gd name="T0" fmla="*/ 0 w 21600"/>
                <a:gd name="T1" fmla="*/ 0 h 21600"/>
                <a:gd name="T2" fmla="*/ 275749718 w 21600"/>
                <a:gd name="T3" fmla="*/ 410161326 h 21600"/>
                <a:gd name="T4" fmla="*/ 0 w 21600"/>
                <a:gd name="T5" fmla="*/ 41016132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100"/>
            </a:p>
          </p:txBody>
        </p:sp>
        <p:sp>
          <p:nvSpPr>
            <p:cNvPr id="32" name="Line 42"/>
            <p:cNvSpPr>
              <a:spLocks noChangeShapeType="1"/>
            </p:cNvSpPr>
            <p:nvPr/>
          </p:nvSpPr>
          <p:spPr bwMode="auto">
            <a:xfrm>
              <a:off x="1908175" y="5734050"/>
              <a:ext cx="647700" cy="0"/>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33" name="Line 43"/>
            <p:cNvSpPr>
              <a:spLocks noChangeShapeType="1"/>
            </p:cNvSpPr>
            <p:nvPr/>
          </p:nvSpPr>
          <p:spPr bwMode="auto">
            <a:xfrm flipH="1">
              <a:off x="2087563" y="3105150"/>
              <a:ext cx="4932362" cy="0"/>
            </a:xfrm>
            <a:prstGeom prst="line">
              <a:avLst/>
            </a:prstGeom>
            <a:noFill/>
            <a:ln w="38100">
              <a:solidFill>
                <a:schemeClr val="bg1">
                  <a:lumMod val="50000"/>
                </a:schemeClr>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34" name="Line 46"/>
            <p:cNvSpPr>
              <a:spLocks noChangeShapeType="1"/>
            </p:cNvSpPr>
            <p:nvPr/>
          </p:nvSpPr>
          <p:spPr bwMode="auto">
            <a:xfrm>
              <a:off x="2519363" y="5410200"/>
              <a:ext cx="3311525" cy="0"/>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35" name="Line 47"/>
            <p:cNvSpPr>
              <a:spLocks noChangeShapeType="1"/>
            </p:cNvSpPr>
            <p:nvPr/>
          </p:nvSpPr>
          <p:spPr bwMode="auto">
            <a:xfrm flipV="1">
              <a:off x="5830888" y="5408613"/>
              <a:ext cx="1477962" cy="1587"/>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36" name="Line 48"/>
            <p:cNvSpPr>
              <a:spLocks noChangeShapeType="1"/>
            </p:cNvSpPr>
            <p:nvPr/>
          </p:nvSpPr>
          <p:spPr bwMode="auto">
            <a:xfrm>
              <a:off x="2555875" y="5734050"/>
              <a:ext cx="3275013" cy="0"/>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37" name="Line 49"/>
            <p:cNvSpPr>
              <a:spLocks noChangeShapeType="1"/>
            </p:cNvSpPr>
            <p:nvPr/>
          </p:nvSpPr>
          <p:spPr bwMode="auto">
            <a:xfrm>
              <a:off x="5830888" y="5734050"/>
              <a:ext cx="1477962" cy="0"/>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38" name="Line 50"/>
            <p:cNvSpPr>
              <a:spLocks noChangeShapeType="1"/>
            </p:cNvSpPr>
            <p:nvPr/>
          </p:nvSpPr>
          <p:spPr bwMode="auto">
            <a:xfrm>
              <a:off x="7308850" y="5265738"/>
              <a:ext cx="0" cy="6111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39" name="Line 51"/>
            <p:cNvSpPr>
              <a:spLocks noChangeShapeType="1"/>
            </p:cNvSpPr>
            <p:nvPr/>
          </p:nvSpPr>
          <p:spPr bwMode="auto">
            <a:xfrm flipV="1">
              <a:off x="2087563" y="5408613"/>
              <a:ext cx="468312" cy="0"/>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GB" sz="1100"/>
            </a:p>
          </p:txBody>
        </p:sp>
        <p:sp>
          <p:nvSpPr>
            <p:cNvPr id="40" name="Line 52"/>
            <p:cNvSpPr>
              <a:spLocks noChangeShapeType="1"/>
            </p:cNvSpPr>
            <p:nvPr/>
          </p:nvSpPr>
          <p:spPr bwMode="auto">
            <a:xfrm>
              <a:off x="1908175" y="2708275"/>
              <a:ext cx="18097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100"/>
            </a:p>
          </p:txBody>
        </p:sp>
        <p:sp>
          <p:nvSpPr>
            <p:cNvPr id="41" name="Text Box 53"/>
            <p:cNvSpPr txBox="1">
              <a:spLocks noChangeArrowheads="1"/>
            </p:cNvSpPr>
            <p:nvPr/>
          </p:nvSpPr>
          <p:spPr bwMode="auto">
            <a:xfrm>
              <a:off x="4846003" y="4224301"/>
              <a:ext cx="856533" cy="40773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a:solidFill>
                    <a:schemeClr val="bg1">
                      <a:lumMod val="50000"/>
                    </a:schemeClr>
                  </a:solidFill>
                </a:rPr>
                <a:t>ECN</a:t>
              </a:r>
            </a:p>
          </p:txBody>
        </p:sp>
        <p:sp>
          <p:nvSpPr>
            <p:cNvPr id="42" name="Text Box 54"/>
            <p:cNvSpPr txBox="1">
              <a:spLocks noChangeArrowheads="1"/>
            </p:cNvSpPr>
            <p:nvPr/>
          </p:nvSpPr>
          <p:spPr bwMode="auto">
            <a:xfrm>
              <a:off x="4809489" y="4603714"/>
              <a:ext cx="770122" cy="40773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dirty="0">
                  <a:solidFill>
                    <a:schemeClr val="bg1">
                      <a:lumMod val="50000"/>
                    </a:schemeClr>
                  </a:solidFill>
                </a:rPr>
                <a:t>loss</a:t>
              </a:r>
            </a:p>
          </p:txBody>
        </p:sp>
        <p:sp>
          <p:nvSpPr>
            <p:cNvPr id="43" name="Text Box 55"/>
            <p:cNvSpPr txBox="1">
              <a:spLocks noChangeArrowheads="1"/>
            </p:cNvSpPr>
            <p:nvPr/>
          </p:nvSpPr>
          <p:spPr bwMode="auto">
            <a:xfrm>
              <a:off x="2303463" y="2376972"/>
              <a:ext cx="2102877" cy="40773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dirty="0" smtClean="0">
                  <a:solidFill>
                    <a:schemeClr val="bg1">
                      <a:lumMod val="50000"/>
                    </a:schemeClr>
                  </a:solidFill>
                </a:rPr>
                <a:t>e.g. TCP SACK</a:t>
              </a:r>
              <a:endParaRPr lang="en-GB" sz="1200" dirty="0">
                <a:solidFill>
                  <a:schemeClr val="bg1">
                    <a:lumMod val="50000"/>
                  </a:schemeClr>
                </a:solidFill>
              </a:endParaRPr>
            </a:p>
          </p:txBody>
        </p:sp>
        <p:sp>
          <p:nvSpPr>
            <p:cNvPr id="44" name="Text Box 56"/>
            <p:cNvSpPr txBox="1">
              <a:spLocks noChangeArrowheads="1"/>
            </p:cNvSpPr>
            <p:nvPr/>
          </p:nvSpPr>
          <p:spPr bwMode="auto">
            <a:xfrm>
              <a:off x="2303463" y="2756384"/>
              <a:ext cx="1930060" cy="40773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dirty="0" smtClean="0">
                  <a:solidFill>
                    <a:schemeClr val="bg1">
                      <a:lumMod val="50000"/>
                    </a:schemeClr>
                  </a:solidFill>
                </a:rPr>
                <a:t>e.g. TCP ECE</a:t>
              </a:r>
              <a:endParaRPr lang="en-GB" sz="1200" dirty="0">
                <a:solidFill>
                  <a:schemeClr val="bg1">
                    <a:lumMod val="50000"/>
                  </a:schemeClr>
                </a:solidFill>
              </a:endParaRPr>
            </a:p>
          </p:txBody>
        </p:sp>
        <p:sp>
          <p:nvSpPr>
            <p:cNvPr id="45" name="Text Box 57"/>
            <p:cNvSpPr txBox="1">
              <a:spLocks noChangeArrowheads="1"/>
            </p:cNvSpPr>
            <p:nvPr/>
          </p:nvSpPr>
          <p:spPr bwMode="auto">
            <a:xfrm>
              <a:off x="3527424" y="5034446"/>
              <a:ext cx="1947450" cy="40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a:t>Re-Echo-ECN</a:t>
              </a:r>
            </a:p>
          </p:txBody>
        </p:sp>
        <p:sp>
          <p:nvSpPr>
            <p:cNvPr id="46" name="Text Box 58"/>
            <p:cNvSpPr txBox="1">
              <a:spLocks noChangeArrowheads="1"/>
            </p:cNvSpPr>
            <p:nvPr/>
          </p:nvSpPr>
          <p:spPr bwMode="auto">
            <a:xfrm>
              <a:off x="3527424" y="5383696"/>
              <a:ext cx="1947450" cy="40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dirty="0"/>
                <a:t>Re-Echo-Loss</a:t>
              </a:r>
            </a:p>
          </p:txBody>
        </p:sp>
        <p:sp>
          <p:nvSpPr>
            <p:cNvPr id="47" name="Text Box 60"/>
            <p:cNvSpPr txBox="1">
              <a:spLocks noChangeArrowheads="1"/>
            </p:cNvSpPr>
            <p:nvPr/>
          </p:nvSpPr>
          <p:spPr bwMode="auto">
            <a:xfrm>
              <a:off x="3419475" y="4214813"/>
              <a:ext cx="990898" cy="407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b="1">
                  <a:solidFill>
                    <a:srgbClr val="CCECFF"/>
                  </a:solidFill>
                </a:rPr>
                <a:t>DATA</a:t>
              </a:r>
            </a:p>
          </p:txBody>
        </p:sp>
        <p:sp>
          <p:nvSpPr>
            <p:cNvPr id="48" name="Text Box 62"/>
            <p:cNvSpPr txBox="1">
              <a:spLocks noChangeArrowheads="1"/>
            </p:cNvSpPr>
            <p:nvPr/>
          </p:nvSpPr>
          <p:spPr bwMode="auto">
            <a:xfrm>
              <a:off x="4568825" y="2384425"/>
              <a:ext cx="1042852" cy="4077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r>
                <a:rPr lang="en-GB" sz="1200" b="1">
                  <a:solidFill>
                    <a:srgbClr val="CCECFF"/>
                  </a:solidFill>
                </a:rPr>
                <a:t>ACKS</a:t>
              </a:r>
            </a:p>
          </p:txBody>
        </p:sp>
      </p:grpSp>
    </p:spTree>
  </p:cSld>
  <p:clrMapOvr>
    <a:masterClrMapping/>
  </p:clrMapOvr>
  <p:transition advTm="40432"/>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sz="3200" dirty="0" smtClean="0">
                <a:ea typeface="ＭＳ Ｐゴシック" pitchFamily="34" charset="-128"/>
              </a:rPr>
              <a:t>normative improvements to draft (I)</a:t>
            </a:r>
            <a:br>
              <a:rPr lang="en-GB" sz="3200" dirty="0" smtClean="0">
                <a:ea typeface="ＭＳ Ｐゴシック" pitchFamily="34" charset="-128"/>
              </a:rPr>
            </a:br>
            <a:r>
              <a:rPr lang="en-GB" sz="2800" dirty="0" smtClean="0">
                <a:ea typeface="ＭＳ Ｐゴシック" pitchFamily="34" charset="-128"/>
              </a:rPr>
              <a:t>deleted a ‘pious’ requirement on other protocols</a:t>
            </a:r>
            <a:endParaRPr lang="en-GB" sz="3200" dirty="0" smtClean="0">
              <a:ea typeface="ＭＳ Ｐゴシック" pitchFamily="34" charset="-128"/>
            </a:endParaRPr>
          </a:p>
        </p:txBody>
      </p:sp>
      <p:sp>
        <p:nvSpPr>
          <p:cNvPr id="2" name="Content Placeholder 1"/>
          <p:cNvSpPr>
            <a:spLocks noGrp="1"/>
          </p:cNvSpPr>
          <p:nvPr>
            <p:ph idx="1"/>
          </p:nvPr>
        </p:nvSpPr>
        <p:spPr/>
        <p:txBody>
          <a:bodyPr/>
          <a:lstStyle/>
          <a:p>
            <a:pPr marL="0" indent="0">
              <a:buNone/>
            </a:pPr>
            <a:r>
              <a:rPr lang="en-GB" b="1" dirty="0" smtClean="0"/>
              <a:t>3.1. Requirements for </a:t>
            </a:r>
            <a:r>
              <a:rPr lang="en-GB" b="1" dirty="0" err="1" smtClean="0"/>
              <a:t>ConEx</a:t>
            </a:r>
            <a:r>
              <a:rPr lang="en-GB" b="1" dirty="0" smtClean="0"/>
              <a:t> Signals</a:t>
            </a:r>
            <a:endParaRPr lang="en-GB" dirty="0" smtClean="0"/>
          </a:p>
          <a:p>
            <a:pPr marL="457200" indent="-457200">
              <a:buFont typeface="+mj-lt"/>
              <a:buAutoNum type="alphaLcPeriod" startAt="3"/>
            </a:pPr>
            <a:r>
              <a:rPr lang="en-GB" dirty="0" smtClean="0"/>
              <a:t>The </a:t>
            </a:r>
            <a:r>
              <a:rPr lang="en-GB" dirty="0" err="1" smtClean="0"/>
              <a:t>ConEx</a:t>
            </a:r>
            <a:r>
              <a:rPr lang="en-GB" dirty="0" smtClean="0"/>
              <a:t> signal SHOULD be timely. There will be a minimum delay of one RTT, and often longer if the transport protocol sends infrequent feedback (consider RTCP [RFC3550] for example). </a:t>
            </a:r>
            <a:r>
              <a:rPr lang="en-GB" strike="sngStrike" dirty="0" smtClean="0"/>
              <a:t>This delay complicates auditing, and SHOULD be minimized.</a:t>
            </a:r>
          </a:p>
          <a:p>
            <a:pPr marL="0" indent="0">
              <a:buNone/>
            </a:pPr>
            <a:endParaRPr lang="en-GB" dirty="0"/>
          </a:p>
        </p:txBody>
      </p:sp>
      <p:sp>
        <p:nvSpPr>
          <p:cNvPr id="4" name="Rectangle 15"/>
          <p:cNvSpPr>
            <a:spLocks noGrp="1" noChangeArrowheads="1"/>
          </p:cNvSpPr>
          <p:nvPr>
            <p:ph type="sldNum" sz="quarter" idx="11"/>
          </p:nvPr>
        </p:nvSpPr>
        <p:spPr>
          <a:ln/>
        </p:spPr>
        <p:txBody>
          <a:bodyPr/>
          <a:lstStyle/>
          <a:p>
            <a:fld id="{3A4136DB-BB00-4DED-9BC1-9BF2BD490F26}" type="slidenum">
              <a:rPr lang="en-GB"/>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299" y="188640"/>
            <a:ext cx="7758113" cy="904875"/>
          </a:xfrm>
        </p:spPr>
        <p:txBody>
          <a:bodyPr/>
          <a:lstStyle/>
          <a:p>
            <a:r>
              <a:rPr lang="en-GB" dirty="0" smtClean="0">
                <a:ea typeface="ＭＳ Ｐゴシック" pitchFamily="34" charset="-128"/>
              </a:rPr>
              <a:t>normative improvements to draft (II)</a:t>
            </a:r>
            <a:br>
              <a:rPr lang="en-GB" dirty="0" smtClean="0">
                <a:ea typeface="ＭＳ Ｐゴシック" pitchFamily="34" charset="-128"/>
              </a:rPr>
            </a:br>
            <a:r>
              <a:rPr lang="en-GB" sz="2800" dirty="0" smtClean="0">
                <a:ea typeface="ＭＳ Ｐゴシック" pitchFamily="34" charset="-128"/>
              </a:rPr>
              <a:t>consolidated network protocol requirements</a:t>
            </a:r>
            <a:endParaRPr lang="en-GB" dirty="0"/>
          </a:p>
        </p:txBody>
      </p:sp>
      <p:sp>
        <p:nvSpPr>
          <p:cNvPr id="3" name="Content Placeholder 2"/>
          <p:cNvSpPr>
            <a:spLocks noGrp="1"/>
          </p:cNvSpPr>
          <p:nvPr>
            <p:ph idx="1"/>
          </p:nvPr>
        </p:nvSpPr>
        <p:spPr>
          <a:xfrm>
            <a:off x="539553" y="1232756"/>
            <a:ext cx="8098036" cy="5616624"/>
          </a:xfrm>
        </p:spPr>
        <p:txBody>
          <a:bodyPr>
            <a:normAutofit fontScale="32500" lnSpcReduction="20000"/>
          </a:bodyPr>
          <a:lstStyle/>
          <a:p>
            <a:pPr marL="0" indent="0">
              <a:buNone/>
            </a:pPr>
            <a:r>
              <a:rPr lang="en-GB" sz="5500" dirty="0" smtClean="0"/>
              <a:t>3.3. Requirements for non-abstract </a:t>
            </a:r>
            <a:r>
              <a:rPr lang="en-GB" sz="5500" dirty="0" err="1" smtClean="0"/>
              <a:t>ConEx</a:t>
            </a:r>
            <a:r>
              <a:rPr lang="en-GB" sz="5500" dirty="0" smtClean="0"/>
              <a:t> specifications</a:t>
            </a:r>
          </a:p>
          <a:p>
            <a:pPr marL="0" indent="0">
              <a:buNone/>
            </a:pPr>
            <a:r>
              <a:rPr lang="en-GB" sz="3400" dirty="0" smtClean="0"/>
              <a:t>An experimental </a:t>
            </a:r>
            <a:r>
              <a:rPr lang="en-GB" sz="3400" dirty="0" err="1" smtClean="0"/>
              <a:t>ConEx</a:t>
            </a:r>
            <a:r>
              <a:rPr lang="en-GB" sz="3400" dirty="0" smtClean="0"/>
              <a:t> specification SHOULD describe the following protocol details:</a:t>
            </a:r>
          </a:p>
          <a:p>
            <a:pPr marL="0" indent="0">
              <a:buNone/>
            </a:pPr>
            <a:r>
              <a:rPr lang="en-GB" sz="3400" dirty="0" smtClean="0"/>
              <a:t>Network Layer:</a:t>
            </a:r>
          </a:p>
          <a:p>
            <a:pPr marL="457200" indent="-457200">
              <a:buFont typeface="+mj-lt"/>
              <a:buAutoNum type="alphaUcPeriod"/>
            </a:pPr>
            <a:r>
              <a:rPr lang="en-GB" dirty="0" smtClean="0"/>
              <a:t>The specific </a:t>
            </a:r>
            <a:r>
              <a:rPr lang="en-GB" dirty="0" err="1" smtClean="0"/>
              <a:t>ConEx</a:t>
            </a:r>
            <a:r>
              <a:rPr lang="en-GB" dirty="0" smtClean="0"/>
              <a:t> signal encodings with packet formats, bit fields and/or code points;</a:t>
            </a:r>
          </a:p>
          <a:p>
            <a:pPr marL="457200" indent="-457200">
              <a:buFont typeface="+mj-lt"/>
              <a:buAutoNum type="alphaUcPeriod"/>
            </a:pPr>
            <a:r>
              <a:rPr lang="en-GB" dirty="0" smtClean="0"/>
              <a:t>An inventory of invalid combinations of flags or invalid codepoints in the encoding.  Whether security gateways should normalise, discard or ignore such invalid encodings, and what values they should be considered equivalent to by </a:t>
            </a:r>
            <a:r>
              <a:rPr lang="en-GB" dirty="0" err="1" smtClean="0"/>
              <a:t>ConEx</a:t>
            </a:r>
            <a:r>
              <a:rPr lang="en-GB" dirty="0" smtClean="0"/>
              <a:t>-aware elements;</a:t>
            </a:r>
          </a:p>
          <a:p>
            <a:pPr marL="457200" indent="-457200">
              <a:buFont typeface="+mj-lt"/>
              <a:buAutoNum type="alphaUcPeriod"/>
            </a:pPr>
            <a:r>
              <a:rPr lang="en-GB" dirty="0" smtClean="0"/>
              <a:t>An inventory of any conflated signals or any other effects that are known to compromise signal integrity;</a:t>
            </a:r>
          </a:p>
          <a:p>
            <a:pPr marL="457200" indent="-457200">
              <a:buFont typeface="+mj-lt"/>
              <a:buAutoNum type="alphaUcPeriod"/>
            </a:pPr>
            <a:r>
              <a:rPr lang="en-GB" sz="4300" dirty="0" smtClean="0">
                <a:solidFill>
                  <a:srgbClr val="008000"/>
                </a:solidFill>
              </a:rPr>
              <a:t>Whether the source is responsible for allowing for the round trip delay in </a:t>
            </a:r>
            <a:r>
              <a:rPr lang="en-GB" sz="4300" dirty="0" err="1" smtClean="0">
                <a:solidFill>
                  <a:srgbClr val="008000"/>
                </a:solidFill>
              </a:rPr>
              <a:t>ConEx</a:t>
            </a:r>
            <a:r>
              <a:rPr lang="en-GB" sz="4300" dirty="0" smtClean="0">
                <a:solidFill>
                  <a:srgbClr val="008000"/>
                </a:solidFill>
              </a:rPr>
              <a:t> signals (e.g. using a Credit marking)</a:t>
            </a:r>
            <a:r>
              <a:rPr lang="en-GB" sz="4300" dirty="0" smtClean="0">
                <a:solidFill>
                  <a:srgbClr val="CC6600"/>
                </a:solidFill>
              </a:rPr>
              <a:t>, and if so whether Credit is maintained for the duration of a flow or degrades over time, and what defines the end of the duration of a flow;</a:t>
            </a:r>
          </a:p>
          <a:p>
            <a:pPr marL="457200" indent="-457200">
              <a:buFont typeface="+mj-lt"/>
              <a:buAutoNum type="alphaUcPeriod"/>
            </a:pPr>
            <a:r>
              <a:rPr lang="en-GB" dirty="0" smtClean="0"/>
              <a:t>A specification for signal units (bytes </a:t>
            </a:r>
            <a:r>
              <a:rPr lang="en-GB" dirty="0" err="1" smtClean="0"/>
              <a:t>vs</a:t>
            </a:r>
            <a:r>
              <a:rPr lang="en-GB" dirty="0" smtClean="0"/>
              <a:t> packets, </a:t>
            </a:r>
            <a:r>
              <a:rPr lang="en-GB" dirty="0" err="1" smtClean="0"/>
              <a:t>etc</a:t>
            </a:r>
            <a:r>
              <a:rPr lang="en-GB" dirty="0" smtClean="0"/>
              <a:t>), any approximations allowed and algorithms to do any implied conversions or accounting;</a:t>
            </a:r>
          </a:p>
          <a:p>
            <a:pPr marL="457200" indent="-457200">
              <a:buFont typeface="+mj-lt"/>
              <a:buAutoNum type="alphaUcPeriod"/>
            </a:pPr>
            <a:r>
              <a:rPr lang="en-GB" dirty="0" smtClean="0"/>
              <a:t>If the units are bytes a definition of which headers are included in the size of the packet;</a:t>
            </a:r>
          </a:p>
          <a:p>
            <a:pPr marL="457200" indent="-457200">
              <a:buFont typeface="+mj-lt"/>
              <a:buAutoNum type="alphaUcPeriod"/>
            </a:pPr>
            <a:r>
              <a:rPr lang="en-GB" dirty="0" smtClean="0"/>
              <a:t>How tunnels should propagate the </a:t>
            </a:r>
            <a:r>
              <a:rPr lang="en-GB" dirty="0" err="1" smtClean="0"/>
              <a:t>ConEx</a:t>
            </a:r>
            <a:r>
              <a:rPr lang="en-GB" dirty="0" smtClean="0"/>
              <a:t> encoding;</a:t>
            </a:r>
          </a:p>
          <a:p>
            <a:pPr marL="457200" indent="-457200">
              <a:buFont typeface="+mj-lt"/>
              <a:buAutoNum type="alphaUcPeriod"/>
            </a:pPr>
            <a:r>
              <a:rPr lang="en-GB" dirty="0" smtClean="0"/>
              <a:t>Whether the encoding fields are mutable or not, to ensure that header authentication, checksum calculation, etc. process them correctly.  </a:t>
            </a:r>
            <a:r>
              <a:rPr lang="en-GB" sz="4300" dirty="0" smtClean="0">
                <a:solidFill>
                  <a:srgbClr val="008000"/>
                </a:solidFill>
              </a:rPr>
              <a:t>A </a:t>
            </a:r>
            <a:r>
              <a:rPr lang="en-GB" sz="4300" dirty="0" err="1" smtClean="0">
                <a:solidFill>
                  <a:srgbClr val="008000"/>
                </a:solidFill>
              </a:rPr>
              <a:t>ConEx</a:t>
            </a:r>
            <a:r>
              <a:rPr lang="en-GB" sz="4300" dirty="0" smtClean="0">
                <a:solidFill>
                  <a:srgbClr val="008000"/>
                </a:solidFill>
              </a:rPr>
              <a:t> encoding field SHOULD be immutable end-to-end, </a:t>
            </a:r>
            <a:r>
              <a:rPr lang="en-GB" sz="4300" dirty="0" smtClean="0">
                <a:solidFill>
                  <a:srgbClr val="CC6600"/>
                </a:solidFill>
              </a:rPr>
              <a:t>then end points can detect if it has been tampered with in transit;</a:t>
            </a:r>
          </a:p>
          <a:p>
            <a:pPr marL="457200" indent="-457200">
              <a:buFont typeface="+mj-lt"/>
              <a:buAutoNum type="alphaUcPeriod"/>
            </a:pPr>
            <a:r>
              <a:rPr lang="en-GB" sz="4300" dirty="0" smtClean="0">
                <a:solidFill>
                  <a:srgbClr val="CC6600"/>
                </a:solidFill>
              </a:rPr>
              <a:t>if a specific encoding allows mutability (e.g. at proxies), an inventory of invalid transitions between codepoints.  </a:t>
            </a:r>
            <a:r>
              <a:rPr lang="en-GB" sz="4300" dirty="0" smtClean="0">
                <a:solidFill>
                  <a:srgbClr val="008000"/>
                </a:solidFill>
              </a:rPr>
              <a:t>In all encodings, transitions from any </a:t>
            </a:r>
            <a:r>
              <a:rPr lang="en-GB" sz="4300" dirty="0" err="1" smtClean="0">
                <a:solidFill>
                  <a:srgbClr val="008000"/>
                </a:solidFill>
              </a:rPr>
              <a:t>ConEx</a:t>
            </a:r>
            <a:r>
              <a:rPr lang="en-GB" sz="4300" dirty="0" smtClean="0">
                <a:solidFill>
                  <a:srgbClr val="008000"/>
                </a:solidFill>
              </a:rPr>
              <a:t> marking to Not-</a:t>
            </a:r>
            <a:r>
              <a:rPr lang="en-GB" sz="4300" dirty="0" err="1" smtClean="0">
                <a:solidFill>
                  <a:srgbClr val="008000"/>
                </a:solidFill>
              </a:rPr>
              <a:t>ConEx</a:t>
            </a:r>
            <a:r>
              <a:rPr lang="en-GB" sz="4300" dirty="0" smtClean="0">
                <a:solidFill>
                  <a:srgbClr val="008000"/>
                </a:solidFill>
              </a:rPr>
              <a:t> MUST be invalid;</a:t>
            </a:r>
          </a:p>
          <a:p>
            <a:pPr marL="457200" indent="-457200">
              <a:buFont typeface="+mj-lt"/>
              <a:buAutoNum type="alphaUcPeriod"/>
            </a:pPr>
            <a:r>
              <a:rPr lang="en-GB" dirty="0" smtClean="0"/>
              <a:t>A statement that the </a:t>
            </a:r>
            <a:r>
              <a:rPr lang="en-GB" dirty="0" err="1" smtClean="0"/>
              <a:t>ConEx</a:t>
            </a:r>
            <a:r>
              <a:rPr lang="en-GB" dirty="0" smtClean="0"/>
              <a:t> encoding is only applicable to unicast and </a:t>
            </a:r>
            <a:r>
              <a:rPr lang="en-GB" dirty="0" err="1" smtClean="0"/>
              <a:t>anycast</a:t>
            </a:r>
            <a:r>
              <a:rPr lang="en-GB" dirty="0" smtClean="0"/>
              <a:t>, and that forwarding elements should silently ignore any </a:t>
            </a:r>
            <a:r>
              <a:rPr lang="en-GB" dirty="0" err="1" smtClean="0"/>
              <a:t>ConEx</a:t>
            </a:r>
            <a:r>
              <a:rPr lang="en-GB" dirty="0" smtClean="0"/>
              <a:t> signalling on multicast packets (they should be forwarded unchanged)</a:t>
            </a:r>
          </a:p>
          <a:p>
            <a:pPr marL="457200" indent="-457200">
              <a:buFont typeface="+mj-lt"/>
              <a:buAutoNum type="alphaUcPeriod"/>
            </a:pPr>
            <a:r>
              <a:rPr lang="en-GB" dirty="0" smtClean="0"/>
              <a:t>Definition of any extensibility;</a:t>
            </a:r>
          </a:p>
          <a:p>
            <a:pPr marL="457200" indent="-457200">
              <a:buFont typeface="+mj-lt"/>
              <a:buAutoNum type="alphaUcPeriod"/>
            </a:pPr>
            <a:r>
              <a:rPr lang="en-GB" dirty="0" smtClean="0"/>
              <a:t>Backward and forward compatibility and potential migration strategies.  </a:t>
            </a:r>
            <a:r>
              <a:rPr lang="en-GB" sz="4400" dirty="0" smtClean="0">
                <a:solidFill>
                  <a:srgbClr val="008000"/>
                </a:solidFill>
              </a:rPr>
              <a:t>In all cases, a </a:t>
            </a:r>
            <a:r>
              <a:rPr lang="en-GB" sz="4400" dirty="0" err="1" smtClean="0">
                <a:solidFill>
                  <a:srgbClr val="008000"/>
                </a:solidFill>
              </a:rPr>
              <a:t>ConEx</a:t>
            </a:r>
            <a:r>
              <a:rPr lang="en-GB" sz="4400" dirty="0" smtClean="0">
                <a:solidFill>
                  <a:srgbClr val="008000"/>
                </a:solidFill>
              </a:rPr>
              <a:t> encoding MUST be arranged so that legacy transport senders implicitly send Not-</a:t>
            </a:r>
            <a:r>
              <a:rPr lang="en-GB" sz="4400" dirty="0" err="1" smtClean="0">
                <a:solidFill>
                  <a:srgbClr val="008000"/>
                </a:solidFill>
              </a:rPr>
              <a:t>ConEx</a:t>
            </a:r>
            <a:r>
              <a:rPr lang="en-GB" sz="4400" dirty="0" smtClean="0">
                <a:solidFill>
                  <a:srgbClr val="008000"/>
                </a:solidFill>
              </a:rPr>
              <a:t>;</a:t>
            </a:r>
          </a:p>
          <a:p>
            <a:pPr marL="457200" indent="-457200">
              <a:buFont typeface="+mj-lt"/>
              <a:buAutoNum type="alphaUcPeriod"/>
            </a:pPr>
            <a:r>
              <a:rPr lang="en-GB" dirty="0" smtClean="0"/>
              <a:t>Any (optional) modification to data-plane forwarding dependent on the encoding (e.g. preferential discard, interaction with </a:t>
            </a:r>
            <a:r>
              <a:rPr lang="en-GB" dirty="0" err="1" smtClean="0"/>
              <a:t>Diffserv</a:t>
            </a:r>
            <a:r>
              <a:rPr lang="en-GB" dirty="0" smtClean="0"/>
              <a:t>, ECN etc.);</a:t>
            </a:r>
          </a:p>
          <a:p>
            <a:pPr marL="457200" indent="-457200">
              <a:buFont typeface="+mj-lt"/>
              <a:buAutoNum type="alphaUcPeriod"/>
            </a:pPr>
            <a:r>
              <a:rPr lang="en-GB" dirty="0" smtClean="0"/>
              <a:t>Any warning or error messages relevant to the encoding.</a:t>
            </a:r>
          </a:p>
          <a:p>
            <a:endParaRPr lang="en-GB" sz="4300" dirty="0" smtClean="0"/>
          </a:p>
          <a:p>
            <a:pPr marL="0" indent="0">
              <a:buNone/>
            </a:pPr>
            <a:r>
              <a:rPr lang="en-GB" sz="4300" dirty="0" smtClean="0"/>
              <a:t>	black:	no change</a:t>
            </a:r>
          </a:p>
          <a:p>
            <a:pPr marL="0" indent="0">
              <a:buNone/>
            </a:pPr>
            <a:r>
              <a:rPr lang="en-GB" sz="4300" dirty="0" smtClean="0">
                <a:solidFill>
                  <a:srgbClr val="008000"/>
                </a:solidFill>
              </a:rPr>
              <a:t>	green:	normative text  elsewhere made lower case, and consolidated into this list by ref</a:t>
            </a:r>
          </a:p>
          <a:p>
            <a:pPr marL="0" indent="0">
              <a:buNone/>
            </a:pPr>
            <a:r>
              <a:rPr lang="en-GB" sz="4300" dirty="0" smtClean="0">
                <a:solidFill>
                  <a:srgbClr val="CC6600"/>
                </a:solidFill>
              </a:rPr>
              <a:t>	amber:	new</a:t>
            </a:r>
            <a:endParaRPr lang="en-GB" sz="4300" dirty="0">
              <a:solidFill>
                <a:srgbClr val="CC6600"/>
              </a:solidFill>
            </a:endParaRPr>
          </a:p>
        </p:txBody>
      </p:sp>
      <p:sp>
        <p:nvSpPr>
          <p:cNvPr id="4" name="Slide Number Placeholder 3"/>
          <p:cNvSpPr>
            <a:spLocks noGrp="1"/>
          </p:cNvSpPr>
          <p:nvPr>
            <p:ph type="sldNum" sz="quarter" idx="11"/>
          </p:nvPr>
        </p:nvSpPr>
        <p:spPr/>
        <p:txBody>
          <a:bodyPr/>
          <a:lstStyle/>
          <a:p>
            <a:fld id="{33D46EE5-7169-4D45-9A10-1D0D2215C30D}" type="slidenum">
              <a:rPr lang="en-GB" smtClean="0"/>
              <a:pPr/>
              <a:t>4</a:t>
            </a:fld>
            <a:endParaRPr lang="en-GB"/>
          </a:p>
        </p:txBody>
      </p:sp>
    </p:spTree>
    <p:extLst>
      <p:ext uri="{BB962C8B-B14F-4D97-AF65-F5344CB8AC3E}">
        <p14:creationId xmlns:p14="http://schemas.microsoft.com/office/powerpoint/2010/main" val="309881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ounded Rectangle 30720"/>
          <p:cNvSpPr/>
          <p:nvPr/>
        </p:nvSpPr>
        <p:spPr bwMode="auto">
          <a:xfrm>
            <a:off x="90152" y="3983680"/>
            <a:ext cx="3889420" cy="932545"/>
          </a:xfrm>
          <a:prstGeom prst="roundRect">
            <a:avLst>
              <a:gd name="adj" fmla="val 6612"/>
            </a:avLst>
          </a:prstGeom>
          <a:gradFill>
            <a:gsLst>
              <a:gs pos="0">
                <a:schemeClr val="accent6">
                  <a:tint val="100000"/>
                  <a:shade val="100000"/>
                  <a:satMod val="130000"/>
                </a:schemeClr>
              </a:gs>
              <a:gs pos="100000">
                <a:schemeClr val="accent6">
                  <a:tint val="50000"/>
                  <a:shade val="100000"/>
                  <a:satMod val="350000"/>
                </a:schemeClr>
              </a:gs>
            </a:gsLst>
          </a:gra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Arial" charset="0"/>
              <a:ea typeface="Arial" charset="0"/>
              <a:cs typeface="Arial" charset="0"/>
            </a:endParaRPr>
          </a:p>
        </p:txBody>
      </p:sp>
      <p:sp>
        <p:nvSpPr>
          <p:cNvPr id="54" name="Oval 239"/>
          <p:cNvSpPr>
            <a:spLocks noChangeArrowheads="1"/>
          </p:cNvSpPr>
          <p:nvPr/>
        </p:nvSpPr>
        <p:spPr bwMode="auto">
          <a:xfrm>
            <a:off x="346653" y="4600424"/>
            <a:ext cx="276639" cy="288925"/>
          </a:xfrm>
          <a:prstGeom prst="ellipse">
            <a:avLst/>
          </a:prstGeom>
          <a:solidFill>
            <a:schemeClr val="bg1"/>
          </a:solidFill>
          <a:ln w="28575">
            <a:solidFill>
              <a:schemeClr val="tx1"/>
            </a:solidFill>
            <a:round/>
            <a:headEnd/>
            <a:tailEnd/>
          </a:ln>
          <a:effectLst/>
        </p:spPr>
        <p:txBody>
          <a:bodyPr wrap="none" anchor="ctr"/>
          <a:lstStyle/>
          <a:p>
            <a:pPr algn="ctr"/>
            <a:endParaRPr lang="en-GB" sz="1800" dirty="0"/>
          </a:p>
        </p:txBody>
      </p:sp>
      <p:sp>
        <p:nvSpPr>
          <p:cNvPr id="55" name="Oval 239"/>
          <p:cNvSpPr>
            <a:spLocks noChangeArrowheads="1"/>
          </p:cNvSpPr>
          <p:nvPr/>
        </p:nvSpPr>
        <p:spPr bwMode="auto">
          <a:xfrm>
            <a:off x="346653" y="4916225"/>
            <a:ext cx="276639" cy="288925"/>
          </a:xfrm>
          <a:prstGeom prst="ellipse">
            <a:avLst/>
          </a:prstGeom>
          <a:solidFill>
            <a:schemeClr val="bg1"/>
          </a:solidFill>
          <a:ln w="28575">
            <a:solidFill>
              <a:schemeClr val="tx1"/>
            </a:solidFill>
            <a:round/>
            <a:headEnd/>
            <a:tailEnd/>
          </a:ln>
          <a:effectLst/>
        </p:spPr>
        <p:txBody>
          <a:bodyPr wrap="none" anchor="ctr"/>
          <a:lstStyle/>
          <a:p>
            <a:pPr algn="ctr"/>
            <a:endParaRPr lang="en-GB" sz="1800" dirty="0"/>
          </a:p>
        </p:txBody>
      </p:sp>
      <p:sp>
        <p:nvSpPr>
          <p:cNvPr id="30720" name="Rounded Rectangle 30719"/>
          <p:cNvSpPr/>
          <p:nvPr/>
        </p:nvSpPr>
        <p:spPr bwMode="auto">
          <a:xfrm>
            <a:off x="4047150" y="4043966"/>
            <a:ext cx="5018403" cy="2733406"/>
          </a:xfrm>
          <a:prstGeom prst="roundRect">
            <a:avLst>
              <a:gd name="adj" fmla="val 7185"/>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Arial" charset="0"/>
              <a:ea typeface="Arial" charset="0"/>
              <a:cs typeface="Arial" charset="0"/>
            </a:endParaRPr>
          </a:p>
        </p:txBody>
      </p:sp>
      <p:sp>
        <p:nvSpPr>
          <p:cNvPr id="30722" name="Rectangle 2"/>
          <p:cNvSpPr>
            <a:spLocks noGrp="1" noChangeArrowheads="1"/>
          </p:cNvSpPr>
          <p:nvPr>
            <p:ph type="title"/>
          </p:nvPr>
        </p:nvSpPr>
        <p:spPr>
          <a:xfrm>
            <a:off x="879475" y="188640"/>
            <a:ext cx="7758113" cy="904875"/>
          </a:xfrm>
        </p:spPr>
        <p:txBody>
          <a:bodyPr/>
          <a:lstStyle/>
          <a:p>
            <a:r>
              <a:rPr lang="en-GB" sz="3200" dirty="0" smtClean="0">
                <a:ea typeface="ＭＳ Ｐゴシック" pitchFamily="34" charset="-128"/>
              </a:rPr>
              <a:t>technical improvements to draft</a:t>
            </a:r>
            <a:br>
              <a:rPr lang="en-GB" sz="3200" dirty="0" smtClean="0">
                <a:ea typeface="ＭＳ Ｐゴシック" pitchFamily="34" charset="-128"/>
              </a:rPr>
            </a:br>
            <a:r>
              <a:rPr lang="en-GB" sz="2400" dirty="0" smtClean="0">
                <a:ea typeface="ＭＳ Ｐゴシック" pitchFamily="34" charset="-128"/>
              </a:rPr>
              <a:t>added unilateral deployment technique for audit</a:t>
            </a:r>
            <a:endParaRPr lang="en-GB" sz="2000" dirty="0" smtClean="0">
              <a:ea typeface="ＭＳ Ｐゴシック" pitchFamily="34" charset="-128"/>
            </a:endParaRPr>
          </a:p>
        </p:txBody>
      </p:sp>
      <p:sp>
        <p:nvSpPr>
          <p:cNvPr id="2" name="Content Placeholder 1"/>
          <p:cNvSpPr>
            <a:spLocks noGrp="1"/>
          </p:cNvSpPr>
          <p:nvPr>
            <p:ph idx="1"/>
          </p:nvPr>
        </p:nvSpPr>
        <p:spPr>
          <a:xfrm>
            <a:off x="159542" y="4113076"/>
            <a:ext cx="3800390" cy="2412268"/>
          </a:xfrm>
        </p:spPr>
        <p:txBody>
          <a:bodyPr/>
          <a:lstStyle/>
          <a:p>
            <a:pPr>
              <a:lnSpc>
                <a:spcPct val="80000"/>
              </a:lnSpc>
            </a:pPr>
            <a:r>
              <a:rPr lang="en-GB" sz="1800" kern="0" dirty="0" smtClean="0">
                <a:solidFill>
                  <a:schemeClr val="tx1"/>
                </a:solidFill>
              </a:rPr>
              <a:t>even for e2e transports that don’t support ECN, the operator can:</a:t>
            </a:r>
          </a:p>
          <a:p>
            <a:pPr marL="628650" lvl="1" indent="-342900">
              <a:lnSpc>
                <a:spcPct val="80000"/>
              </a:lnSpc>
              <a:buSzPct val="100000"/>
              <a:buFont typeface="+mj-lt"/>
              <a:buAutoNum type="arabicPeriod"/>
            </a:pPr>
            <a:r>
              <a:rPr lang="en-GB" kern="0" dirty="0" smtClean="0">
                <a:solidFill>
                  <a:schemeClr val="tx1"/>
                </a:solidFill>
              </a:rPr>
              <a:t>at </a:t>
            </a:r>
            <a:r>
              <a:rPr lang="en-GB" kern="0" dirty="0" err="1" smtClean="0">
                <a:solidFill>
                  <a:schemeClr val="tx1"/>
                </a:solidFill>
              </a:rPr>
              <a:t>encap</a:t>
            </a:r>
            <a:r>
              <a:rPr lang="en-GB" kern="0" dirty="0" smtClean="0">
                <a:solidFill>
                  <a:schemeClr val="tx1"/>
                </a:solidFill>
              </a:rPr>
              <a:t>: </a:t>
            </a:r>
            <a:r>
              <a:rPr lang="en-GB" dirty="0" smtClean="0">
                <a:solidFill>
                  <a:schemeClr val="tx1"/>
                </a:solidFill>
              </a:rPr>
              <a:t>alter 00 to 10</a:t>
            </a:r>
            <a:r>
              <a:rPr lang="en-GB" kern="0" dirty="0" smtClean="0">
                <a:solidFill>
                  <a:schemeClr val="tx1"/>
                </a:solidFill>
              </a:rPr>
              <a:t> in outer</a:t>
            </a:r>
          </a:p>
          <a:p>
            <a:pPr marL="628650" lvl="1" indent="-342900">
              <a:lnSpc>
                <a:spcPct val="80000"/>
              </a:lnSpc>
              <a:buSzPct val="100000"/>
              <a:buFont typeface="+mj-lt"/>
              <a:buAutoNum type="arabicPeriod"/>
            </a:pPr>
            <a:r>
              <a:rPr lang="en-GB" kern="0" dirty="0" smtClean="0">
                <a:solidFill>
                  <a:schemeClr val="tx1"/>
                </a:solidFill>
              </a:rPr>
              <a:t>at interior buffers: turn on ECN</a:t>
            </a:r>
          </a:p>
          <a:p>
            <a:pPr>
              <a:lnSpc>
                <a:spcPct val="80000"/>
              </a:lnSpc>
            </a:pPr>
            <a:r>
              <a:rPr lang="en-GB" sz="1800" dirty="0" smtClean="0">
                <a:solidFill>
                  <a:schemeClr val="tx1"/>
                </a:solidFill>
              </a:rPr>
              <a:t>defers </a:t>
            </a:r>
            <a:r>
              <a:rPr lang="en-GB" sz="1800" kern="0" dirty="0" smtClean="0">
                <a:solidFill>
                  <a:schemeClr val="tx1"/>
                </a:solidFill>
              </a:rPr>
              <a:t>any drops until egress</a:t>
            </a:r>
          </a:p>
          <a:p>
            <a:pPr>
              <a:lnSpc>
                <a:spcPct val="80000"/>
              </a:lnSpc>
            </a:pPr>
            <a:r>
              <a:rPr lang="en-GB" sz="1800" dirty="0" smtClean="0">
                <a:solidFill>
                  <a:schemeClr val="tx1"/>
                </a:solidFill>
              </a:rPr>
              <a:t>audit      just before egress </a:t>
            </a:r>
            <a:br>
              <a:rPr lang="en-GB" sz="1800" dirty="0" smtClean="0">
                <a:solidFill>
                  <a:schemeClr val="tx1"/>
                </a:solidFill>
              </a:rPr>
            </a:br>
            <a:r>
              <a:rPr lang="en-GB" sz="1800" dirty="0" smtClean="0">
                <a:solidFill>
                  <a:schemeClr val="tx1"/>
                </a:solidFill>
              </a:rPr>
              <a:t>can see packets to be dropped: </a:t>
            </a:r>
          </a:p>
          <a:p>
            <a:pPr lvl="1">
              <a:lnSpc>
                <a:spcPct val="80000"/>
              </a:lnSpc>
            </a:pPr>
            <a:r>
              <a:rPr lang="en-GB" dirty="0" smtClean="0">
                <a:solidFill>
                  <a:schemeClr val="tx1"/>
                </a:solidFill>
              </a:rPr>
              <a:t>CE outer + Not-ECT inner</a:t>
            </a:r>
            <a:endParaRPr lang="en-GB" sz="1200" kern="0" dirty="0" smtClean="0">
              <a:solidFill>
                <a:schemeClr val="tx1"/>
              </a:solidFill>
            </a:endParaRPr>
          </a:p>
          <a:p>
            <a:pPr>
              <a:lnSpc>
                <a:spcPct val="80000"/>
              </a:lnSpc>
            </a:pPr>
            <a:endParaRPr lang="en-GB" sz="1800" kern="0" dirty="0" smtClean="0">
              <a:solidFill>
                <a:schemeClr val="tx1"/>
              </a:solidFill>
            </a:endParaRPr>
          </a:p>
        </p:txBody>
      </p:sp>
      <p:sp>
        <p:nvSpPr>
          <p:cNvPr id="4" name="Rectangle 15"/>
          <p:cNvSpPr>
            <a:spLocks noGrp="1" noChangeArrowheads="1"/>
          </p:cNvSpPr>
          <p:nvPr>
            <p:ph type="sldNum" sz="quarter" idx="11"/>
          </p:nvPr>
        </p:nvSpPr>
        <p:spPr>
          <a:xfrm>
            <a:off x="741634" y="6451872"/>
            <a:ext cx="1152525" cy="217488"/>
          </a:xfrm>
          <a:ln/>
        </p:spPr>
        <p:txBody>
          <a:bodyPr/>
          <a:lstStyle/>
          <a:p>
            <a:fld id="{3A4136DB-BB00-4DED-9BC1-9BF2BD490F26}" type="slidenum">
              <a:rPr lang="en-GB"/>
              <a:pPr/>
              <a:t>5</a:t>
            </a:fld>
            <a:endParaRPr lang="en-GB" dirty="0"/>
          </a:p>
        </p:txBody>
      </p:sp>
      <p:graphicFrame>
        <p:nvGraphicFramePr>
          <p:cNvPr id="5" name="Group 2"/>
          <p:cNvGraphicFramePr>
            <a:graphicFrameLocks noGrp="1"/>
          </p:cNvGraphicFramePr>
          <p:nvPr>
            <p:extLst>
              <p:ext uri="{D42A27DB-BD31-4B8C-83A1-F6EECF244321}">
                <p14:modId xmlns:p14="http://schemas.microsoft.com/office/powerpoint/2010/main" val="1675797675"/>
              </p:ext>
            </p:extLst>
          </p:nvPr>
        </p:nvGraphicFramePr>
        <p:xfrm>
          <a:off x="4125603" y="4527427"/>
          <a:ext cx="4824994" cy="2133600"/>
        </p:xfrm>
        <a:graphic>
          <a:graphicData uri="http://schemas.openxmlformats.org/drawingml/2006/table">
            <a:tbl>
              <a:tblPr/>
              <a:tblGrid>
                <a:gridCol w="409948"/>
                <a:gridCol w="936104"/>
                <a:gridCol w="900100"/>
                <a:gridCol w="936104"/>
                <a:gridCol w="898832"/>
                <a:gridCol w="743906"/>
              </a:tblGrid>
              <a:tr h="161925">
                <a:tc row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GB" sz="1400" b="0" i="0" u="none" strike="noStrike" cap="none" normalizeH="0" baseline="0" dirty="0" smtClean="0">
                        <a:ln>
                          <a:noFill/>
                        </a:ln>
                        <a:solidFill>
                          <a:srgbClr val="000000"/>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incoming inner</a:t>
                      </a:r>
                    </a:p>
                  </a:txBody>
                  <a:tcPr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gridSpan="4">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incoming outer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161925">
                <a:tc vMerge="1">
                  <a:txBody>
                    <a:bodyPr/>
                    <a:lstStyle/>
                    <a:p>
                      <a:endParaRPr lang="en-GB"/>
                    </a:p>
                  </a:txBody>
                  <a:tcPr/>
                </a:tc>
                <a:tc v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Not-ECT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ECT(0)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ECT(1)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r h="161925">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00</a:t>
                      </a:r>
                    </a:p>
                  </a:txBody>
                  <a:tcP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Not-ECT</a:t>
                      </a:r>
                    </a:p>
                  </a:txBody>
                  <a:tcPr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Not-ECT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Not-ECT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Not-ECT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1" i="0" u="none" strike="noStrike" cap="none" normalizeH="0" baseline="0" dirty="0" smtClean="0">
                          <a:ln>
                            <a:noFill/>
                          </a:ln>
                          <a:solidFill>
                            <a:srgbClr val="000000"/>
                          </a:solidFill>
                          <a:effectLst/>
                          <a:latin typeface="Arial" pitchFamily="34" charset="0"/>
                        </a:rPr>
                        <a:t>drop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60338">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10</a:t>
                      </a:r>
                    </a:p>
                  </a:txBody>
                  <a:tcP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ECT(0)</a:t>
                      </a:r>
                    </a:p>
                  </a:txBody>
                  <a:tcPr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ECT(0)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ECT(0)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pitchFamily="34" charset="0"/>
                        </a:rPr>
                        <a:t>ECT(1)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pitchFamily="34" charset="0"/>
                        </a:rPr>
                        <a:t>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r>
              <a:tr h="161925">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01</a:t>
                      </a:r>
                    </a:p>
                  </a:txBody>
                  <a:tcP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ECT(1)</a:t>
                      </a:r>
                    </a:p>
                  </a:txBody>
                  <a:tcPr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ECT(1)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chemeClr val="tx1"/>
                          </a:solidFill>
                          <a:effectLst/>
                          <a:latin typeface="Arial" pitchFamily="34" charset="0"/>
                        </a:rPr>
                        <a:t>ECT(1)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smtClean="0">
                          <a:ln>
                            <a:noFill/>
                          </a:ln>
                          <a:solidFill>
                            <a:srgbClr val="000000"/>
                          </a:solidFill>
                          <a:effectLst/>
                          <a:latin typeface="Arial" pitchFamily="34" charset="0"/>
                        </a:rPr>
                        <a:t>ECT(1)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pitchFamily="34" charset="0"/>
                        </a:rPr>
                        <a:t>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r>
              <a:tr h="161925">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11</a:t>
                      </a:r>
                    </a:p>
                  </a:txBody>
                  <a:tcP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CE</a:t>
                      </a:r>
                    </a:p>
                  </a:txBody>
                  <a:tcPr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pitchFamily="34" charset="0"/>
                        </a:rPr>
                        <a:t>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pitchFamily="34" charset="0"/>
                        </a:rPr>
                        <a:t>CE</a:t>
                      </a:r>
                      <a:endParaRPr kumimoji="0" lang="en-GB" sz="1400" b="1"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pitchFamily="34" charset="0"/>
                        </a:rPr>
                        <a:t> CE</a:t>
                      </a:r>
                      <a:endParaRPr kumimoji="0" lang="en-GB" sz="1400" b="1"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chemeClr val="bg1"/>
                          </a:solidFill>
                          <a:effectLst/>
                          <a:latin typeface="Arial" pitchFamily="34" charset="0"/>
                        </a:rPr>
                        <a:t>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r>
              <a:tr h="161925">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pitchFamily="34" charset="0"/>
                      </a:endParaRPr>
                    </a:p>
                  </a:txBody>
                  <a:tcPr horzOverflow="overflow">
                    <a:lnL cap="flat">
                      <a:noFill/>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pitchFamily="34" charset="0"/>
                      </a:endParaRPr>
                    </a:p>
                  </a:txBody>
                  <a:tcPr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pitchFamily="34" charset="0"/>
                        </a:rPr>
                        <a:t>Outgoing header</a:t>
                      </a:r>
                      <a:endParaRPr kumimoji="0" lang="en-GB" sz="1400" b="1"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6" name="Rectangle 53"/>
          <p:cNvSpPr txBox="1">
            <a:spLocks noChangeArrowheads="1"/>
          </p:cNvSpPr>
          <p:nvPr/>
        </p:nvSpPr>
        <p:spPr bwMode="auto">
          <a:xfrm>
            <a:off x="791580" y="1144523"/>
            <a:ext cx="8273974" cy="304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84163" indent="-284163" algn="l" rtl="0" eaLnBrk="0" fontAlgn="base" hangingPunct="0">
              <a:spcBef>
                <a:spcPct val="40000"/>
              </a:spcBef>
              <a:spcAft>
                <a:spcPct val="0"/>
              </a:spcAft>
              <a:buChar char="•"/>
              <a:defRPr sz="2400">
                <a:solidFill>
                  <a:srgbClr val="000000"/>
                </a:solidFill>
                <a:latin typeface="+mn-lt"/>
                <a:ea typeface="ＭＳ Ｐゴシック" charset="-128"/>
                <a:cs typeface="ＭＳ Ｐゴシック" charset="-128"/>
              </a:defRPr>
            </a:lvl1pPr>
            <a:lvl2pPr marL="581025" indent="-295275" algn="l" rtl="0" eaLnBrk="0" fontAlgn="base" hangingPunct="0">
              <a:spcBef>
                <a:spcPct val="40000"/>
              </a:spcBef>
              <a:spcAft>
                <a:spcPct val="0"/>
              </a:spcAft>
              <a:buChar char="•"/>
              <a:defRPr>
                <a:solidFill>
                  <a:srgbClr val="000000"/>
                </a:solidFill>
                <a:latin typeface="+mn-lt"/>
                <a:ea typeface="ＭＳ Ｐゴシック" charset="-128"/>
              </a:defRPr>
            </a:lvl2pPr>
            <a:lvl3pPr marL="852488" indent="-269875" algn="l" rtl="0" eaLnBrk="0" fontAlgn="base" hangingPunct="0">
              <a:spcBef>
                <a:spcPct val="40000"/>
              </a:spcBef>
              <a:spcAft>
                <a:spcPct val="0"/>
              </a:spcAft>
              <a:buChar char="•"/>
              <a:defRPr>
                <a:solidFill>
                  <a:srgbClr val="000000"/>
                </a:solidFill>
                <a:latin typeface="+mn-lt"/>
                <a:ea typeface="ＭＳ Ｐゴシック" charset="-128"/>
              </a:defRPr>
            </a:lvl3pPr>
            <a:lvl4pPr marL="1138238" indent="-284163" algn="l" rtl="0" eaLnBrk="0" fontAlgn="base" hangingPunct="0">
              <a:spcBef>
                <a:spcPct val="40000"/>
              </a:spcBef>
              <a:spcAft>
                <a:spcPct val="0"/>
              </a:spcAft>
              <a:buChar char="–"/>
              <a:defRPr>
                <a:solidFill>
                  <a:srgbClr val="000000"/>
                </a:solidFill>
                <a:latin typeface="+mn-lt"/>
                <a:ea typeface="ＭＳ Ｐゴシック" charset="-128"/>
              </a:defRPr>
            </a:lvl4pPr>
            <a:lvl5pPr marL="1435100" indent="-295275" algn="l" rtl="0" eaLnBrk="0" fontAlgn="base" hangingPunct="0">
              <a:spcBef>
                <a:spcPct val="40000"/>
              </a:spcBef>
              <a:spcAft>
                <a:spcPct val="0"/>
              </a:spcAft>
              <a:buChar char="»"/>
              <a:defRPr>
                <a:solidFill>
                  <a:srgbClr val="000000"/>
                </a:solidFill>
                <a:latin typeface="+mn-lt"/>
                <a:ea typeface="ＭＳ Ｐゴシック" charset="-128"/>
              </a:defRPr>
            </a:lvl5pPr>
            <a:lvl6pPr marL="1892300" indent="-295275" algn="l" rtl="0" eaLnBrk="0" fontAlgn="base" hangingPunct="0">
              <a:spcBef>
                <a:spcPct val="40000"/>
              </a:spcBef>
              <a:spcAft>
                <a:spcPct val="0"/>
              </a:spcAft>
              <a:buChar char="»"/>
              <a:defRPr>
                <a:solidFill>
                  <a:srgbClr val="000000"/>
                </a:solidFill>
                <a:latin typeface="+mn-lt"/>
                <a:ea typeface="ＭＳ Ｐゴシック" charset="-128"/>
              </a:defRPr>
            </a:lvl6pPr>
            <a:lvl7pPr marL="2349500" indent="-295275" algn="l" rtl="0" eaLnBrk="0" fontAlgn="base" hangingPunct="0">
              <a:spcBef>
                <a:spcPct val="40000"/>
              </a:spcBef>
              <a:spcAft>
                <a:spcPct val="0"/>
              </a:spcAft>
              <a:buChar char="»"/>
              <a:defRPr>
                <a:solidFill>
                  <a:srgbClr val="000000"/>
                </a:solidFill>
                <a:latin typeface="+mn-lt"/>
                <a:ea typeface="ＭＳ Ｐゴシック" charset="-128"/>
              </a:defRPr>
            </a:lvl7pPr>
            <a:lvl8pPr marL="2806700" indent="-295275" algn="l" rtl="0" eaLnBrk="0" fontAlgn="base" hangingPunct="0">
              <a:spcBef>
                <a:spcPct val="40000"/>
              </a:spcBef>
              <a:spcAft>
                <a:spcPct val="0"/>
              </a:spcAft>
              <a:buChar char="»"/>
              <a:defRPr>
                <a:solidFill>
                  <a:srgbClr val="000000"/>
                </a:solidFill>
                <a:latin typeface="+mn-lt"/>
                <a:ea typeface="ＭＳ Ｐゴシック" charset="-128"/>
              </a:defRPr>
            </a:lvl8pPr>
            <a:lvl9pPr marL="3263900" indent="-295275" algn="l" rtl="0" eaLnBrk="0" fontAlgn="base" hangingPunct="0">
              <a:spcBef>
                <a:spcPct val="40000"/>
              </a:spcBef>
              <a:spcAft>
                <a:spcPct val="0"/>
              </a:spcAft>
              <a:buChar char="»"/>
              <a:defRPr>
                <a:solidFill>
                  <a:srgbClr val="000000"/>
                </a:solidFill>
                <a:latin typeface="+mn-lt"/>
                <a:ea typeface="ＭＳ Ｐゴシック" charset="-128"/>
              </a:defRPr>
            </a:lvl9pPr>
          </a:lstStyle>
          <a:p>
            <a:pPr>
              <a:lnSpc>
                <a:spcPct val="80000"/>
              </a:lnSpc>
            </a:pPr>
            <a:r>
              <a:rPr lang="en-GB" sz="1800" kern="0" dirty="0" smtClean="0">
                <a:solidFill>
                  <a:schemeClr val="tx1"/>
                </a:solidFill>
              </a:rPr>
              <a:t>exploits a side-effect of standard tunnelling (IP-in-IP or any ECN link </a:t>
            </a:r>
            <a:r>
              <a:rPr lang="en-GB" sz="1800" kern="0" dirty="0" err="1" smtClean="0">
                <a:solidFill>
                  <a:schemeClr val="tx1"/>
                </a:solidFill>
              </a:rPr>
              <a:t>encap</a:t>
            </a:r>
            <a:r>
              <a:rPr lang="en-GB" sz="1800" kern="0" dirty="0" smtClean="0">
                <a:solidFill>
                  <a:schemeClr val="tx1"/>
                </a:solidFill>
              </a:rPr>
              <a:t>)</a:t>
            </a:r>
          </a:p>
          <a:p>
            <a:pPr marL="0" indent="0">
              <a:lnSpc>
                <a:spcPct val="80000"/>
              </a:lnSpc>
              <a:buNone/>
            </a:pPr>
            <a:endParaRPr lang="en-GB" sz="1400" kern="0" dirty="0">
              <a:solidFill>
                <a:schemeClr val="tx1"/>
              </a:solidFill>
            </a:endParaRPr>
          </a:p>
        </p:txBody>
      </p:sp>
      <p:sp>
        <p:nvSpPr>
          <p:cNvPr id="7" name="Freeform 54"/>
          <p:cNvSpPr>
            <a:spLocks/>
          </p:cNvSpPr>
          <p:nvPr/>
        </p:nvSpPr>
        <p:spPr bwMode="auto">
          <a:xfrm>
            <a:off x="-392164" y="1550042"/>
            <a:ext cx="9536164" cy="2146300"/>
          </a:xfrm>
          <a:custGeom>
            <a:avLst/>
            <a:gdLst>
              <a:gd name="T0" fmla="*/ 0 w 5760"/>
              <a:gd name="T1" fmla="*/ 0 h 1496"/>
              <a:gd name="T2" fmla="*/ 1973 w 5760"/>
              <a:gd name="T3" fmla="*/ 0 h 1496"/>
              <a:gd name="T4" fmla="*/ 2190 w 5760"/>
              <a:gd name="T5" fmla="*/ 679 h 1496"/>
              <a:gd name="T6" fmla="*/ 3221 w 5760"/>
              <a:gd name="T7" fmla="*/ 679 h 1496"/>
              <a:gd name="T8" fmla="*/ 3424 w 5760"/>
              <a:gd name="T9" fmla="*/ 0 h 1496"/>
              <a:gd name="T10" fmla="*/ 5760 w 5760"/>
              <a:gd name="T11" fmla="*/ 0 h 1496"/>
              <a:gd name="T12" fmla="*/ 5760 w 5760"/>
              <a:gd name="T13" fmla="*/ 657 h 1496"/>
              <a:gd name="T14" fmla="*/ 5670 w 5760"/>
              <a:gd name="T15" fmla="*/ 657 h 1496"/>
              <a:gd name="T16" fmla="*/ 5556 w 5760"/>
              <a:gd name="T17" fmla="*/ 1496 h 1496"/>
              <a:gd name="T18" fmla="*/ 544 w 5760"/>
              <a:gd name="T19" fmla="*/ 1496 h 1496"/>
              <a:gd name="T20" fmla="*/ 340 w 5760"/>
              <a:gd name="T21" fmla="*/ 748 h 1496"/>
              <a:gd name="T22" fmla="*/ 0 w 5760"/>
              <a:gd name="T23" fmla="*/ 748 h 1496"/>
              <a:gd name="T24" fmla="*/ 0 w 5760"/>
              <a:gd name="T25" fmla="*/ 0 h 1496"/>
              <a:gd name="connsiteX0" fmla="*/ 0 w 10000"/>
              <a:gd name="connsiteY0" fmla="*/ 0 h 10000"/>
              <a:gd name="connsiteX1" fmla="*/ 3425 w 10000"/>
              <a:gd name="connsiteY1" fmla="*/ 0 h 10000"/>
              <a:gd name="connsiteX2" fmla="*/ 3802 w 10000"/>
              <a:gd name="connsiteY2" fmla="*/ 4539 h 10000"/>
              <a:gd name="connsiteX3" fmla="*/ 5592 w 10000"/>
              <a:gd name="connsiteY3" fmla="*/ 453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3425 w 10000"/>
              <a:gd name="connsiteY1" fmla="*/ 0 h 10000"/>
              <a:gd name="connsiteX2" fmla="*/ 3802 w 10000"/>
              <a:gd name="connsiteY2" fmla="*/ 453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802 w 10000"/>
              <a:gd name="connsiteY2" fmla="*/ 453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165 w 10000"/>
              <a:gd name="connsiteY2" fmla="*/ 447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52 w 10000"/>
              <a:gd name="connsiteY2" fmla="*/ 465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40 w 10000"/>
              <a:gd name="connsiteY2" fmla="*/ 459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52 w 10000"/>
              <a:gd name="connsiteY2" fmla="*/ 459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52 w 10000"/>
              <a:gd name="connsiteY2" fmla="*/ 459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52 w 10000"/>
              <a:gd name="connsiteY2" fmla="*/ 4599 h 10000"/>
              <a:gd name="connsiteX3" fmla="*/ 6192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52 w 10000"/>
              <a:gd name="connsiteY2" fmla="*/ 4599 h 10000"/>
              <a:gd name="connsiteX3" fmla="*/ 7066 w 10000"/>
              <a:gd name="connsiteY3" fmla="*/ 4599 h 10000"/>
              <a:gd name="connsiteX4" fmla="*/ 6381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 name="connsiteX0" fmla="*/ 0 w 10000"/>
              <a:gd name="connsiteY0" fmla="*/ 0 h 10000"/>
              <a:gd name="connsiteX1" fmla="*/ 2988 w 10000"/>
              <a:gd name="connsiteY1" fmla="*/ 0 h 10000"/>
              <a:gd name="connsiteX2" fmla="*/ 3252 w 10000"/>
              <a:gd name="connsiteY2" fmla="*/ 4599 h 10000"/>
              <a:gd name="connsiteX3" fmla="*/ 7066 w 10000"/>
              <a:gd name="connsiteY3" fmla="*/ 4599 h 10000"/>
              <a:gd name="connsiteX4" fmla="*/ 7380 w 10000"/>
              <a:gd name="connsiteY4" fmla="*/ 0 h 10000"/>
              <a:gd name="connsiteX5" fmla="*/ 10000 w 10000"/>
              <a:gd name="connsiteY5" fmla="*/ 0 h 10000"/>
              <a:gd name="connsiteX6" fmla="*/ 10000 w 10000"/>
              <a:gd name="connsiteY6" fmla="*/ 4392 h 10000"/>
              <a:gd name="connsiteX7" fmla="*/ 9844 w 10000"/>
              <a:gd name="connsiteY7" fmla="*/ 4392 h 10000"/>
              <a:gd name="connsiteX8" fmla="*/ 9646 w 10000"/>
              <a:gd name="connsiteY8" fmla="*/ 10000 h 10000"/>
              <a:gd name="connsiteX9" fmla="*/ 944 w 10000"/>
              <a:gd name="connsiteY9" fmla="*/ 10000 h 10000"/>
              <a:gd name="connsiteX10" fmla="*/ 590 w 10000"/>
              <a:gd name="connsiteY10" fmla="*/ 5000 h 10000"/>
              <a:gd name="connsiteX11" fmla="*/ 0 w 10000"/>
              <a:gd name="connsiteY11" fmla="*/ 5000 h 10000"/>
              <a:gd name="connsiteX12" fmla="*/ 0 w 10000"/>
              <a:gd name="connsiteY12"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00" h="10000">
                <a:moveTo>
                  <a:pt x="0" y="0"/>
                </a:moveTo>
                <a:lnTo>
                  <a:pt x="2988" y="0"/>
                </a:lnTo>
                <a:cubicBezTo>
                  <a:pt x="3201" y="3373"/>
                  <a:pt x="3163" y="2359"/>
                  <a:pt x="3252" y="4599"/>
                </a:cubicBezTo>
                <a:lnTo>
                  <a:pt x="7066" y="4599"/>
                </a:lnTo>
                <a:cubicBezTo>
                  <a:pt x="7171" y="3066"/>
                  <a:pt x="7275" y="1533"/>
                  <a:pt x="7380" y="0"/>
                </a:cubicBezTo>
                <a:lnTo>
                  <a:pt x="10000" y="0"/>
                </a:lnTo>
                <a:lnTo>
                  <a:pt x="10000" y="4392"/>
                </a:lnTo>
                <a:lnTo>
                  <a:pt x="9844" y="4392"/>
                </a:lnTo>
                <a:lnTo>
                  <a:pt x="9646" y="10000"/>
                </a:lnTo>
                <a:lnTo>
                  <a:pt x="944" y="10000"/>
                </a:lnTo>
                <a:lnTo>
                  <a:pt x="590" y="5000"/>
                </a:lnTo>
                <a:lnTo>
                  <a:pt x="0" y="5000"/>
                </a:lnTo>
                <a:lnTo>
                  <a:pt x="0" y="0"/>
                </a:lnTo>
                <a:close/>
              </a:path>
            </a:pathLst>
          </a:cu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aphicFrame>
        <p:nvGraphicFramePr>
          <p:cNvPr id="8" name="Group 55"/>
          <p:cNvGraphicFramePr>
            <a:graphicFrameLocks noGrp="1"/>
          </p:cNvGraphicFramePr>
          <p:nvPr>
            <p:extLst>
              <p:ext uri="{D42A27DB-BD31-4B8C-83A1-F6EECF244321}">
                <p14:modId xmlns:p14="http://schemas.microsoft.com/office/powerpoint/2010/main" val="1533130799"/>
              </p:ext>
            </p:extLst>
          </p:nvPr>
        </p:nvGraphicFramePr>
        <p:xfrm>
          <a:off x="1442986" y="1709241"/>
          <a:ext cx="803276" cy="853440"/>
        </p:xfrm>
        <a:graphic>
          <a:graphicData uri="http://schemas.openxmlformats.org/drawingml/2006/table">
            <a:tbl>
              <a:tblPr/>
              <a:tblGrid>
                <a:gridCol w="100946"/>
                <a:gridCol w="99873"/>
                <a:gridCol w="150346"/>
                <a:gridCol w="50473"/>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ctr"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9" name="Rectangle 83"/>
          <p:cNvSpPr>
            <a:spLocks noChangeArrowheads="1"/>
          </p:cNvSpPr>
          <p:nvPr/>
        </p:nvSpPr>
        <p:spPr bwMode="auto">
          <a:xfrm>
            <a:off x="579386" y="1707654"/>
            <a:ext cx="863600" cy="857250"/>
          </a:xfrm>
          <a:prstGeom prst="rect">
            <a:avLst/>
          </a:prstGeom>
          <a:solidFill>
            <a:srgbClr val="5F5F5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 name="Rectangle 84"/>
          <p:cNvSpPr>
            <a:spLocks noChangeArrowheads="1"/>
          </p:cNvSpPr>
          <p:nvPr/>
        </p:nvSpPr>
        <p:spPr bwMode="auto">
          <a:xfrm>
            <a:off x="579386" y="2759717"/>
            <a:ext cx="863600" cy="857250"/>
          </a:xfrm>
          <a:prstGeom prst="rect">
            <a:avLst/>
          </a:prstGeom>
          <a:solidFill>
            <a:srgbClr val="5F5F5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 name="Rectangle 85"/>
          <p:cNvSpPr>
            <a:spLocks noChangeArrowheads="1"/>
          </p:cNvSpPr>
          <p:nvPr/>
        </p:nvSpPr>
        <p:spPr bwMode="auto">
          <a:xfrm>
            <a:off x="6556351" y="2759717"/>
            <a:ext cx="666478" cy="857250"/>
          </a:xfrm>
          <a:prstGeom prst="rect">
            <a:avLst/>
          </a:prstGeom>
          <a:solidFill>
            <a:srgbClr val="5F5F5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Rectangle 86"/>
          <p:cNvSpPr>
            <a:spLocks noChangeArrowheads="1"/>
          </p:cNvSpPr>
          <p:nvPr/>
        </p:nvSpPr>
        <p:spPr bwMode="auto">
          <a:xfrm>
            <a:off x="6556351" y="1707654"/>
            <a:ext cx="666478" cy="857250"/>
          </a:xfrm>
          <a:prstGeom prst="rect">
            <a:avLst/>
          </a:prstGeom>
          <a:solidFill>
            <a:srgbClr val="5F5F5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 name="AutoShape 88"/>
          <p:cNvSpPr>
            <a:spLocks noChangeArrowheads="1"/>
          </p:cNvSpPr>
          <p:nvPr/>
        </p:nvSpPr>
        <p:spPr bwMode="auto">
          <a:xfrm>
            <a:off x="-249289" y="1889299"/>
            <a:ext cx="792163" cy="431800"/>
          </a:xfrm>
          <a:prstGeom prst="rightArrow">
            <a:avLst>
              <a:gd name="adj1" fmla="val 50000"/>
              <a:gd name="adj2" fmla="val 45864"/>
            </a:avLst>
          </a:prstGeom>
          <a:solidFill>
            <a:srgbClr val="99CCFF"/>
          </a:solidFill>
          <a:ln w="9525">
            <a:solidFill>
              <a:schemeClr val="tx1"/>
            </a:solidFill>
            <a:miter lim="800000"/>
            <a:headEnd/>
            <a:tailEnd/>
          </a:ln>
          <a:effectLst>
            <a:innerShdw blurRad="114300">
              <a:prstClr val="black"/>
            </a:innerShdw>
          </a:effectLst>
        </p:spPr>
        <p:txBody>
          <a:bodyPr wrap="none" anchor="ctr"/>
          <a:lstStyle/>
          <a:p>
            <a:endParaRPr lang="en-GB"/>
          </a:p>
        </p:txBody>
      </p:sp>
      <p:sp>
        <p:nvSpPr>
          <p:cNvPr id="15" name="AutoShape 89"/>
          <p:cNvSpPr>
            <a:spLocks noChangeArrowheads="1"/>
          </p:cNvSpPr>
          <p:nvPr/>
        </p:nvSpPr>
        <p:spPr bwMode="auto">
          <a:xfrm>
            <a:off x="8300181" y="1917080"/>
            <a:ext cx="792163" cy="431800"/>
          </a:xfrm>
          <a:prstGeom prst="rightArrow">
            <a:avLst>
              <a:gd name="adj1" fmla="val 50000"/>
              <a:gd name="adj2" fmla="val 45864"/>
            </a:avLst>
          </a:prstGeom>
          <a:solidFill>
            <a:srgbClr val="99CCFF"/>
          </a:solidFill>
          <a:ln w="9525">
            <a:solidFill>
              <a:schemeClr val="tx1"/>
            </a:solidFill>
            <a:miter lim="800000"/>
            <a:headEnd/>
            <a:tailEnd/>
          </a:ln>
          <a:effectLst>
            <a:innerShdw blurRad="114300">
              <a:prstClr val="black"/>
            </a:innerShdw>
          </a:effectLst>
        </p:spPr>
        <p:txBody>
          <a:bodyPr wrap="none" anchor="ctr"/>
          <a:lstStyle/>
          <a:p>
            <a:endParaRPr lang="en-GB"/>
          </a:p>
        </p:txBody>
      </p:sp>
      <p:sp>
        <p:nvSpPr>
          <p:cNvPr id="17" name="Text Box 91"/>
          <p:cNvSpPr txBox="1">
            <a:spLocks noChangeArrowheads="1"/>
          </p:cNvSpPr>
          <p:nvPr/>
        </p:nvSpPr>
        <p:spPr bwMode="auto">
          <a:xfrm>
            <a:off x="579386" y="3616967"/>
            <a:ext cx="333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800" dirty="0"/>
              <a:t>encapsulation at tunnel ingress</a:t>
            </a:r>
          </a:p>
        </p:txBody>
      </p:sp>
      <p:sp>
        <p:nvSpPr>
          <p:cNvPr id="18" name="Text Box 92"/>
          <p:cNvSpPr txBox="1">
            <a:spLocks noChangeArrowheads="1"/>
          </p:cNvSpPr>
          <p:nvPr/>
        </p:nvSpPr>
        <p:spPr bwMode="auto">
          <a:xfrm>
            <a:off x="6444208" y="3609020"/>
            <a:ext cx="26212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800" dirty="0" err="1"/>
              <a:t>decapsulation</a:t>
            </a:r>
            <a:r>
              <a:rPr lang="en-GB" sz="1800" dirty="0"/>
              <a:t> at </a:t>
            </a:r>
            <a:r>
              <a:rPr lang="en-GB" sz="1800" dirty="0" smtClean="0"/>
              <a:t>egress</a:t>
            </a:r>
            <a:endParaRPr lang="en-GB" sz="1800" dirty="0"/>
          </a:p>
        </p:txBody>
      </p:sp>
      <p:graphicFrame>
        <p:nvGraphicFramePr>
          <p:cNvPr id="19" name="Group 93"/>
          <p:cNvGraphicFramePr>
            <a:graphicFrameLocks noGrp="1"/>
          </p:cNvGraphicFramePr>
          <p:nvPr>
            <p:extLst>
              <p:ext uri="{D42A27DB-BD31-4B8C-83A1-F6EECF244321}">
                <p14:modId xmlns:p14="http://schemas.microsoft.com/office/powerpoint/2010/main" val="327419614"/>
              </p:ext>
            </p:extLst>
          </p:nvPr>
        </p:nvGraphicFramePr>
        <p:xfrm>
          <a:off x="1442986" y="2759717"/>
          <a:ext cx="803276" cy="853440"/>
        </p:xfrm>
        <a:graphic>
          <a:graphicData uri="http://schemas.openxmlformats.org/drawingml/2006/table">
            <a:tbl>
              <a:tblPr/>
              <a:tblGrid>
                <a:gridCol w="100946"/>
                <a:gridCol w="99873"/>
                <a:gridCol w="150346"/>
                <a:gridCol w="50473"/>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20" name="Group 121"/>
          <p:cNvGraphicFramePr>
            <a:graphicFrameLocks noGrp="1"/>
          </p:cNvGraphicFramePr>
          <p:nvPr>
            <p:extLst>
              <p:ext uri="{D42A27DB-BD31-4B8C-83A1-F6EECF244321}">
                <p14:modId xmlns:p14="http://schemas.microsoft.com/office/powerpoint/2010/main" val="2325116080"/>
              </p:ext>
            </p:extLst>
          </p:nvPr>
        </p:nvGraphicFramePr>
        <p:xfrm>
          <a:off x="2246261" y="2759717"/>
          <a:ext cx="803276" cy="853440"/>
        </p:xfrm>
        <a:graphic>
          <a:graphicData uri="http://schemas.openxmlformats.org/drawingml/2006/table">
            <a:tbl>
              <a:tblPr/>
              <a:tblGrid>
                <a:gridCol w="100946"/>
                <a:gridCol w="99872"/>
                <a:gridCol w="150346"/>
                <a:gridCol w="50474"/>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21" name="Group 149"/>
          <p:cNvGraphicFramePr>
            <a:graphicFrameLocks noGrp="1"/>
          </p:cNvGraphicFramePr>
          <p:nvPr>
            <p:extLst>
              <p:ext uri="{D42A27DB-BD31-4B8C-83A1-F6EECF244321}">
                <p14:modId xmlns:p14="http://schemas.microsoft.com/office/powerpoint/2010/main" val="1722424968"/>
              </p:ext>
            </p:extLst>
          </p:nvPr>
        </p:nvGraphicFramePr>
        <p:xfrm>
          <a:off x="7222829" y="2759717"/>
          <a:ext cx="803276" cy="853440"/>
        </p:xfrm>
        <a:graphic>
          <a:graphicData uri="http://schemas.openxmlformats.org/drawingml/2006/table">
            <a:tbl>
              <a:tblPr/>
              <a:tblGrid>
                <a:gridCol w="100946"/>
                <a:gridCol w="99872"/>
                <a:gridCol w="150346"/>
                <a:gridCol w="50474"/>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22" name="Group 177"/>
          <p:cNvGraphicFramePr>
            <a:graphicFrameLocks noGrp="1"/>
          </p:cNvGraphicFramePr>
          <p:nvPr>
            <p:extLst>
              <p:ext uri="{D42A27DB-BD31-4B8C-83A1-F6EECF244321}">
                <p14:modId xmlns:p14="http://schemas.microsoft.com/office/powerpoint/2010/main" val="489066509"/>
              </p:ext>
            </p:extLst>
          </p:nvPr>
        </p:nvGraphicFramePr>
        <p:xfrm>
          <a:off x="8029119" y="2759717"/>
          <a:ext cx="803276" cy="853440"/>
        </p:xfrm>
        <a:graphic>
          <a:graphicData uri="http://schemas.openxmlformats.org/drawingml/2006/table">
            <a:tbl>
              <a:tblPr/>
              <a:tblGrid>
                <a:gridCol w="100946"/>
                <a:gridCol w="99873"/>
                <a:gridCol w="150346"/>
                <a:gridCol w="50473"/>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23" name="Group 205"/>
          <p:cNvGraphicFramePr>
            <a:graphicFrameLocks noGrp="1"/>
          </p:cNvGraphicFramePr>
          <p:nvPr>
            <p:extLst>
              <p:ext uri="{D42A27DB-BD31-4B8C-83A1-F6EECF244321}">
                <p14:modId xmlns:p14="http://schemas.microsoft.com/office/powerpoint/2010/main" val="566433497"/>
              </p:ext>
            </p:extLst>
          </p:nvPr>
        </p:nvGraphicFramePr>
        <p:xfrm>
          <a:off x="7222829" y="1706066"/>
          <a:ext cx="803276" cy="853440"/>
        </p:xfrm>
        <a:graphic>
          <a:graphicData uri="http://schemas.openxmlformats.org/drawingml/2006/table">
            <a:tbl>
              <a:tblPr/>
              <a:tblGrid>
                <a:gridCol w="100946"/>
                <a:gridCol w="99872"/>
                <a:gridCol w="150346"/>
                <a:gridCol w="50474"/>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pSp>
        <p:nvGrpSpPr>
          <p:cNvPr id="24" name="Group 233"/>
          <p:cNvGrpSpPr>
            <a:grpSpLocks/>
          </p:cNvGrpSpPr>
          <p:nvPr/>
        </p:nvGrpSpPr>
        <p:grpSpPr bwMode="auto">
          <a:xfrm>
            <a:off x="7586085" y="1946917"/>
            <a:ext cx="798061" cy="776288"/>
            <a:chOff x="4332" y="718"/>
            <a:chExt cx="725" cy="613"/>
          </a:xfrm>
        </p:grpSpPr>
        <p:sp>
          <p:nvSpPr>
            <p:cNvPr id="25" name="Line 234"/>
            <p:cNvSpPr>
              <a:spLocks noChangeShapeType="1"/>
            </p:cNvSpPr>
            <p:nvPr/>
          </p:nvSpPr>
          <p:spPr bwMode="auto">
            <a:xfrm flipH="1" flipV="1">
              <a:off x="4332" y="718"/>
              <a:ext cx="0" cy="61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 name="Line 235"/>
            <p:cNvSpPr>
              <a:spLocks noChangeShapeType="1"/>
            </p:cNvSpPr>
            <p:nvPr/>
          </p:nvSpPr>
          <p:spPr bwMode="auto">
            <a:xfrm flipH="1" flipV="1">
              <a:off x="4332" y="1127"/>
              <a:ext cx="725" cy="20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8" name="Oval 237"/>
          <p:cNvSpPr>
            <a:spLocks noChangeArrowheads="1"/>
          </p:cNvSpPr>
          <p:nvPr/>
        </p:nvSpPr>
        <p:spPr bwMode="auto">
          <a:xfrm>
            <a:off x="7452320" y="2112017"/>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E</a:t>
            </a:r>
            <a:endParaRPr lang="en-GB" sz="1800" dirty="0"/>
          </a:p>
        </p:txBody>
      </p:sp>
      <p:sp>
        <p:nvSpPr>
          <p:cNvPr id="30" name="Oval 239"/>
          <p:cNvSpPr>
            <a:spLocks noChangeArrowheads="1"/>
          </p:cNvSpPr>
          <p:nvPr/>
        </p:nvSpPr>
        <p:spPr bwMode="auto">
          <a:xfrm>
            <a:off x="5320076" y="4438740"/>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E</a:t>
            </a:r>
            <a:endParaRPr lang="en-GB" sz="1800" dirty="0"/>
          </a:p>
        </p:txBody>
      </p:sp>
      <p:sp>
        <p:nvSpPr>
          <p:cNvPr id="32" name="AutoShape 7"/>
          <p:cNvSpPr>
            <a:spLocks noChangeArrowheads="1"/>
          </p:cNvSpPr>
          <p:nvPr/>
        </p:nvSpPr>
        <p:spPr bwMode="auto">
          <a:xfrm>
            <a:off x="3781986" y="1508512"/>
            <a:ext cx="1366078" cy="1165735"/>
          </a:xfrm>
          <a:prstGeom prst="hexagon">
            <a:avLst>
              <a:gd name="adj" fmla="val 25000"/>
              <a:gd name="vf" fmla="val 115470"/>
            </a:avLst>
          </a:prstGeom>
          <a:solidFill>
            <a:srgbClr val="CCECFF"/>
          </a:solidFill>
          <a:ln w="28575">
            <a:solidFill>
              <a:schemeClr val="bg1">
                <a:lumMod val="50000"/>
              </a:schemeClr>
            </a:solidFill>
            <a:miter lim="800000"/>
            <a:headEnd/>
            <a:tailEnd/>
          </a:ln>
          <a:effectLst>
            <a:innerShdw blurRad="114300">
              <a:prstClr val="black"/>
            </a:innerShdw>
          </a:effectLst>
        </p:spPr>
        <p:txBody>
          <a:bodyPr wrap="none"/>
          <a:lstStyle/>
          <a:p>
            <a:pPr algn="ctr"/>
            <a:r>
              <a:rPr lang="en-GB" dirty="0" smtClean="0">
                <a:solidFill>
                  <a:srgbClr val="000000"/>
                </a:solidFill>
              </a:rPr>
              <a:t>congested</a:t>
            </a:r>
            <a:br>
              <a:rPr lang="en-GB" dirty="0" smtClean="0">
                <a:solidFill>
                  <a:srgbClr val="000000"/>
                </a:solidFill>
              </a:rPr>
            </a:br>
            <a:r>
              <a:rPr lang="en-GB" dirty="0" smtClean="0">
                <a:solidFill>
                  <a:srgbClr val="000000"/>
                </a:solidFill>
              </a:rPr>
              <a:t>network</a:t>
            </a:r>
            <a:br>
              <a:rPr lang="en-GB" dirty="0" smtClean="0">
                <a:solidFill>
                  <a:srgbClr val="000000"/>
                </a:solidFill>
              </a:rPr>
            </a:br>
            <a:r>
              <a:rPr lang="en-GB" dirty="0" smtClean="0">
                <a:solidFill>
                  <a:srgbClr val="000000"/>
                </a:solidFill>
              </a:rPr>
              <a:t>element</a:t>
            </a:r>
          </a:p>
        </p:txBody>
      </p:sp>
      <p:sp>
        <p:nvSpPr>
          <p:cNvPr id="37" name="Rectangle 84"/>
          <p:cNvSpPr>
            <a:spLocks noChangeArrowheads="1"/>
          </p:cNvSpPr>
          <p:nvPr/>
        </p:nvSpPr>
        <p:spPr bwMode="auto">
          <a:xfrm>
            <a:off x="3311898" y="2759717"/>
            <a:ext cx="863600" cy="857250"/>
          </a:xfrm>
          <a:prstGeom prst="rect">
            <a:avLst/>
          </a:prstGeom>
          <a:solidFill>
            <a:srgbClr val="5F5F5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38" name="Group 93"/>
          <p:cNvGraphicFramePr>
            <a:graphicFrameLocks noGrp="1"/>
          </p:cNvGraphicFramePr>
          <p:nvPr>
            <p:extLst>
              <p:ext uri="{D42A27DB-BD31-4B8C-83A1-F6EECF244321}">
                <p14:modId xmlns:p14="http://schemas.microsoft.com/office/powerpoint/2010/main" val="4199833094"/>
              </p:ext>
            </p:extLst>
          </p:nvPr>
        </p:nvGraphicFramePr>
        <p:xfrm>
          <a:off x="4175498" y="2759717"/>
          <a:ext cx="803276" cy="853440"/>
        </p:xfrm>
        <a:graphic>
          <a:graphicData uri="http://schemas.openxmlformats.org/drawingml/2006/table">
            <a:tbl>
              <a:tblPr/>
              <a:tblGrid>
                <a:gridCol w="100946"/>
                <a:gridCol w="99873"/>
                <a:gridCol w="150346"/>
                <a:gridCol w="50473"/>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39" name="Group 121"/>
          <p:cNvGraphicFramePr>
            <a:graphicFrameLocks noGrp="1"/>
          </p:cNvGraphicFramePr>
          <p:nvPr>
            <p:extLst>
              <p:ext uri="{D42A27DB-BD31-4B8C-83A1-F6EECF244321}">
                <p14:modId xmlns:p14="http://schemas.microsoft.com/office/powerpoint/2010/main" val="1243971351"/>
              </p:ext>
            </p:extLst>
          </p:nvPr>
        </p:nvGraphicFramePr>
        <p:xfrm>
          <a:off x="4971005" y="2759717"/>
          <a:ext cx="803276" cy="853440"/>
        </p:xfrm>
        <a:graphic>
          <a:graphicData uri="http://schemas.openxmlformats.org/drawingml/2006/table">
            <a:tbl>
              <a:tblPr/>
              <a:tblGrid>
                <a:gridCol w="100946"/>
                <a:gridCol w="99872"/>
                <a:gridCol w="150346"/>
                <a:gridCol w="50474"/>
                <a:gridCol w="85912"/>
                <a:gridCol w="315726"/>
              </a:tblGrid>
              <a:tr h="152400">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r>
                        <a:rPr kumimoji="0" lang="en-GB" sz="800" b="0" i="0" u="none" strike="noStrike" cap="none" normalizeH="0" baseline="0" smtClean="0">
                          <a:ln>
                            <a:noFill/>
                          </a:ln>
                          <a:solidFill>
                            <a:srgbClr val="000000"/>
                          </a:solidFill>
                          <a:effectLst/>
                          <a:latin typeface="Arial" pitchFamily="34" charset="0"/>
                        </a:rPr>
                        <a:t>DS</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80000"/>
                        </a:lnSpc>
                        <a:spcBef>
                          <a:spcPct val="40000"/>
                        </a:spcBef>
                        <a:spcAft>
                          <a:spcPct val="0"/>
                        </a:spcAft>
                        <a:buClrTx/>
                        <a:buSzTx/>
                        <a:buFontTx/>
                        <a:buNone/>
                        <a:tabLst/>
                      </a:pPr>
                      <a:r>
                        <a:rPr kumimoji="0" lang="en-GB" sz="600" b="1" i="0" u="none" strike="noStrike" cap="none" normalizeH="0" baseline="0" smtClean="0">
                          <a:ln>
                            <a:noFill/>
                          </a:ln>
                          <a:solidFill>
                            <a:srgbClr val="000000"/>
                          </a:solidFill>
                          <a:effectLst/>
                          <a:latin typeface="Arial" pitchFamily="34" charset="0"/>
                        </a:rPr>
                        <a:t>ECN</a:t>
                      </a: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1763">
                <a:tc gridSpan="4">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600" b="0" i="0" u="none" strike="noStrike" cap="none" normalizeH="0" baseline="0" smtClean="0">
                        <a:ln>
                          <a:noFill/>
                        </a:ln>
                        <a:solidFill>
                          <a:schemeClr val="bg1"/>
                        </a:solidFill>
                        <a:effectLst/>
                        <a:latin typeface="Arial" pitchFamily="34" charset="0"/>
                      </a:endParaRPr>
                    </a:p>
                  </a:txBody>
                  <a:tcPr marL="18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3">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gridSpan="2">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r>
              <a:tr h="133350">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1763">
                <a:tc gridSpan="6">
                  <a:txBody>
                    <a:bodyPr/>
                    <a:lstStyle/>
                    <a:p>
                      <a:pPr marL="0" marR="0" lvl="0" indent="0" algn="l" defTabSz="914400" rtl="0" eaLnBrk="0" fontAlgn="base" latinLnBrk="0" hangingPunct="0">
                        <a:lnSpc>
                          <a:spcPct val="100000"/>
                        </a:lnSpc>
                        <a:spcBef>
                          <a:spcPct val="4000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Arial" pitchFamily="34" charset="0"/>
                      </a:endParaRPr>
                    </a:p>
                  </a:txBody>
                  <a:tcPr marL="18000" marR="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40" name="Oval 239"/>
          <p:cNvSpPr>
            <a:spLocks noChangeArrowheads="1"/>
          </p:cNvSpPr>
          <p:nvPr/>
        </p:nvSpPr>
        <p:spPr bwMode="auto">
          <a:xfrm>
            <a:off x="3431265" y="5247407"/>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E</a:t>
            </a:r>
            <a:endParaRPr lang="en-GB" sz="1800" dirty="0"/>
          </a:p>
        </p:txBody>
      </p:sp>
      <p:sp>
        <p:nvSpPr>
          <p:cNvPr id="41" name="Oval 239"/>
          <p:cNvSpPr>
            <a:spLocks noChangeArrowheads="1"/>
          </p:cNvSpPr>
          <p:nvPr/>
        </p:nvSpPr>
        <p:spPr bwMode="auto">
          <a:xfrm>
            <a:off x="2440862" y="2378717"/>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1</a:t>
            </a:r>
            <a:endParaRPr lang="en-GB" sz="1800" dirty="0"/>
          </a:p>
        </p:txBody>
      </p:sp>
      <p:sp>
        <p:nvSpPr>
          <p:cNvPr id="42" name="Oval 239"/>
          <p:cNvSpPr>
            <a:spLocks noChangeArrowheads="1"/>
          </p:cNvSpPr>
          <p:nvPr/>
        </p:nvSpPr>
        <p:spPr bwMode="auto">
          <a:xfrm>
            <a:off x="4868954" y="2378717"/>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2</a:t>
            </a:r>
            <a:endParaRPr lang="en-GB" sz="1800" dirty="0"/>
          </a:p>
        </p:txBody>
      </p:sp>
      <p:sp>
        <p:nvSpPr>
          <p:cNvPr id="3" name="Rectangle 2"/>
          <p:cNvSpPr/>
          <p:nvPr/>
        </p:nvSpPr>
        <p:spPr>
          <a:xfrm>
            <a:off x="4047151" y="4195188"/>
            <a:ext cx="5018287" cy="313932"/>
          </a:xfrm>
          <a:prstGeom prst="rect">
            <a:avLst/>
          </a:prstGeom>
        </p:spPr>
        <p:txBody>
          <a:bodyPr wrap="square">
            <a:spAutoFit/>
          </a:bodyPr>
          <a:lstStyle/>
          <a:p>
            <a:pPr>
              <a:lnSpc>
                <a:spcPct val="80000"/>
              </a:lnSpc>
            </a:pPr>
            <a:r>
              <a:rPr lang="en-GB" sz="1800" kern="0" dirty="0" smtClean="0">
                <a:solidFill>
                  <a:schemeClr val="tx1"/>
                </a:solidFill>
              </a:rPr>
              <a:t>recap of standard ECN </a:t>
            </a:r>
            <a:r>
              <a:rPr lang="en-GB" sz="1800" kern="0" dirty="0" err="1" smtClean="0">
                <a:solidFill>
                  <a:schemeClr val="tx1"/>
                </a:solidFill>
              </a:rPr>
              <a:t>decap</a:t>
            </a:r>
            <a:r>
              <a:rPr lang="en-GB" sz="1800" kern="0" dirty="0" smtClean="0">
                <a:solidFill>
                  <a:schemeClr val="tx1"/>
                </a:solidFill>
              </a:rPr>
              <a:t> </a:t>
            </a:r>
            <a:r>
              <a:rPr lang="en-GB" sz="1400" kern="0" dirty="0" smtClean="0">
                <a:solidFill>
                  <a:schemeClr val="tx1"/>
                </a:solidFill>
              </a:rPr>
              <a:t>[RFC6040, RFC3168]</a:t>
            </a:r>
            <a:endParaRPr lang="en-GB" sz="1800" kern="0" dirty="0" smtClean="0">
              <a:solidFill>
                <a:schemeClr val="tx1"/>
              </a:solidFill>
            </a:endParaRPr>
          </a:p>
        </p:txBody>
      </p:sp>
      <p:sp>
        <p:nvSpPr>
          <p:cNvPr id="31" name="Rounded Rectangular Callout 30"/>
          <p:cNvSpPr/>
          <p:nvPr/>
        </p:nvSpPr>
        <p:spPr bwMode="auto">
          <a:xfrm>
            <a:off x="2789696" y="1592920"/>
            <a:ext cx="1010186" cy="396873"/>
          </a:xfrm>
          <a:prstGeom prst="wedgeRoundRectCallout">
            <a:avLst>
              <a:gd name="adj1" fmla="val -69279"/>
              <a:gd name="adj2" fmla="val 240980"/>
              <a:gd name="adj3" fmla="val 16667"/>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r>
              <a:rPr lang="en-GB" dirty="0" smtClean="0">
                <a:solidFill>
                  <a:schemeClr val="tx1"/>
                </a:solidFill>
              </a:rPr>
              <a:t>00 </a:t>
            </a:r>
            <a:r>
              <a:rPr lang="en-GB" dirty="0" smtClean="0">
                <a:solidFill>
                  <a:schemeClr val="tx1"/>
                </a:solidFill>
                <a:sym typeface="Symbol"/>
              </a:rPr>
              <a:t></a:t>
            </a:r>
            <a:r>
              <a:rPr lang="en-GB" dirty="0" smtClean="0">
                <a:solidFill>
                  <a:schemeClr val="tx1"/>
                </a:solidFill>
              </a:rPr>
              <a:t> 10</a:t>
            </a:r>
            <a:endParaRPr kumimoji="0" lang="en-GB" sz="1600" b="0" i="0" u="none" strike="noStrike" cap="none" normalizeH="0" baseline="0" dirty="0">
              <a:ln>
                <a:noFill/>
              </a:ln>
              <a:solidFill>
                <a:schemeClr val="tx1"/>
              </a:solidFill>
              <a:effectLst/>
              <a:latin typeface="Arial" charset="0"/>
              <a:ea typeface="Arial" charset="0"/>
              <a:cs typeface="Arial" charset="0"/>
            </a:endParaRPr>
          </a:p>
        </p:txBody>
      </p:sp>
      <p:sp>
        <p:nvSpPr>
          <p:cNvPr id="45" name="Rounded Rectangular Callout 44"/>
          <p:cNvSpPr/>
          <p:nvPr/>
        </p:nvSpPr>
        <p:spPr bwMode="auto">
          <a:xfrm>
            <a:off x="4868954" y="1952530"/>
            <a:ext cx="1010186" cy="396873"/>
          </a:xfrm>
          <a:prstGeom prst="wedgeRoundRectCallout">
            <a:avLst>
              <a:gd name="adj1" fmla="val 3390"/>
              <a:gd name="adj2" fmla="val 143627"/>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r>
              <a:rPr lang="en-GB" dirty="0" smtClean="0">
                <a:solidFill>
                  <a:schemeClr val="tx1"/>
                </a:solidFill>
              </a:rPr>
              <a:t>10 </a:t>
            </a:r>
            <a:r>
              <a:rPr lang="en-GB" dirty="0" smtClean="0">
                <a:solidFill>
                  <a:schemeClr val="tx1"/>
                </a:solidFill>
                <a:sym typeface="Symbol"/>
              </a:rPr>
              <a:t></a:t>
            </a:r>
            <a:r>
              <a:rPr lang="en-GB" dirty="0" smtClean="0">
                <a:solidFill>
                  <a:schemeClr val="tx1"/>
                </a:solidFill>
              </a:rPr>
              <a:t> 11</a:t>
            </a:r>
            <a:endParaRPr kumimoji="0" lang="en-GB" sz="1600" b="0" i="0" u="none" strike="noStrike" cap="none" normalizeH="0" baseline="0" dirty="0">
              <a:ln>
                <a:noFill/>
              </a:ln>
              <a:solidFill>
                <a:schemeClr val="tx1"/>
              </a:solidFill>
              <a:effectLst/>
              <a:latin typeface="Arial" charset="0"/>
              <a:ea typeface="Arial" charset="0"/>
              <a:cs typeface="Arial" charset="0"/>
            </a:endParaRPr>
          </a:p>
        </p:txBody>
      </p:sp>
      <p:sp>
        <p:nvSpPr>
          <p:cNvPr id="47" name="Rounded Rectangular Callout 46"/>
          <p:cNvSpPr/>
          <p:nvPr/>
        </p:nvSpPr>
        <p:spPr bwMode="auto">
          <a:xfrm>
            <a:off x="7860417" y="1412776"/>
            <a:ext cx="1231927" cy="396873"/>
          </a:xfrm>
          <a:prstGeom prst="wedgeRoundRectCallout">
            <a:avLst>
              <a:gd name="adj1" fmla="val -63547"/>
              <a:gd name="adj2" fmla="val 133891"/>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r>
              <a:rPr lang="en-GB" dirty="0" smtClean="0">
                <a:solidFill>
                  <a:schemeClr val="tx1"/>
                </a:solidFill>
              </a:rPr>
              <a:t>11 </a:t>
            </a:r>
            <a:r>
              <a:rPr lang="en-GB" dirty="0" smtClean="0">
                <a:solidFill>
                  <a:schemeClr val="tx1"/>
                </a:solidFill>
                <a:sym typeface="Symbol"/>
              </a:rPr>
              <a:t></a:t>
            </a:r>
            <a:r>
              <a:rPr lang="en-GB" dirty="0" smtClean="0">
                <a:solidFill>
                  <a:schemeClr val="tx1"/>
                </a:solidFill>
              </a:rPr>
              <a:t> drop</a:t>
            </a:r>
            <a:endParaRPr kumimoji="0" lang="en-GB" sz="1600" b="0" i="0" u="none" strike="noStrike" cap="none" normalizeH="0" baseline="0" dirty="0">
              <a:ln>
                <a:noFill/>
              </a:ln>
              <a:solidFill>
                <a:schemeClr val="tx1"/>
              </a:solidFill>
              <a:effectLst/>
              <a:latin typeface="Arial" charset="0"/>
              <a:ea typeface="Arial" charset="0"/>
              <a:cs typeface="Arial" charset="0"/>
            </a:endParaRPr>
          </a:p>
        </p:txBody>
      </p:sp>
      <p:sp>
        <p:nvSpPr>
          <p:cNvPr id="50" name="Oval 239"/>
          <p:cNvSpPr>
            <a:spLocks noChangeArrowheads="1"/>
          </p:cNvSpPr>
          <p:nvPr/>
        </p:nvSpPr>
        <p:spPr bwMode="auto">
          <a:xfrm>
            <a:off x="989387" y="5578101"/>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A</a:t>
            </a:r>
            <a:endParaRPr lang="en-GB" sz="1800" dirty="0"/>
          </a:p>
        </p:txBody>
      </p:sp>
      <p:sp>
        <p:nvSpPr>
          <p:cNvPr id="52" name="AutoShape 10"/>
          <p:cNvSpPr>
            <a:spLocks noChangeArrowheads="1"/>
          </p:cNvSpPr>
          <p:nvPr/>
        </p:nvSpPr>
        <p:spPr bwMode="auto">
          <a:xfrm>
            <a:off x="5928759" y="2600908"/>
            <a:ext cx="518487" cy="1057760"/>
          </a:xfrm>
          <a:prstGeom prst="plaque">
            <a:avLst>
              <a:gd name="adj" fmla="val 16667"/>
            </a:avLst>
          </a:prstGeom>
          <a:solidFill>
            <a:srgbClr val="99CCFF"/>
          </a:solidFill>
          <a:ln w="28575">
            <a:solidFill>
              <a:schemeClr val="bg2"/>
            </a:solidFill>
            <a:miter lim="800000"/>
            <a:headEnd/>
            <a:tailEnd/>
          </a:ln>
          <a:effectLst>
            <a:innerShdw blurRad="114300">
              <a:prstClr val="black"/>
            </a:innerShdw>
          </a:effectLst>
        </p:spPr>
        <p:txBody>
          <a:bodyPr wrap="none"/>
          <a:lstStyle/>
          <a:p>
            <a:pPr algn="ctr"/>
            <a:r>
              <a:rPr lang="en-GB"/>
              <a:t>audit</a:t>
            </a:r>
          </a:p>
        </p:txBody>
      </p:sp>
      <p:sp>
        <p:nvSpPr>
          <p:cNvPr id="51" name="Oval 239"/>
          <p:cNvSpPr>
            <a:spLocks noChangeArrowheads="1"/>
          </p:cNvSpPr>
          <p:nvPr/>
        </p:nvSpPr>
        <p:spPr bwMode="auto">
          <a:xfrm>
            <a:off x="5790439" y="2437811"/>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A</a:t>
            </a:r>
            <a:endParaRPr lang="en-GB" sz="1800" dirty="0"/>
          </a:p>
        </p:txBody>
      </p:sp>
      <p:sp>
        <p:nvSpPr>
          <p:cNvPr id="49" name="AutoShape 89"/>
          <p:cNvSpPr>
            <a:spLocks noChangeArrowheads="1"/>
          </p:cNvSpPr>
          <p:nvPr/>
        </p:nvSpPr>
        <p:spPr bwMode="auto">
          <a:xfrm>
            <a:off x="5425901" y="3085533"/>
            <a:ext cx="1463689" cy="431800"/>
          </a:xfrm>
          <a:prstGeom prst="rightArrow">
            <a:avLst>
              <a:gd name="adj1" fmla="val 50000"/>
              <a:gd name="adj2" fmla="val 45864"/>
            </a:avLst>
          </a:prstGeom>
          <a:solidFill>
            <a:srgbClr val="99CCFF"/>
          </a:solidFill>
          <a:ln w="9525">
            <a:solidFill>
              <a:schemeClr val="tx1"/>
            </a:solidFill>
            <a:miter lim="800000"/>
            <a:headEnd/>
            <a:tailEnd/>
          </a:ln>
          <a:effectLst>
            <a:innerShdw blurRad="114300">
              <a:prstClr val="black"/>
            </a:innerShdw>
          </a:effectLst>
        </p:spPr>
        <p:txBody>
          <a:bodyPr wrap="none" anchor="ctr"/>
          <a:lstStyle/>
          <a:p>
            <a:endParaRPr lang="en-GB"/>
          </a:p>
        </p:txBody>
      </p:sp>
      <p:sp>
        <p:nvSpPr>
          <p:cNvPr id="57" name="Oval 239"/>
          <p:cNvSpPr>
            <a:spLocks noChangeArrowheads="1"/>
          </p:cNvSpPr>
          <p:nvPr/>
        </p:nvSpPr>
        <p:spPr bwMode="auto">
          <a:xfrm>
            <a:off x="3407643" y="6128407"/>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D</a:t>
            </a:r>
            <a:endParaRPr lang="en-GB" sz="1800" dirty="0"/>
          </a:p>
        </p:txBody>
      </p:sp>
      <p:sp>
        <p:nvSpPr>
          <p:cNvPr id="58" name="Oval 239"/>
          <p:cNvSpPr>
            <a:spLocks noChangeArrowheads="1"/>
          </p:cNvSpPr>
          <p:nvPr/>
        </p:nvSpPr>
        <p:spPr bwMode="auto">
          <a:xfrm>
            <a:off x="8748702" y="5085184"/>
            <a:ext cx="276639" cy="288925"/>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800" dirty="0" smtClean="0"/>
              <a:t>D</a:t>
            </a:r>
            <a:endParaRPr lang="en-GB" sz="1800" dirty="0"/>
          </a:p>
        </p:txBody>
      </p:sp>
    </p:spTree>
    <p:extLst>
      <p:ext uri="{BB962C8B-B14F-4D97-AF65-F5344CB8AC3E}">
        <p14:creationId xmlns:p14="http://schemas.microsoft.com/office/powerpoint/2010/main" val="1904881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1"/>
          </p:nvPr>
        </p:nvSpPr>
        <p:spPr>
          <a:ln/>
        </p:spPr>
        <p:txBody>
          <a:bodyPr/>
          <a:lstStyle/>
          <a:p>
            <a:fld id="{D599611D-F066-4379-9167-6402BBC7ED22}" type="slidenum">
              <a:rPr lang="en-GB"/>
              <a:pPr/>
              <a:t>6</a:t>
            </a:fld>
            <a:endParaRPr lang="en-GB"/>
          </a:p>
        </p:txBody>
      </p:sp>
      <p:sp>
        <p:nvSpPr>
          <p:cNvPr id="32770" name="Rectangle 2"/>
          <p:cNvSpPr>
            <a:spLocks noGrp="1" noChangeArrowheads="1"/>
          </p:cNvSpPr>
          <p:nvPr>
            <p:ph type="title"/>
          </p:nvPr>
        </p:nvSpPr>
        <p:spPr>
          <a:xfrm>
            <a:off x="879475" y="476672"/>
            <a:ext cx="7758113" cy="904875"/>
          </a:xfrm>
        </p:spPr>
        <p:txBody>
          <a:bodyPr/>
          <a:lstStyle/>
          <a:p>
            <a:r>
              <a:rPr lang="en-GB" dirty="0" smtClean="0">
                <a:ea typeface="ＭＳ Ｐゴシック" pitchFamily="34" charset="-128"/>
              </a:rPr>
              <a:t>Editorial mods</a:t>
            </a:r>
          </a:p>
        </p:txBody>
      </p:sp>
      <p:sp>
        <p:nvSpPr>
          <p:cNvPr id="32771" name="Rectangle 3"/>
          <p:cNvSpPr>
            <a:spLocks noGrp="1" noChangeArrowheads="1"/>
          </p:cNvSpPr>
          <p:nvPr>
            <p:ph type="body" idx="1"/>
          </p:nvPr>
        </p:nvSpPr>
        <p:spPr>
          <a:xfrm>
            <a:off x="935596" y="1340768"/>
            <a:ext cx="7554913" cy="5112568"/>
          </a:xfrm>
        </p:spPr>
        <p:txBody>
          <a:bodyPr>
            <a:normAutofit fontScale="77500" lnSpcReduction="20000"/>
          </a:bodyPr>
          <a:lstStyle/>
          <a:p>
            <a:pPr marL="0" indent="0">
              <a:buNone/>
            </a:pPr>
            <a:r>
              <a:rPr lang="en-GB" dirty="0" smtClean="0">
                <a:ea typeface="ＭＳ Ｐゴシック" pitchFamily="34" charset="-128"/>
              </a:rPr>
              <a:t>2. Replaced detail in Overview with forward ref to body</a:t>
            </a:r>
          </a:p>
          <a:p>
            <a:pPr marL="285750" lvl="1" indent="0">
              <a:buNone/>
            </a:pPr>
            <a:r>
              <a:rPr lang="en-GB" dirty="0" smtClean="0">
                <a:ea typeface="ＭＳ Ｐゴシック" pitchFamily="34" charset="-128"/>
              </a:rPr>
              <a:t>Preserved the text on flow-state and byte-</a:t>
            </a:r>
            <a:r>
              <a:rPr lang="en-GB" dirty="0" err="1" smtClean="0">
                <a:ea typeface="ＭＳ Ｐゴシック" pitchFamily="34" charset="-128"/>
              </a:rPr>
              <a:t>pkt</a:t>
            </a:r>
            <a:r>
              <a:rPr lang="en-GB" dirty="0" smtClean="0">
                <a:ea typeface="ＭＳ Ｐゴシック" pitchFamily="34" charset="-128"/>
              </a:rPr>
              <a:t>, just moved it</a:t>
            </a:r>
          </a:p>
          <a:p>
            <a:pPr marL="0" indent="0">
              <a:buNone/>
            </a:pPr>
            <a:r>
              <a:rPr lang="en-GB" dirty="0" smtClean="0"/>
              <a:t>4.4. Encoding </a:t>
            </a:r>
            <a:r>
              <a:rPr lang="en-GB" dirty="0" err="1" smtClean="0"/>
              <a:t>ConEx</a:t>
            </a:r>
            <a:r>
              <a:rPr lang="en-GB" dirty="0" smtClean="0"/>
              <a:t>: Independent Bits</a:t>
            </a:r>
          </a:p>
          <a:p>
            <a:pPr marL="285750" lvl="1" indent="0">
              <a:buNone/>
            </a:pPr>
            <a:r>
              <a:rPr lang="en-GB" dirty="0" smtClean="0"/>
              <a:t>Added “A packet with </a:t>
            </a:r>
            <a:r>
              <a:rPr lang="en-GB" dirty="0" err="1" smtClean="0"/>
              <a:t>ConEx</a:t>
            </a:r>
            <a:r>
              <a:rPr lang="en-GB" dirty="0" smtClean="0"/>
              <a:t> set combined with all the three other flags cleared implies </a:t>
            </a:r>
            <a:r>
              <a:rPr lang="en-GB" dirty="0" err="1" smtClean="0"/>
              <a:t>ConEx</a:t>
            </a:r>
            <a:r>
              <a:rPr lang="en-GB" dirty="0" smtClean="0"/>
              <a:t>-Not-Marked”</a:t>
            </a:r>
          </a:p>
          <a:p>
            <a:pPr marL="0" indent="0">
              <a:buNone/>
            </a:pPr>
            <a:r>
              <a:rPr lang="en-GB" dirty="0" smtClean="0"/>
              <a:t>5.5. Audit</a:t>
            </a:r>
          </a:p>
          <a:p>
            <a:pPr marL="285750" lvl="1" indent="0">
              <a:buNone/>
            </a:pPr>
            <a:r>
              <a:rPr lang="en-GB" dirty="0" smtClean="0"/>
              <a:t>“Generic loss auditing ... not believed to be possible” moved from last bullet to first</a:t>
            </a:r>
          </a:p>
          <a:p>
            <a:pPr marL="0" indent="0">
              <a:buNone/>
            </a:pPr>
            <a:r>
              <a:rPr lang="en-GB" dirty="0" smtClean="0"/>
              <a:t>5.5.1. Using Credit to Simplify Audit: </a:t>
            </a:r>
          </a:p>
          <a:p>
            <a:pPr marL="285750" lvl="1" indent="0">
              <a:buNone/>
            </a:pPr>
            <a:r>
              <a:rPr lang="en-GB" dirty="0" smtClean="0"/>
              <a:t>Added sentence on the need to specify whether credit expires </a:t>
            </a:r>
            <a:r>
              <a:rPr lang="en-GB" dirty="0" err="1" smtClean="0"/>
              <a:t>etc</a:t>
            </a:r>
            <a:r>
              <a:rPr lang="en-GB" dirty="0" smtClean="0"/>
              <a:t> in a specific encoding doc.</a:t>
            </a:r>
          </a:p>
          <a:p>
            <a:pPr marL="0" indent="0">
              <a:buNone/>
            </a:pPr>
            <a:r>
              <a:rPr lang="en-GB" dirty="0" smtClean="0"/>
              <a:t>5.4.3. Congestion </a:t>
            </a:r>
            <a:r>
              <a:rPr lang="en-GB" dirty="0" err="1" smtClean="0"/>
              <a:t>Policers</a:t>
            </a:r>
            <a:endParaRPr lang="en-GB" dirty="0" smtClean="0"/>
          </a:p>
          <a:p>
            <a:pPr marL="285750" lvl="1" indent="0">
              <a:buNone/>
            </a:pPr>
            <a:r>
              <a:rPr lang="en-GB" dirty="0" smtClean="0"/>
              <a:t>Referred to [I-</a:t>
            </a:r>
            <a:r>
              <a:rPr lang="en-GB" dirty="0" err="1" smtClean="0"/>
              <a:t>D.briscoe</a:t>
            </a:r>
            <a:r>
              <a:rPr lang="en-GB" dirty="0" smtClean="0"/>
              <a:t>-</a:t>
            </a:r>
            <a:r>
              <a:rPr lang="en-GB" dirty="0" err="1" smtClean="0"/>
              <a:t>conex</a:t>
            </a:r>
            <a:r>
              <a:rPr lang="en-GB" dirty="0" smtClean="0"/>
              <a:t>-policing] instead of an academic paper</a:t>
            </a:r>
          </a:p>
          <a:p>
            <a:pPr marL="0" indent="0">
              <a:buNone/>
            </a:pPr>
            <a:r>
              <a:rPr lang="en-GB" dirty="0" smtClean="0"/>
              <a:t>6. Support for Incremental Deployment</a:t>
            </a:r>
          </a:p>
          <a:p>
            <a:pPr marL="285750" lvl="1" indent="0">
              <a:buNone/>
            </a:pPr>
            <a:r>
              <a:rPr lang="en-GB" dirty="0" smtClean="0"/>
              <a:t>Moved  “A network operator can create incentives for senders...” from senders bullet to networks bullet (and referred to it from senders as well).</a:t>
            </a:r>
          </a:p>
          <a:p>
            <a:pPr marL="0" indent="0">
              <a:buNone/>
            </a:pPr>
            <a:r>
              <a:rPr lang="en-GB" dirty="0" smtClean="0"/>
              <a:t>8. Security Considerations</a:t>
            </a:r>
          </a:p>
          <a:p>
            <a:pPr marL="285750" lvl="1" indent="0">
              <a:buNone/>
            </a:pPr>
            <a:r>
              <a:rPr lang="en-GB" dirty="0" smtClean="0"/>
              <a:t>It is planned to document all known attacks and their defences (including all the above) in the RFC series </a:t>
            </a:r>
            <a:r>
              <a:rPr lang="en-GB" dirty="0" smtClean="0">
                <a:solidFill>
                  <a:srgbClr val="CC6600"/>
                </a:solidFill>
              </a:rPr>
              <a:t>against a concrete </a:t>
            </a:r>
            <a:r>
              <a:rPr lang="en-GB" dirty="0" err="1" smtClean="0">
                <a:solidFill>
                  <a:srgbClr val="CC6600"/>
                </a:solidFill>
              </a:rPr>
              <a:t>ConEx</a:t>
            </a:r>
            <a:r>
              <a:rPr lang="en-GB" dirty="0" smtClean="0">
                <a:solidFill>
                  <a:srgbClr val="CC6600"/>
                </a:solidFill>
              </a:rPr>
              <a:t> protocol specification</a:t>
            </a:r>
            <a:r>
              <a:rPr lang="en-GB" dirty="0" smtClean="0"/>
              <a:t>. In the interim, [</a:t>
            </a:r>
            <a:r>
              <a:rPr lang="en-GB" dirty="0" err="1" smtClean="0">
                <a:hlinkClick r:id="rId2" tooltip="&quot;Re-feedback: Freedom with Accountability for Causing Congestion in a Connectionless Internetwork&quot;"/>
              </a:rPr>
              <a:t>Refb</a:t>
            </a:r>
            <a:r>
              <a:rPr lang="en-GB" dirty="0" smtClean="0">
                <a:hlinkClick r:id="rId2" tooltip="&quot;Re-feedback: Freedom with Accountability for Causing Congestion in a Connectionless Internetwork&quot;"/>
              </a:rPr>
              <a:t>-dis</a:t>
            </a:r>
            <a:r>
              <a:rPr lang="en-GB" dirty="0" smtClean="0"/>
              <a:t>] and its references should be referred to for details and ways to address these attacks </a:t>
            </a:r>
            <a:r>
              <a:rPr lang="en-GB" dirty="0" smtClean="0">
                <a:solidFill>
                  <a:srgbClr val="CC6600"/>
                </a:solidFill>
              </a:rPr>
              <a:t>in the case of re-ECN</a:t>
            </a:r>
            <a:r>
              <a:rPr lang="en-GB" dirty="0" smtClean="0"/>
              <a:t>.</a:t>
            </a:r>
          </a:p>
          <a:p>
            <a:endParaRPr lang="en-GB"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1"/>
          </p:nvPr>
        </p:nvSpPr>
        <p:spPr>
          <a:ln/>
        </p:spPr>
        <p:txBody>
          <a:bodyPr/>
          <a:lstStyle/>
          <a:p>
            <a:fld id="{E1F128A7-B826-4C92-AB9D-8319169E387B}" type="slidenum">
              <a:rPr lang="en-GB"/>
              <a:pPr/>
              <a:t>7</a:t>
            </a:fld>
            <a:endParaRPr lang="en-GB"/>
          </a:p>
        </p:txBody>
      </p:sp>
      <p:sp>
        <p:nvSpPr>
          <p:cNvPr id="34818" name="Rectangle 2"/>
          <p:cNvSpPr>
            <a:spLocks noGrp="1" noChangeArrowheads="1"/>
          </p:cNvSpPr>
          <p:nvPr>
            <p:ph type="title"/>
          </p:nvPr>
        </p:nvSpPr>
        <p:spPr/>
        <p:txBody>
          <a:bodyPr/>
          <a:lstStyle/>
          <a:p>
            <a:r>
              <a:rPr lang="en-GB" sz="2800" dirty="0" smtClean="0">
                <a:ea typeface="ＭＳ Ｐゴシック" pitchFamily="34" charset="-128"/>
              </a:rPr>
              <a:t>items for next -08 rev</a:t>
            </a:r>
            <a:endParaRPr lang="en-GB" sz="3200" dirty="0" smtClean="0">
              <a:ea typeface="ＭＳ Ｐゴシック" pitchFamily="34" charset="-128"/>
            </a:endParaRPr>
          </a:p>
        </p:txBody>
      </p:sp>
      <p:sp>
        <p:nvSpPr>
          <p:cNvPr id="34819" name="Rectangle 3"/>
          <p:cNvSpPr>
            <a:spLocks noGrp="1" noChangeArrowheads="1"/>
          </p:cNvSpPr>
          <p:nvPr>
            <p:ph type="body" idx="1"/>
          </p:nvPr>
        </p:nvSpPr>
        <p:spPr/>
        <p:txBody>
          <a:bodyPr/>
          <a:lstStyle/>
          <a:p>
            <a:pPr marL="0" indent="0">
              <a:buNone/>
            </a:pPr>
            <a:r>
              <a:rPr lang="en-GB" dirty="0" smtClean="0">
                <a:ea typeface="ＭＳ Ｐゴシック" pitchFamily="34" charset="-128"/>
              </a:rPr>
              <a:t>5. Audit</a:t>
            </a:r>
          </a:p>
          <a:p>
            <a:pPr marL="285750" lvl="1" indent="0">
              <a:buNone/>
            </a:pPr>
            <a:r>
              <a:rPr lang="en-GB" dirty="0" smtClean="0">
                <a:ea typeface="ＭＳ Ｐゴシック" pitchFamily="34" charset="-128"/>
              </a:rPr>
              <a:t>New text (suggested by </a:t>
            </a:r>
            <a:r>
              <a:rPr lang="en-GB" dirty="0" err="1" smtClean="0">
                <a:ea typeface="ＭＳ Ｐゴシック" pitchFamily="34" charset="-128"/>
              </a:rPr>
              <a:t>Mirja</a:t>
            </a:r>
            <a:r>
              <a:rPr lang="en-GB" dirty="0" smtClean="0">
                <a:ea typeface="ＭＳ Ｐゴシック" pitchFamily="34" charset="-128"/>
              </a:rPr>
              <a:t>) on why its OK for audit to ignore Not-</a:t>
            </a:r>
            <a:r>
              <a:rPr lang="en-GB" dirty="0" err="1" smtClean="0">
                <a:ea typeface="ＭＳ Ｐゴシック" pitchFamily="34" charset="-128"/>
              </a:rPr>
              <a:t>ConEx</a:t>
            </a:r>
            <a:r>
              <a:rPr lang="en-GB" dirty="0" smtClean="0">
                <a:ea typeface="ＭＳ Ｐゴシック" pitchFamily="34" charset="-128"/>
              </a:rPr>
              <a:t> packets (because only policy devices can deal with Not-</a:t>
            </a:r>
            <a:r>
              <a:rPr lang="en-GB" dirty="0" err="1" smtClean="0">
                <a:ea typeface="ＭＳ Ｐゴシック" pitchFamily="34" charset="-128"/>
              </a:rPr>
              <a:t>ConEx</a:t>
            </a:r>
            <a:r>
              <a:rPr lang="en-GB" dirty="0" smtClean="0">
                <a:ea typeface="ＭＳ Ｐゴシック" pitchFamily="34" charset="-128"/>
              </a:rPr>
              <a:t>), and discuss implications in the case of loss.</a:t>
            </a:r>
          </a:p>
          <a:p>
            <a:pPr marL="0" indent="0">
              <a:buNone/>
            </a:pPr>
            <a:r>
              <a:rPr lang="en-GB" dirty="0" smtClean="0"/>
              <a:t>9. Acknowledgements</a:t>
            </a:r>
          </a:p>
          <a:p>
            <a:pPr marL="285750" lvl="1" indent="0">
              <a:buNone/>
            </a:pPr>
            <a:r>
              <a:rPr lang="en-GB" dirty="0" smtClean="0"/>
              <a:t>Added </a:t>
            </a:r>
            <a:r>
              <a:rPr lang="en-GB" dirty="0" err="1" smtClean="0"/>
              <a:t>Ingemar</a:t>
            </a:r>
            <a:r>
              <a:rPr lang="en-GB" dirty="0" smtClean="0"/>
              <a:t> Johansson and David Wagner, but </a:t>
            </a:r>
            <a:r>
              <a:rPr lang="en-GB" dirty="0" err="1" smtClean="0"/>
              <a:t>ooops</a:t>
            </a:r>
            <a:r>
              <a:rPr lang="en-GB" dirty="0" smtClean="0"/>
              <a:t>!...</a:t>
            </a:r>
          </a:p>
          <a:p>
            <a:pPr marL="285750" lvl="1" indent="0">
              <a:buNone/>
            </a:pPr>
            <a:r>
              <a:rPr lang="en-GB" dirty="0" smtClean="0">
                <a:ea typeface="ＭＳ Ｐゴシック" pitchFamily="34" charset="-128"/>
              </a:rPr>
              <a:t>missed </a:t>
            </a:r>
            <a:r>
              <a:rPr lang="en-GB" dirty="0" err="1" smtClean="0">
                <a:ea typeface="ＭＳ Ｐゴシック" pitchFamily="34" charset="-128"/>
              </a:rPr>
              <a:t>ack</a:t>
            </a:r>
            <a:r>
              <a:rPr lang="en-GB" dirty="0" smtClean="0">
                <a:ea typeface="ＭＳ Ｐゴシック" pitchFamily="34" charset="-128"/>
              </a:rPr>
              <a:t> for an earlier review by Marcelo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sldNum" sz="quarter" idx="11"/>
          </p:nvPr>
        </p:nvSpPr>
        <p:spPr>
          <a:ln/>
        </p:spPr>
        <p:txBody>
          <a:bodyPr/>
          <a:lstStyle/>
          <a:p>
            <a:fld id="{16C45BBE-CC7E-4241-9B51-8E7029E59221}" type="slidenum">
              <a:rPr lang="en-GB"/>
              <a:pPr/>
              <a:t>8</a:t>
            </a:fld>
            <a:endParaRPr lang="en-GB"/>
          </a:p>
        </p:txBody>
      </p:sp>
      <p:sp>
        <p:nvSpPr>
          <p:cNvPr id="26626" name="Slide Number Placeholder 4"/>
          <p:cNvSpPr txBox="1">
            <a:spLocks noGrp="1"/>
          </p:cNvSpPr>
          <p:nvPr/>
        </p:nvSpPr>
        <p:spPr bwMode="auto">
          <a:xfrm>
            <a:off x="755650" y="6524625"/>
            <a:ext cx="11525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600">
                <a:solidFill>
                  <a:schemeClr val="tx1"/>
                </a:solidFill>
                <a:latin typeface="Arial" pitchFamily="34" charset="0"/>
                <a:cs typeface="Arial" pitchFamily="34" charset="0"/>
              </a:defRPr>
            </a:lvl1pPr>
            <a:lvl2pPr marL="37931725" indent="-37474525">
              <a:defRPr sz="1600">
                <a:solidFill>
                  <a:schemeClr val="tx1"/>
                </a:solidFill>
                <a:latin typeface="Arial" pitchFamily="34" charset="0"/>
                <a:cs typeface="Arial" pitchFamily="34" charset="0"/>
              </a:defRPr>
            </a:lvl2pPr>
            <a:lvl3pPr>
              <a:defRPr sz="1600">
                <a:solidFill>
                  <a:schemeClr val="tx1"/>
                </a:solidFill>
                <a:latin typeface="Arial" pitchFamily="34" charset="0"/>
                <a:cs typeface="Arial" pitchFamily="34" charset="0"/>
              </a:defRPr>
            </a:lvl3pPr>
            <a:lvl4pPr>
              <a:defRPr sz="1600">
                <a:solidFill>
                  <a:schemeClr val="tx1"/>
                </a:solidFill>
                <a:latin typeface="Arial" pitchFamily="34" charset="0"/>
                <a:cs typeface="Arial" pitchFamily="34" charset="0"/>
              </a:defRPr>
            </a:lvl4pPr>
            <a:lvl5pPr>
              <a:defRPr sz="1600">
                <a:solidFill>
                  <a:schemeClr val="tx1"/>
                </a:solidFill>
                <a:latin typeface="Arial" pitchFamily="34" charset="0"/>
                <a:cs typeface="Arial" pitchFamily="34" charset="0"/>
              </a:defRPr>
            </a:lvl5pPr>
            <a:lvl6pPr marL="457200" eaLnBrk="0" fontAlgn="base" hangingPunct="0">
              <a:spcBef>
                <a:spcPct val="0"/>
              </a:spcBef>
              <a:spcAft>
                <a:spcPct val="0"/>
              </a:spcAft>
              <a:defRPr sz="1600">
                <a:solidFill>
                  <a:schemeClr val="tx1"/>
                </a:solidFill>
                <a:latin typeface="Arial" pitchFamily="34" charset="0"/>
                <a:cs typeface="Arial" pitchFamily="34" charset="0"/>
              </a:defRPr>
            </a:lvl6pPr>
            <a:lvl7pPr marL="914400" eaLnBrk="0" fontAlgn="base" hangingPunct="0">
              <a:spcBef>
                <a:spcPct val="0"/>
              </a:spcBef>
              <a:spcAft>
                <a:spcPct val="0"/>
              </a:spcAft>
              <a:defRPr sz="1600">
                <a:solidFill>
                  <a:schemeClr val="tx1"/>
                </a:solidFill>
                <a:latin typeface="Arial" pitchFamily="34" charset="0"/>
                <a:cs typeface="Arial" pitchFamily="34" charset="0"/>
              </a:defRPr>
            </a:lvl7pPr>
            <a:lvl8pPr marL="1371600" eaLnBrk="0" fontAlgn="base" hangingPunct="0">
              <a:spcBef>
                <a:spcPct val="0"/>
              </a:spcBef>
              <a:spcAft>
                <a:spcPct val="0"/>
              </a:spcAft>
              <a:defRPr sz="1600">
                <a:solidFill>
                  <a:schemeClr val="tx1"/>
                </a:solidFill>
                <a:latin typeface="Arial" pitchFamily="34" charset="0"/>
                <a:cs typeface="Arial" pitchFamily="34" charset="0"/>
              </a:defRPr>
            </a:lvl8pPr>
            <a:lvl9pPr marL="1828800" eaLnBrk="0" fontAlgn="base" hangingPunct="0">
              <a:spcBef>
                <a:spcPct val="0"/>
              </a:spcBef>
              <a:spcAft>
                <a:spcPct val="0"/>
              </a:spcAft>
              <a:defRPr sz="1600">
                <a:solidFill>
                  <a:schemeClr val="tx1"/>
                </a:solidFill>
                <a:latin typeface="Arial" pitchFamily="34" charset="0"/>
                <a:cs typeface="Arial" pitchFamily="34" charset="0"/>
              </a:defRPr>
            </a:lvl9pPr>
          </a:lstStyle>
          <a:p>
            <a:fld id="{B4E5FEFB-9245-4636-8EC1-F27A124D9EFB}" type="slidenum">
              <a:rPr lang="en-GB" sz="1400">
                <a:solidFill>
                  <a:srgbClr val="3366CC"/>
                </a:solidFill>
              </a:rPr>
              <a:pPr/>
              <a:t>8</a:t>
            </a:fld>
            <a:endParaRPr lang="en-GB" sz="1400">
              <a:solidFill>
                <a:srgbClr val="3366CC"/>
              </a:solidFill>
            </a:endParaRPr>
          </a:p>
        </p:txBody>
      </p:sp>
      <p:sp>
        <p:nvSpPr>
          <p:cNvPr id="26627" name="Rectangle 2"/>
          <p:cNvSpPr>
            <a:spLocks noGrp="1" noChangeArrowheads="1"/>
          </p:cNvSpPr>
          <p:nvPr>
            <p:ph type="title"/>
          </p:nvPr>
        </p:nvSpPr>
        <p:spPr/>
        <p:txBody>
          <a:bodyPr/>
          <a:lstStyle/>
          <a:p>
            <a:r>
              <a:rPr lang="en-GB" smtClean="0">
                <a:ea typeface="ＭＳ Ｐゴシック" pitchFamily="34" charset="-128"/>
              </a:rPr>
              <a:t>status &amp; plans</a:t>
            </a:r>
          </a:p>
        </p:txBody>
      </p:sp>
      <p:sp>
        <p:nvSpPr>
          <p:cNvPr id="26628" name="Rectangle 3"/>
          <p:cNvSpPr>
            <a:spLocks noGrp="1" noChangeArrowheads="1"/>
          </p:cNvSpPr>
          <p:nvPr>
            <p:ph type="body" idx="1"/>
          </p:nvPr>
        </p:nvSpPr>
        <p:spPr/>
        <p:txBody>
          <a:bodyPr/>
          <a:lstStyle/>
          <a:p>
            <a:pPr marL="457200" indent="-457200">
              <a:lnSpc>
                <a:spcPct val="90000"/>
              </a:lnSpc>
            </a:pPr>
            <a:r>
              <a:rPr lang="en-GB" dirty="0" smtClean="0">
                <a:ea typeface="ＭＳ Ｐゴシック" pitchFamily="34" charset="-128"/>
              </a:rPr>
              <a:t>Thanks for additional review (esp. </a:t>
            </a:r>
            <a:r>
              <a:rPr lang="en-GB" dirty="0" err="1" smtClean="0">
                <a:ea typeface="ＭＳ Ｐゴシック" pitchFamily="34" charset="-128"/>
              </a:rPr>
              <a:t>Mirja</a:t>
            </a:r>
            <a:r>
              <a:rPr lang="en-GB" dirty="0" smtClean="0">
                <a:ea typeface="ＭＳ Ｐゴシック" pitchFamily="34" charset="-128"/>
              </a:rPr>
              <a:t>) </a:t>
            </a:r>
          </a:p>
          <a:p>
            <a:pPr marL="457200" indent="-457200">
              <a:lnSpc>
                <a:spcPct val="90000"/>
              </a:lnSpc>
            </a:pPr>
            <a:r>
              <a:rPr lang="en-GB" dirty="0">
                <a:ea typeface="ＭＳ Ｐゴシック" pitchFamily="34" charset="-128"/>
              </a:rPr>
              <a:t>F</a:t>
            </a:r>
            <a:r>
              <a:rPr lang="en-GB" dirty="0" smtClean="0">
                <a:ea typeface="ＭＳ Ｐゴシック" pitchFamily="34" charset="-128"/>
              </a:rPr>
              <a:t>eels very </a:t>
            </a:r>
            <a:r>
              <a:rPr lang="en-GB" dirty="0" smtClean="0">
                <a:ea typeface="ＭＳ Ｐゴシック" pitchFamily="34" charset="-128"/>
              </a:rPr>
              <a:t>ready for second </a:t>
            </a:r>
            <a:r>
              <a:rPr lang="en-GB" dirty="0" smtClean="0">
                <a:ea typeface="ＭＳ Ｐゴシック" pitchFamily="34" charset="-128"/>
              </a:rPr>
              <a:t>WGLC</a:t>
            </a:r>
            <a:br>
              <a:rPr lang="en-GB" dirty="0" smtClean="0">
                <a:ea typeface="ＭＳ Ｐゴシック" pitchFamily="34" charset="-128"/>
              </a:rPr>
            </a:br>
            <a:r>
              <a:rPr lang="en-GB" dirty="0" smtClean="0">
                <a:ea typeface="ＭＳ Ｐゴシック" pitchFamily="34" charset="-128"/>
              </a:rPr>
              <a:t>... </a:t>
            </a:r>
            <a:r>
              <a:rPr lang="en-GB" dirty="0" smtClean="0">
                <a:ea typeface="ＭＳ Ｐゴシック" pitchFamily="34" charset="-128"/>
              </a:rPr>
              <a:t>once -08 posted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GB" dirty="0" err="1" smtClean="0">
                <a:solidFill>
                  <a:schemeClr val="tx1"/>
                </a:solidFill>
                <a:ea typeface="ＭＳ Ｐゴシック" pitchFamily="34" charset="-128"/>
              </a:rPr>
              <a:t>ConEx</a:t>
            </a:r>
            <a:r>
              <a:rPr lang="en-GB" dirty="0" smtClean="0">
                <a:solidFill>
                  <a:schemeClr val="tx1"/>
                </a:solidFill>
                <a:ea typeface="ＭＳ Ｐゴシック" pitchFamily="34" charset="-128"/>
              </a:rPr>
              <a:t> Concepts and Abstract Mechanism</a:t>
            </a:r>
            <a:r>
              <a:rPr lang="en-GB" sz="3200" dirty="0" smtClean="0">
                <a:solidFill>
                  <a:schemeClr val="tx1"/>
                </a:solidFill>
                <a:ea typeface="ＭＳ Ｐゴシック" pitchFamily="34" charset="-128"/>
              </a:rPr>
              <a:t/>
            </a:r>
            <a:br>
              <a:rPr lang="en-GB" sz="3200" dirty="0" smtClean="0">
                <a:solidFill>
                  <a:schemeClr val="tx1"/>
                </a:solidFill>
                <a:ea typeface="ＭＳ Ｐゴシック" pitchFamily="34" charset="-128"/>
              </a:rPr>
            </a:br>
            <a:r>
              <a:rPr lang="en-GB" sz="2400" dirty="0" smtClean="0">
                <a:solidFill>
                  <a:schemeClr val="tx1"/>
                </a:solidFill>
                <a:ea typeface="ＭＳ Ｐゴシック" pitchFamily="34" charset="-128"/>
                <a:hlinkClick r:id="rId3"/>
              </a:rPr>
              <a:t>draft-ietf-conex-abstract-mech-07.txt</a:t>
            </a:r>
            <a:endParaRPr lang="en-GB" sz="2400" dirty="0" smtClean="0">
              <a:solidFill>
                <a:schemeClr val="tx1"/>
              </a:solidFill>
              <a:ea typeface="ＭＳ Ｐゴシック" pitchFamily="34" charset="-128"/>
            </a:endParaRPr>
          </a:p>
        </p:txBody>
      </p:sp>
      <p:sp>
        <p:nvSpPr>
          <p:cNvPr id="27651" name="Rectangle 3"/>
          <p:cNvSpPr>
            <a:spLocks noGrp="1" noChangeArrowheads="1"/>
          </p:cNvSpPr>
          <p:nvPr>
            <p:ph type="subTitle" idx="1"/>
          </p:nvPr>
        </p:nvSpPr>
        <p:spPr>
          <a:xfrm>
            <a:off x="2195513" y="4976813"/>
            <a:ext cx="3529012" cy="1154112"/>
          </a:xfrm>
        </p:spPr>
        <p:txBody>
          <a:bodyPr/>
          <a:lstStyle/>
          <a:p>
            <a:pPr>
              <a:spcBef>
                <a:spcPct val="0"/>
              </a:spcBef>
            </a:pPr>
            <a:r>
              <a:rPr lang="en-GB" sz="6600" smtClean="0">
                <a:ea typeface="ＭＳ Ｐゴシック" pitchFamily="34" charset="-128"/>
              </a:rPr>
              <a:t>Q&amp;A</a:t>
            </a:r>
          </a:p>
        </p:txBody>
      </p:sp>
    </p:spTree>
  </p:cSld>
  <p:clrMapOvr>
    <a:masterClrMapping/>
  </p:clrMapOvr>
  <p:transition advTm="10656"/>
  <p:timing>
    <p:tnLst>
      <p:par>
        <p:cTn id="1" dur="indefinite" restart="never" nodeType="tmRoot"/>
      </p:par>
    </p:tnLst>
  </p:timing>
</p:sld>
</file>

<file path=ppt/theme/theme1.xml><?xml version="1.0" encoding="utf-8"?>
<a:theme xmlns:a="http://schemas.openxmlformats.org/drawingml/2006/main" name="BT_white_06">
  <a:themeElements>
    <a:clrScheme name="BT_white_06 2">
      <a:dk1>
        <a:srgbClr val="000033"/>
      </a:dk1>
      <a:lt1>
        <a:srgbClr val="FFFFFF"/>
      </a:lt1>
      <a:dk2>
        <a:srgbClr val="FF0000"/>
      </a:dk2>
      <a:lt2>
        <a:srgbClr val="000066"/>
      </a:lt2>
      <a:accent1>
        <a:srgbClr val="FF9900"/>
      </a:accent1>
      <a:accent2>
        <a:srgbClr val="009900"/>
      </a:accent2>
      <a:accent3>
        <a:srgbClr val="FFFFFF"/>
      </a:accent3>
      <a:accent4>
        <a:srgbClr val="00002A"/>
      </a:accent4>
      <a:accent5>
        <a:srgbClr val="FFCAAA"/>
      </a:accent5>
      <a:accent6>
        <a:srgbClr val="008A00"/>
      </a:accent6>
      <a:hlink>
        <a:srgbClr val="0066CC"/>
      </a:hlink>
      <a:folHlink>
        <a:srgbClr val="FF3399"/>
      </a:folHlink>
    </a:clrScheme>
    <a:fontScheme name="BT_white_0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BT_white_06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T_white_06 2">
        <a:dk1>
          <a:srgbClr val="000033"/>
        </a:dk1>
        <a:lt1>
          <a:srgbClr val="FFFFFF"/>
        </a:lt1>
        <a:dk2>
          <a:srgbClr val="FF0000"/>
        </a:dk2>
        <a:lt2>
          <a:srgbClr val="000066"/>
        </a:lt2>
        <a:accent1>
          <a:srgbClr val="FF9900"/>
        </a:accent1>
        <a:accent2>
          <a:srgbClr val="009900"/>
        </a:accent2>
        <a:accent3>
          <a:srgbClr val="FFFFFF"/>
        </a:accent3>
        <a:accent4>
          <a:srgbClr val="00002A"/>
        </a:accent4>
        <a:accent5>
          <a:srgbClr val="FFCAAA"/>
        </a:accent5>
        <a:accent6>
          <a:srgbClr val="008A00"/>
        </a:accent6>
        <a:hlink>
          <a:srgbClr val="0066CC"/>
        </a:hlink>
        <a:folHlink>
          <a:srgbClr val="FF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33"/>
    </a:dk1>
    <a:lt1>
      <a:srgbClr val="FFFFFF"/>
    </a:lt1>
    <a:dk2>
      <a:srgbClr val="000066"/>
    </a:dk2>
    <a:lt2>
      <a:srgbClr val="333333"/>
    </a:lt2>
    <a:accent1>
      <a:srgbClr val="FF9900"/>
    </a:accent1>
    <a:accent2>
      <a:srgbClr val="009900"/>
    </a:accent2>
    <a:accent3>
      <a:srgbClr val="FFFFFF"/>
    </a:accent3>
    <a:accent4>
      <a:srgbClr val="00002A"/>
    </a:accent4>
    <a:accent5>
      <a:srgbClr val="FFCAAA"/>
    </a:accent5>
    <a:accent6>
      <a:srgbClr val="008A00"/>
    </a:accent6>
    <a:hlink>
      <a:srgbClr val="0066CC"/>
    </a:hlink>
    <a:folHlink>
      <a:srgbClr val="33CCCC"/>
    </a:folHlink>
  </a:clrScheme>
</a:themeOverride>
</file>

<file path=docProps/app.xml><?xml version="1.0" encoding="utf-8"?>
<Properties xmlns="http://schemas.openxmlformats.org/officeDocument/2006/extended-properties" xmlns:vt="http://schemas.openxmlformats.org/officeDocument/2006/docPropsVTypes">
  <Template>BT_9164</Template>
  <TotalTime>17644</TotalTime>
  <Words>951</Words>
  <Application>Microsoft Office PowerPoint</Application>
  <PresentationFormat>On-screen Show (4:3)</PresentationFormat>
  <Paragraphs>164</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BT_white_06</vt:lpstr>
      <vt:lpstr>ConEx Concepts and Abstract Mechanism draft-ietf-conex-abstract-mech-07.txt</vt:lpstr>
      <vt:lpstr>ConEx Concepts and Abstract Mechanism</vt:lpstr>
      <vt:lpstr>normative improvements to draft (I) deleted a ‘pious’ requirement on other protocols</vt:lpstr>
      <vt:lpstr>normative improvements to draft (II) consolidated network protocol requirements</vt:lpstr>
      <vt:lpstr>technical improvements to draft added unilateral deployment technique for audit</vt:lpstr>
      <vt:lpstr>Editorial mods</vt:lpstr>
      <vt:lpstr>items for next -08 rev</vt:lpstr>
      <vt:lpstr>status &amp; plans</vt:lpstr>
      <vt:lpstr>ConEx Concepts and Abstract Mechanism draft-ietf-conex-abstract-mech-07.txt</vt:lpstr>
    </vt:vector>
  </TitlesOfParts>
  <Company>BT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Byte and Packet Congestion Notification</dc:title>
  <dc:creator>Bob Briscoe</dc:creator>
  <cp:lastModifiedBy>Bob Briscoe</cp:lastModifiedBy>
  <cp:revision>437</cp:revision>
  <dcterms:created xsi:type="dcterms:W3CDTF">2010-11-10T16:11:53Z</dcterms:created>
  <dcterms:modified xsi:type="dcterms:W3CDTF">2013-07-28T10:13:42Z</dcterms:modified>
</cp:coreProperties>
</file>