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72" r:id="rId7"/>
    <p:sldId id="277" r:id="rId8"/>
    <p:sldId id="268" r:id="rId9"/>
    <p:sldId id="263" r:id="rId10"/>
    <p:sldId id="264" r:id="rId11"/>
    <p:sldId id="270" r:id="rId12"/>
    <p:sldId id="271" r:id="rId13"/>
    <p:sldId id="267" r:id="rId14"/>
    <p:sldId id="261" r:id="rId15"/>
    <p:sldId id="265" r:id="rId16"/>
    <p:sldId id="269" r:id="rId17"/>
    <p:sldId id="266" r:id="rId18"/>
    <p:sldId id="276" r:id="rId19"/>
    <p:sldId id="275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DD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20EC1-7A26-48D6-BE18-2F423861572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07C19-70AD-49EE-81E3-A512FDFA0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8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Not ns2.</a:t>
            </a:r>
          </a:p>
          <a:p>
            <a:pPr>
              <a:spcBef>
                <a:spcPct val="0"/>
              </a:spcBef>
            </a:pPr>
            <a:r>
              <a:rPr lang="en-US" smtClean="0"/>
              <a:t>K = 30KB =&gt; 20 packets</a:t>
            </a: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7B2CC40-8471-4041-8A44-ED57ECE38026}" type="slidenum">
              <a:rPr lang="en-US" sz="1200">
                <a:latin typeface="Calibri" pitchFamily="34" charset="0"/>
              </a:rPr>
              <a:pPr algn="r" eaLnBrk="1" hangingPunct="1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Bandwidth-delay product = 400 x 1500B packets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very simple marking mechanism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not all the tunings other aqms have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on the source side, the source is tryign to estimate the fraction of packets getting marked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using the obs that there is a stream of ecn marks coming back – more info in the stream than in any single bit</a:t>
            </a:r>
          </a:p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trying to maintain smooth rate variations to operate well even when using shallow buffers, and only a few flows (no stat mux)</a:t>
            </a:r>
          </a:p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F over the last RTT.  In TCP there is always a way to get the next RTT from the window size.  Comes from the self-clocking of TCP.</a:t>
            </a:r>
          </a:p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Only changing the decrease.  Simplest version – makes a lot of sense.  So generic could apply it to any algorithm – CTCP, CUBIC – how to cut its window leaving increase part to what it already does.   Have to be careful here.  </a:t>
            </a: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C7488B-E3CB-4A06-883D-CF97EF4288D2}" type="slidenum">
              <a:rPr lang="en-US" sz="1200">
                <a:latin typeface="Calibri" pitchFamily="34" charset="0"/>
              </a:rPr>
              <a:pPr algn="r"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8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23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1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3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0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CAB7-F820-4DBE-A833-737260CC6A76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vahdat/papers/hull-nsdi12.pdf" TargetMode="External"/><Relationship Id="rId2" Type="http://schemas.openxmlformats.org/officeDocument/2006/relationships/hyperlink" Target="http://www.bobbriscoe.net/pubs.html#vq2l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www.stanford.edu/~alizade/Site/DCTCP.ht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Immediate ECN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 smtClean="0"/>
              <a:t>Mirja</a:t>
            </a:r>
            <a:r>
              <a:rPr lang="en-GB" dirty="0" smtClean="0"/>
              <a:t> </a:t>
            </a:r>
            <a:r>
              <a:rPr lang="en-GB" dirty="0" err="1" smtClean="0"/>
              <a:t>Kuhlewind</a:t>
            </a:r>
            <a:r>
              <a:rPr lang="en-GB" dirty="0" smtClean="0"/>
              <a:t>, David Wagner, </a:t>
            </a:r>
            <a:br>
              <a:rPr lang="en-GB" dirty="0" smtClean="0"/>
            </a:br>
            <a:r>
              <a:rPr lang="en-GB" dirty="0" smtClean="0"/>
              <a:t>Juan Manuel Reyes Espinosa, Stuttgart </a:t>
            </a:r>
            <a:r>
              <a:rPr lang="en-GB" dirty="0" err="1" smtClean="0"/>
              <a:t>Uni</a:t>
            </a:r>
            <a:endParaRPr lang="en-GB" dirty="0" smtClean="0"/>
          </a:p>
          <a:p>
            <a:r>
              <a:rPr lang="en-GB" b="1" dirty="0" smtClean="0"/>
              <a:t>Bob Briscoe, BT</a:t>
            </a:r>
          </a:p>
          <a:p>
            <a:r>
              <a:rPr lang="en-GB" dirty="0" smtClean="0"/>
              <a:t>IETF-88 TSVAREA </a:t>
            </a:r>
            <a:br>
              <a:rPr lang="en-GB" dirty="0" smtClean="0"/>
            </a:br>
            <a:r>
              <a:rPr lang="en-GB" dirty="0" smtClean="0"/>
              <a:t>Nov 2013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56530"/>
            <a:ext cx="1440160" cy="51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14739"/>
            <a:ext cx="1440495" cy="8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http://www-opto.e-technik.uni-ulm.de/forschung/fs/Logo/USt_logo3_07_kle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14" y="3342180"/>
            <a:ext cx="1018751" cy="11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6833" y="609503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/>
              <a:t>Bob Briscoe was part-funded by the European Community </a:t>
            </a:r>
            <a:br>
              <a:rPr lang="en-GB" sz="1200" dirty="0" smtClean="0"/>
            </a:br>
            <a:r>
              <a:rPr lang="en-GB" sz="1200" dirty="0" smtClean="0"/>
              <a:t>under its Seventh Framework Programme through the </a:t>
            </a:r>
            <a:br>
              <a:rPr lang="en-GB" sz="1200" dirty="0" smtClean="0"/>
            </a:br>
            <a:r>
              <a:rPr lang="en-GB" sz="1200" dirty="0" smtClean="0"/>
              <a:t>Reducing Internet Transport Latency (RITE) project ICT-317700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892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 similar coexistence approach</a:t>
            </a:r>
            <a:br>
              <a:rPr lang="en-GB" sz="3600" dirty="0" smtClean="0"/>
            </a:br>
            <a:r>
              <a:rPr lang="en-GB" dirty="0" smtClean="0"/>
              <a:t>should be applicable to other AQMs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ultimately, want to auto-tune against line-rate </a:t>
            </a:r>
            <a:r>
              <a:rPr lang="en-GB" i="1" dirty="0" smtClean="0"/>
              <a:t>and </a:t>
            </a:r>
            <a:r>
              <a:rPr lang="en-GB" dirty="0" smtClean="0"/>
              <a:t>RTT</a:t>
            </a:r>
          </a:p>
          <a:p>
            <a:pPr lvl="1"/>
            <a:r>
              <a:rPr lang="en-GB" dirty="0" smtClean="0"/>
              <a:t>use a modern AQM that uses queuing delay as its metric</a:t>
            </a:r>
          </a:p>
          <a:p>
            <a:pPr lvl="1"/>
            <a:r>
              <a:rPr lang="en-GB" i="1" dirty="0" smtClean="0"/>
              <a:t>and </a:t>
            </a:r>
            <a:r>
              <a:rPr lang="en-GB" dirty="0" smtClean="0"/>
              <a:t>separate drop and ECN </a:t>
            </a:r>
            <a:r>
              <a:rPr lang="en-GB" dirty="0" err="1" smtClean="0"/>
              <a:t>algos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message for implementers in silicon</a:t>
            </a:r>
          </a:p>
          <a:p>
            <a:pPr lvl="2"/>
            <a:r>
              <a:rPr lang="en-GB" dirty="0" smtClean="0"/>
              <a:t>ensure parameters can be configured separately for ECN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00329"/>
              </p:ext>
            </p:extLst>
          </p:nvPr>
        </p:nvGraphicFramePr>
        <p:xfrm>
          <a:off x="1331640" y="2852936"/>
          <a:ext cx="5442444" cy="1661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60611"/>
                <a:gridCol w="1360611"/>
                <a:gridCol w="1360611"/>
                <a:gridCol w="1360611"/>
              </a:tblGrid>
              <a:tr h="249869"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AQM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smoothing parameter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non-ECN</a:t>
                      </a:r>
                      <a:br>
                        <a:rPr lang="en-GB" sz="1700" b="1" dirty="0" smtClean="0"/>
                      </a:br>
                      <a:r>
                        <a:rPr lang="en-GB" sz="1700" b="1" dirty="0" smtClean="0"/>
                        <a:t>packets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ECN</a:t>
                      </a:r>
                      <a:br>
                        <a:rPr lang="en-GB" sz="1700" b="1" dirty="0" smtClean="0"/>
                      </a:br>
                      <a:r>
                        <a:rPr lang="en-GB" sz="1700" b="1" dirty="0" smtClean="0"/>
                        <a:t>packets</a:t>
                      </a:r>
                      <a:endParaRPr lang="en-GB" sz="1700" b="1" dirty="0"/>
                    </a:p>
                  </a:txBody>
                  <a:tcPr/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ARED</a:t>
                      </a:r>
                      <a:endParaRPr lang="en-GB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dirty="0" err="1" smtClean="0"/>
                        <a:t>ewma-const</a:t>
                      </a:r>
                      <a:endParaRPr lang="en-GB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9</a:t>
                      </a:r>
                      <a:endParaRPr lang="en-GB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0</a:t>
                      </a:r>
                      <a:endParaRPr lang="en-GB" sz="1700" b="0" dirty="0"/>
                    </a:p>
                  </a:txBody>
                  <a:tcPr/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PIE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err="1" smtClean="0"/>
                        <a:t>max_burst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100ms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0</a:t>
                      </a:r>
                      <a:endParaRPr lang="en-GB" sz="1700" dirty="0"/>
                    </a:p>
                  </a:txBody>
                  <a:tcPr/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GB" sz="1700" dirty="0" err="1" smtClean="0"/>
                        <a:t>CoDel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interval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100ms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0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96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6" r="65860" b="1334"/>
          <a:stretch/>
        </p:blipFill>
        <p:spPr bwMode="auto">
          <a:xfrm>
            <a:off x="5919660" y="1844824"/>
            <a:ext cx="2726827" cy="280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-12879" y="2318197"/>
            <a:ext cx="9182637" cy="4559121"/>
          </a:xfrm>
          <a:custGeom>
            <a:avLst/>
            <a:gdLst>
              <a:gd name="connsiteX0" fmla="*/ 0 w 9182637"/>
              <a:gd name="connsiteY0" fmla="*/ 0 h 4752304"/>
              <a:gd name="connsiteX1" fmla="*/ 9169758 w 9182637"/>
              <a:gd name="connsiteY1" fmla="*/ 3709116 h 4752304"/>
              <a:gd name="connsiteX2" fmla="*/ 9182637 w 9182637"/>
              <a:gd name="connsiteY2" fmla="*/ 4752304 h 4752304"/>
              <a:gd name="connsiteX3" fmla="*/ 0 w 9182637"/>
              <a:gd name="connsiteY3" fmla="*/ 4752304 h 4752304"/>
              <a:gd name="connsiteX4" fmla="*/ 0 w 9182637"/>
              <a:gd name="connsiteY4" fmla="*/ 0 h 4752304"/>
              <a:gd name="connsiteX0" fmla="*/ 0 w 9182637"/>
              <a:gd name="connsiteY0" fmla="*/ 0 h 4752304"/>
              <a:gd name="connsiteX1" fmla="*/ 9169758 w 9182637"/>
              <a:gd name="connsiteY1" fmla="*/ 3593206 h 4752304"/>
              <a:gd name="connsiteX2" fmla="*/ 9182637 w 9182637"/>
              <a:gd name="connsiteY2" fmla="*/ 4752304 h 4752304"/>
              <a:gd name="connsiteX3" fmla="*/ 0 w 9182637"/>
              <a:gd name="connsiteY3" fmla="*/ 4752304 h 4752304"/>
              <a:gd name="connsiteX4" fmla="*/ 0 w 9182637"/>
              <a:gd name="connsiteY4" fmla="*/ 0 h 4752304"/>
              <a:gd name="connsiteX0" fmla="*/ 0 w 9182637"/>
              <a:gd name="connsiteY0" fmla="*/ 0 h 4752304"/>
              <a:gd name="connsiteX1" fmla="*/ 9144000 w 9182637"/>
              <a:gd name="connsiteY1" fmla="*/ 3464417 h 4752304"/>
              <a:gd name="connsiteX2" fmla="*/ 9182637 w 9182637"/>
              <a:gd name="connsiteY2" fmla="*/ 4752304 h 4752304"/>
              <a:gd name="connsiteX3" fmla="*/ 0 w 9182637"/>
              <a:gd name="connsiteY3" fmla="*/ 4752304 h 4752304"/>
              <a:gd name="connsiteX4" fmla="*/ 0 w 9182637"/>
              <a:gd name="connsiteY4" fmla="*/ 0 h 4752304"/>
              <a:gd name="connsiteX0" fmla="*/ 0 w 9182637"/>
              <a:gd name="connsiteY0" fmla="*/ 0 h 4559121"/>
              <a:gd name="connsiteX1" fmla="*/ 9144000 w 9182637"/>
              <a:gd name="connsiteY1" fmla="*/ 3271234 h 4559121"/>
              <a:gd name="connsiteX2" fmla="*/ 9182637 w 9182637"/>
              <a:gd name="connsiteY2" fmla="*/ 4559121 h 4559121"/>
              <a:gd name="connsiteX3" fmla="*/ 0 w 9182637"/>
              <a:gd name="connsiteY3" fmla="*/ 4559121 h 4559121"/>
              <a:gd name="connsiteX4" fmla="*/ 0 w 9182637"/>
              <a:gd name="connsiteY4" fmla="*/ 0 h 455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637" h="4559121">
                <a:moveTo>
                  <a:pt x="0" y="0"/>
                </a:moveTo>
                <a:lnTo>
                  <a:pt x="9144000" y="3271234"/>
                </a:lnTo>
                <a:lnTo>
                  <a:pt x="9182637" y="4559121"/>
                </a:lnTo>
                <a:lnTo>
                  <a:pt x="0" y="455912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67544" y="2708920"/>
            <a:ext cx="4060177" cy="5093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3" r="59417"/>
          <a:stretch/>
        </p:blipFill>
        <p:spPr bwMode="auto">
          <a:xfrm>
            <a:off x="1979712" y="4804995"/>
            <a:ext cx="4968518" cy="20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co-existence </a:t>
            </a:r>
            <a:br>
              <a:rPr lang="en-GB" dirty="0" smtClean="0"/>
            </a:br>
            <a:r>
              <a:rPr lang="en-GB" sz="2700" dirty="0" smtClean="0"/>
              <a:t>results of ‘gating tests’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explored large part of the much larger parameter space</a:t>
            </a:r>
          </a:p>
          <a:p>
            <a:pPr lvl="2"/>
            <a:r>
              <a:rPr lang="en-GB" dirty="0" smtClean="0"/>
              <a:t>implemented in Linux 3.2.18</a:t>
            </a:r>
            <a:r>
              <a:rPr lang="en-GB" dirty="0"/>
              <a:t>;</a:t>
            </a:r>
            <a:r>
              <a:rPr lang="en-GB" dirty="0" smtClean="0"/>
              <a:t> simulated in </a:t>
            </a:r>
            <a:r>
              <a:rPr lang="en-GB" dirty="0" smtClean="0"/>
              <a:t>IKR </a:t>
            </a:r>
            <a:r>
              <a:rPr lang="en-GB" dirty="0" err="1" smtClean="0"/>
              <a:t>simlib</a:t>
            </a:r>
            <a:endParaRPr lang="en-GB" dirty="0" smtClean="0"/>
          </a:p>
          <a:p>
            <a:pPr lvl="2"/>
            <a:r>
              <a:rPr lang="en-GB" dirty="0" smtClean="0"/>
              <a:t>‘gating tests’: long-running flows only </a:t>
            </a:r>
          </a:p>
          <a:p>
            <a:pPr lvl="2"/>
            <a:r>
              <a:rPr lang="en-GB" dirty="0" smtClean="0"/>
              <a:t>paper under submission, available on request</a:t>
            </a:r>
          </a:p>
          <a:p>
            <a:pPr lvl="2"/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robust against starvation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formula to derive </a:t>
            </a:r>
            <a:br>
              <a:rPr lang="en-GB" dirty="0" smtClean="0"/>
            </a:br>
            <a:r>
              <a:rPr lang="en-GB" dirty="0" smtClean="0"/>
              <a:t>ECN </a:t>
            </a:r>
            <a:r>
              <a:rPr lang="en-GB" dirty="0" err="1" smtClean="0"/>
              <a:t>config</a:t>
            </a:r>
            <a:r>
              <a:rPr lang="en-GB" dirty="0" smtClean="0"/>
              <a:t> from drop </a:t>
            </a:r>
            <a:r>
              <a:rPr lang="en-GB" dirty="0" err="1" smtClean="0"/>
              <a:t>config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maintain rate fairness</a:t>
            </a:r>
          </a:p>
          <a:p>
            <a:r>
              <a:rPr lang="en-GB" dirty="0" smtClean="0"/>
              <a:t>can then find sweet spot </a:t>
            </a:r>
            <a:br>
              <a:rPr lang="en-GB" dirty="0" smtClean="0"/>
            </a:br>
            <a:r>
              <a:rPr lang="en-GB" dirty="0" smtClean="0"/>
              <a:t>for the drop </a:t>
            </a:r>
            <a:r>
              <a:rPr lang="en-GB" dirty="0" err="1" smtClean="0"/>
              <a:t>config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0" r="61094"/>
          <a:stretch/>
        </p:blipFill>
        <p:spPr bwMode="auto">
          <a:xfrm>
            <a:off x="107504" y="4810031"/>
            <a:ext cx="1893968" cy="199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ent Arrow 4"/>
          <p:cNvSpPr/>
          <p:nvPr/>
        </p:nvSpPr>
        <p:spPr>
          <a:xfrm rot="5400000">
            <a:off x="3104111" y="4536849"/>
            <a:ext cx="432048" cy="520606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6200000" flipH="1">
            <a:off x="-19961" y="4221088"/>
            <a:ext cx="1063570" cy="520606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8266" y="3827677"/>
            <a:ext cx="870238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Averaged</a:t>
            </a:r>
            <a:br>
              <a:rPr lang="en-GB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Queue</a:t>
            </a:r>
            <a:br>
              <a:rPr lang="en-GB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q(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4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499534" y="2377536"/>
            <a:ext cx="900413" cy="523220"/>
            <a:chOff x="6336071" y="2590662"/>
            <a:chExt cx="946475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84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7759"/>
            <a:ext cx="8229600" cy="12884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GB" dirty="0" smtClean="0"/>
              <a:t>early deployment, when traffic mostly drop-based</a:t>
            </a:r>
            <a:br>
              <a:rPr lang="en-GB" dirty="0" smtClean="0"/>
            </a:br>
            <a:r>
              <a:rPr lang="en-GB" dirty="0" smtClean="0"/>
              <a:t>have to set drop (and therefore ECN) threshold deep</a:t>
            </a:r>
          </a:p>
          <a:p>
            <a:r>
              <a:rPr lang="en-GB" dirty="0" smtClean="0"/>
              <a:t>as more flows shift to DCTCP,</a:t>
            </a:r>
            <a:br>
              <a:rPr lang="en-GB" dirty="0" smtClean="0"/>
            </a:br>
            <a:r>
              <a:rPr lang="en-GB" dirty="0" smtClean="0"/>
              <a:t>can set both thresholds shallower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100" dirty="0" smtClean="0"/>
              <a:t>a sample of the</a:t>
            </a:r>
            <a:br>
              <a:rPr lang="en-GB" sz="3100" dirty="0" smtClean="0"/>
            </a:br>
            <a:r>
              <a:rPr lang="en-GB" dirty="0" smtClean="0"/>
              <a:t>results so far</a:t>
            </a:r>
            <a:endParaRPr lang="en-GB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948" r="59634"/>
          <a:stretch/>
        </p:blipFill>
        <p:spPr bwMode="auto">
          <a:xfrm>
            <a:off x="4158450" y="111573"/>
            <a:ext cx="4985550" cy="472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3" r="64985" b="1140"/>
          <a:stretch/>
        </p:blipFill>
        <p:spPr bwMode="auto">
          <a:xfrm>
            <a:off x="107504" y="1355773"/>
            <a:ext cx="3144239" cy="30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3462099"/>
            <a:ext cx="185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Instantaneous queue</a:t>
            </a:r>
          </a:p>
          <a:p>
            <a:pPr algn="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Averaged queue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6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1468192" y="2564904"/>
            <a:ext cx="799552" cy="331538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733148" y="1844824"/>
            <a:ext cx="946475" cy="523220"/>
            <a:chOff x="6336071" y="2590662"/>
            <a:chExt cx="946475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874374" y="5427593"/>
            <a:ext cx="3771518" cy="881728"/>
            <a:chOff x="4874374" y="5427593"/>
            <a:chExt cx="3771518" cy="881728"/>
          </a:xfrm>
        </p:grpSpPr>
        <p:sp>
          <p:nvSpPr>
            <p:cNvPr id="58" name="AutoShape 30"/>
            <p:cNvSpPr>
              <a:spLocks noChangeArrowheads="1"/>
            </p:cNvSpPr>
            <p:nvPr/>
          </p:nvSpPr>
          <p:spPr bwMode="auto">
            <a:xfrm rot="16200000" flipH="1">
              <a:off x="6429610" y="5502634"/>
              <a:ext cx="691007" cy="922365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 rot="16200000" flipH="1">
              <a:off x="6505554" y="5575170"/>
              <a:ext cx="564238" cy="904064"/>
            </a:xfrm>
            <a:prstGeom prst="can">
              <a:avLst>
                <a:gd name="adj" fmla="val 26132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 rot="16200000" flipH="1">
              <a:off x="4989658" y="5503029"/>
              <a:ext cx="691007" cy="921576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4981681" y="5427593"/>
              <a:ext cx="915264" cy="368990"/>
            </a:xfrm>
            <a:custGeom>
              <a:avLst/>
              <a:gdLst>
                <a:gd name="T0" fmla="*/ 0 w 2329"/>
                <a:gd name="T1" fmla="*/ 493899 h 920"/>
                <a:gd name="T2" fmla="*/ 251437 w 2329"/>
                <a:gd name="T3" fmla="*/ 0 h 920"/>
                <a:gd name="T4" fmla="*/ 251437 w 2329"/>
                <a:gd name="T5" fmla="*/ 1035050 h 920"/>
                <a:gd name="T6" fmla="*/ 729009 w 2329"/>
                <a:gd name="T7" fmla="*/ 10125 h 920"/>
                <a:gd name="T8" fmla="*/ 729009 w 2329"/>
                <a:gd name="T9" fmla="*/ 878667 h 920"/>
                <a:gd name="T10" fmla="*/ 1123560 w 2329"/>
                <a:gd name="T11" fmla="*/ 164258 h 920"/>
                <a:gd name="T12" fmla="*/ 1123560 w 2329"/>
                <a:gd name="T13" fmla="*/ 979922 h 920"/>
                <a:gd name="T14" fmla="*/ 1554482 w 2329"/>
                <a:gd name="T15" fmla="*/ 61878 h 920"/>
                <a:gd name="T16" fmla="*/ 1554482 w 2329"/>
                <a:gd name="T17" fmla="*/ 878667 h 920"/>
                <a:gd name="T18" fmla="*/ 1841500 w 2329"/>
                <a:gd name="T19" fmla="*/ 214885 h 9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9"/>
                <a:gd name="T31" fmla="*/ 0 h 920"/>
                <a:gd name="T32" fmla="*/ 2329 w 2329"/>
                <a:gd name="T33" fmla="*/ 920 h 9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9" h="920">
                  <a:moveTo>
                    <a:pt x="0" y="439"/>
                  </a:moveTo>
                  <a:lnTo>
                    <a:pt x="318" y="0"/>
                  </a:lnTo>
                  <a:lnTo>
                    <a:pt x="318" y="920"/>
                  </a:lnTo>
                  <a:lnTo>
                    <a:pt x="922" y="9"/>
                  </a:lnTo>
                  <a:lnTo>
                    <a:pt x="922" y="781"/>
                  </a:lnTo>
                  <a:lnTo>
                    <a:pt x="1421" y="146"/>
                  </a:lnTo>
                  <a:lnTo>
                    <a:pt x="1421" y="871"/>
                  </a:lnTo>
                  <a:lnTo>
                    <a:pt x="1966" y="55"/>
                  </a:lnTo>
                  <a:lnTo>
                    <a:pt x="1966" y="781"/>
                  </a:lnTo>
                  <a:lnTo>
                    <a:pt x="2329" y="1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AutoShape 30"/>
            <p:cNvSpPr>
              <a:spLocks noChangeArrowheads="1"/>
            </p:cNvSpPr>
            <p:nvPr/>
          </p:nvSpPr>
          <p:spPr bwMode="auto">
            <a:xfrm rot="16200000" flipH="1">
              <a:off x="6433016" y="5502634"/>
              <a:ext cx="691007" cy="922365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429533" y="5555494"/>
              <a:ext cx="914474" cy="368990"/>
            </a:xfrm>
            <a:custGeom>
              <a:avLst/>
              <a:gdLst>
                <a:gd name="T0" fmla="*/ 0 w 2329"/>
                <a:gd name="T1" fmla="*/ 493899 h 920"/>
                <a:gd name="T2" fmla="*/ 251220 w 2329"/>
                <a:gd name="T3" fmla="*/ 0 h 920"/>
                <a:gd name="T4" fmla="*/ 251220 w 2329"/>
                <a:gd name="T5" fmla="*/ 1035050 h 920"/>
                <a:gd name="T6" fmla="*/ 728381 w 2329"/>
                <a:gd name="T7" fmla="*/ 10125 h 920"/>
                <a:gd name="T8" fmla="*/ 728381 w 2329"/>
                <a:gd name="T9" fmla="*/ 878667 h 920"/>
                <a:gd name="T10" fmla="*/ 1122591 w 2329"/>
                <a:gd name="T11" fmla="*/ 164258 h 920"/>
                <a:gd name="T12" fmla="*/ 1122591 w 2329"/>
                <a:gd name="T13" fmla="*/ 979922 h 920"/>
                <a:gd name="T14" fmla="*/ 1553142 w 2329"/>
                <a:gd name="T15" fmla="*/ 61878 h 920"/>
                <a:gd name="T16" fmla="*/ 1553142 w 2329"/>
                <a:gd name="T17" fmla="*/ 878667 h 920"/>
                <a:gd name="T18" fmla="*/ 1839912 w 2329"/>
                <a:gd name="T19" fmla="*/ 214885 h 9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9"/>
                <a:gd name="T31" fmla="*/ 0 h 920"/>
                <a:gd name="T32" fmla="*/ 2329 w 2329"/>
                <a:gd name="T33" fmla="*/ 920 h 9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9" h="920">
                  <a:moveTo>
                    <a:pt x="0" y="439"/>
                  </a:moveTo>
                  <a:lnTo>
                    <a:pt x="318" y="0"/>
                  </a:lnTo>
                  <a:lnTo>
                    <a:pt x="318" y="920"/>
                  </a:lnTo>
                  <a:lnTo>
                    <a:pt x="922" y="9"/>
                  </a:lnTo>
                  <a:lnTo>
                    <a:pt x="922" y="781"/>
                  </a:lnTo>
                  <a:lnTo>
                    <a:pt x="1421" y="146"/>
                  </a:lnTo>
                  <a:lnTo>
                    <a:pt x="1421" y="871"/>
                  </a:lnTo>
                  <a:lnTo>
                    <a:pt x="1966" y="55"/>
                  </a:lnTo>
                  <a:lnTo>
                    <a:pt x="1966" y="781"/>
                  </a:lnTo>
                  <a:lnTo>
                    <a:pt x="2329" y="1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883053" y="5459863"/>
              <a:ext cx="2909881" cy="132007"/>
            </a:xfrm>
            <a:custGeom>
              <a:avLst/>
              <a:gdLst>
                <a:gd name="T0" fmla="*/ 0 w 5307"/>
                <a:gd name="T1" fmla="*/ 0 h 226"/>
                <a:gd name="T2" fmla="*/ 2259729 w 5307"/>
                <a:gd name="T3" fmla="*/ 0 h 226"/>
                <a:gd name="T4" fmla="*/ 2259729 w 5307"/>
                <a:gd name="T5" fmla="*/ 358775 h 226"/>
                <a:gd name="T6" fmla="*/ 7777162 w 5307"/>
                <a:gd name="T7" fmla="*/ 358775 h 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07"/>
                <a:gd name="T13" fmla="*/ 0 h 226"/>
                <a:gd name="T14" fmla="*/ 5307 w 5307"/>
                <a:gd name="T15" fmla="*/ 226 h 226"/>
                <a:gd name="connsiteX0" fmla="*/ 0 w 7528"/>
                <a:gd name="connsiteY0" fmla="*/ 0 h 10321"/>
                <a:gd name="connsiteX1" fmla="*/ 2906 w 7528"/>
                <a:gd name="connsiteY1" fmla="*/ 0 h 10321"/>
                <a:gd name="connsiteX2" fmla="*/ 2906 w 7528"/>
                <a:gd name="connsiteY2" fmla="*/ 10000 h 10321"/>
                <a:gd name="connsiteX3" fmla="*/ 7528 w 7528"/>
                <a:gd name="connsiteY3" fmla="*/ 10321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8" h="10321">
                  <a:moveTo>
                    <a:pt x="0" y="0"/>
                  </a:moveTo>
                  <a:lnTo>
                    <a:pt x="2906" y="0"/>
                  </a:lnTo>
                  <a:lnTo>
                    <a:pt x="2906" y="10000"/>
                  </a:lnTo>
                  <a:cubicBezTo>
                    <a:pt x="5271" y="10000"/>
                    <a:pt x="5163" y="10321"/>
                    <a:pt x="7528" y="1032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 rot="16200000" flipH="1">
              <a:off x="7839600" y="5503029"/>
              <a:ext cx="691007" cy="921576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grpSp>
          <p:nvGrpSpPr>
            <p:cNvPr id="44" name="Group 52"/>
            <p:cNvGrpSpPr>
              <a:grpSpLocks/>
            </p:cNvGrpSpPr>
            <p:nvPr/>
          </p:nvGrpSpPr>
          <p:grpSpPr bwMode="auto">
            <a:xfrm>
              <a:off x="7833990" y="5590582"/>
              <a:ext cx="784286" cy="26033"/>
              <a:chOff x="4859" y="2205"/>
              <a:chExt cx="1077" cy="46"/>
            </a:xfrm>
          </p:grpSpPr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4859" y="2205"/>
                <a:ext cx="164" cy="46"/>
              </a:xfrm>
              <a:custGeom>
                <a:avLst/>
                <a:gdLst>
                  <a:gd name="T0" fmla="*/ 0 w 255"/>
                  <a:gd name="T1" fmla="*/ 22 h 91"/>
                  <a:gd name="T2" fmla="*/ 26 w 255"/>
                  <a:gd name="T3" fmla="*/ 0 h 91"/>
                  <a:gd name="T4" fmla="*/ 26 w 255"/>
                  <a:gd name="T5" fmla="*/ 46 h 91"/>
                  <a:gd name="T6" fmla="*/ 77 w 255"/>
                  <a:gd name="T7" fmla="*/ 1 h 91"/>
                  <a:gd name="T8" fmla="*/ 77 w 255"/>
                  <a:gd name="T9" fmla="*/ 39 h 91"/>
                  <a:gd name="T10" fmla="*/ 118 w 255"/>
                  <a:gd name="T11" fmla="*/ 7 h 91"/>
                  <a:gd name="T12" fmla="*/ 118 w 255"/>
                  <a:gd name="T13" fmla="*/ 43 h 91"/>
                  <a:gd name="T14" fmla="*/ 164 w 255"/>
                  <a:gd name="T15" fmla="*/ 3 h 91"/>
                  <a:gd name="T16" fmla="*/ 164 w 255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5"/>
                  <a:gd name="T28" fmla="*/ 0 h 91"/>
                  <a:gd name="T29" fmla="*/ 255 w 255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5" h="91">
                    <a:moveTo>
                      <a:pt x="0" y="43"/>
                    </a:moveTo>
                    <a:lnTo>
                      <a:pt x="41" y="0"/>
                    </a:lnTo>
                    <a:lnTo>
                      <a:pt x="41" y="91"/>
                    </a:lnTo>
                    <a:lnTo>
                      <a:pt x="120" y="1"/>
                    </a:lnTo>
                    <a:lnTo>
                      <a:pt x="120" y="77"/>
                    </a:lnTo>
                    <a:lnTo>
                      <a:pt x="184" y="14"/>
                    </a:lnTo>
                    <a:lnTo>
                      <a:pt x="184" y="86"/>
                    </a:lnTo>
                    <a:lnTo>
                      <a:pt x="255" y="5"/>
                    </a:lnTo>
                    <a:lnTo>
                      <a:pt x="255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5022" y="2205"/>
                <a:ext cx="181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1 w 283"/>
                  <a:gd name="T15" fmla="*/ 3 h 91"/>
                  <a:gd name="T16" fmla="*/ 181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5205" y="2205"/>
                <a:ext cx="182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2 w 283"/>
                  <a:gd name="T15" fmla="*/ 3 h 91"/>
                  <a:gd name="T16" fmla="*/ 182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5387" y="2205"/>
                <a:ext cx="182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2 w 283"/>
                  <a:gd name="T15" fmla="*/ 3 h 91"/>
                  <a:gd name="T16" fmla="*/ 182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5572" y="2205"/>
                <a:ext cx="182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2 w 283"/>
                  <a:gd name="T15" fmla="*/ 3 h 91"/>
                  <a:gd name="T16" fmla="*/ 182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5754" y="2205"/>
                <a:ext cx="182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2 w 283"/>
                  <a:gd name="T15" fmla="*/ 3 h 91"/>
                  <a:gd name="T16" fmla="*/ 182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cxnSp>
        <p:nvCxnSpPr>
          <p:cNvPr id="9" name="Straight Connector 8"/>
          <p:cNvCxnSpPr/>
          <p:nvPr/>
        </p:nvCxnSpPr>
        <p:spPr>
          <a:xfrm flipV="1">
            <a:off x="1455164" y="2368044"/>
            <a:ext cx="0" cy="12769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924088" y="5305937"/>
            <a:ext cx="1248312" cy="414440"/>
          </a:xfrm>
          <a:prstGeom prst="ellipse">
            <a:avLst/>
          </a:prstGeom>
          <a:noFill/>
          <a:ln w="28575"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0" name="Oval 9"/>
          <p:cNvSpPr/>
          <p:nvPr/>
        </p:nvSpPr>
        <p:spPr>
          <a:xfrm>
            <a:off x="4543185" y="4769553"/>
            <a:ext cx="1449156" cy="53165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GB" sz="1400" dirty="0" smtClean="0"/>
              <a:t>smoothing</a:t>
            </a:r>
            <a:br>
              <a:rPr lang="en-GB" sz="1400" dirty="0" smtClean="0"/>
            </a:br>
            <a:r>
              <a:rPr lang="en-GB" sz="1400" dirty="0" smtClean="0"/>
              <a:t>congestion signals</a:t>
            </a:r>
            <a:endParaRPr lang="en-GB" sz="14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sz="3600" dirty="0" smtClean="0"/>
              <a:t>problem III</a:t>
            </a:r>
            <a:br>
              <a:rPr lang="en-GB" sz="3600" dirty="0" smtClean="0"/>
            </a:br>
            <a:r>
              <a:rPr lang="en-GB" dirty="0" smtClean="0"/>
              <a:t>incremental </a:t>
            </a:r>
            <a:r>
              <a:rPr lang="en-GB" dirty="0" smtClean="0"/>
              <a:t>deployment</a:t>
            </a:r>
            <a:br>
              <a:rPr lang="en-GB" dirty="0" smtClean="0"/>
            </a:br>
            <a:r>
              <a:rPr lang="en-GB" sz="2400" dirty="0" err="1" smtClean="0"/>
              <a:t>interop</a:t>
            </a:r>
            <a:r>
              <a:rPr lang="en-GB" sz="2400" dirty="0" smtClean="0"/>
              <a:t> between classic and immediate ECN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484784"/>
            <a:ext cx="6057322" cy="21168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ECN widely implemented on hosts:</a:t>
            </a:r>
          </a:p>
          <a:p>
            <a:pPr lvl="1"/>
            <a:r>
              <a:rPr lang="en-GB" dirty="0" smtClean="0"/>
              <a:t>on by default at TCP servers</a:t>
            </a:r>
          </a:p>
          <a:p>
            <a:pPr lvl="1"/>
            <a:r>
              <a:rPr lang="en-GB" dirty="0" smtClean="0"/>
              <a:t>off by default at TCP clients</a:t>
            </a:r>
          </a:p>
          <a:p>
            <a:r>
              <a:rPr lang="en-GB" dirty="0" smtClean="0"/>
              <a:t>turn clients on by default when deploy:</a:t>
            </a:r>
          </a:p>
          <a:p>
            <a:pPr lvl="1"/>
            <a:r>
              <a:rPr lang="en-GB" dirty="0" smtClean="0"/>
              <a:t>accurate ECN feedback &amp; ECN fall-back</a:t>
            </a:r>
            <a:endParaRPr lang="en-GB" dirty="0"/>
          </a:p>
        </p:txBody>
      </p:sp>
      <p:graphicFrame>
        <p:nvGraphicFramePr>
          <p:cNvPr id="55424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35245"/>
              </p:ext>
            </p:extLst>
          </p:nvPr>
        </p:nvGraphicFramePr>
        <p:xfrm>
          <a:off x="2160216" y="3801568"/>
          <a:ext cx="6551513" cy="1965646"/>
        </p:xfrm>
        <a:graphic>
          <a:graphicData uri="http://schemas.openxmlformats.org/drawingml/2006/table">
            <a:tbl>
              <a:tblPr/>
              <a:tblGrid>
                <a:gridCol w="2169733"/>
                <a:gridCol w="2188702"/>
                <a:gridCol w="2193078"/>
              </a:tblGrid>
              <a:tr h="8758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buffers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small smoothed responses to</a:t>
                      </a:r>
                      <a:b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each ECN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one big instant</a:t>
                      </a:r>
                      <a:b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response to ECN per RTT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67000"/>
                      </a:schemeClr>
                    </a:solidFill>
                  </a:tcPr>
                </a:tc>
              </a:tr>
              <a:tr h="498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immediate ECN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1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  <a:tr h="498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smoothed ECN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2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416" name="Text Box 120"/>
          <p:cNvSpPr txBox="1">
            <a:spLocks noChangeArrowheads="1"/>
          </p:cNvSpPr>
          <p:nvPr/>
        </p:nvSpPr>
        <p:spPr bwMode="auto">
          <a:xfrm>
            <a:off x="2051720" y="5705380"/>
            <a:ext cx="6840538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u="sng" dirty="0"/>
              <a:t>		</a:t>
            </a:r>
            <a:r>
              <a:rPr lang="en-GB" dirty="0"/>
              <a:t/>
            </a:r>
            <a:br>
              <a:rPr lang="en-GB" dirty="0"/>
            </a:br>
            <a:r>
              <a:rPr lang="en-GB" sz="1400" baseline="30000" dirty="0"/>
              <a:t>1</a:t>
            </a:r>
            <a:r>
              <a:rPr lang="en-GB" sz="1400" dirty="0"/>
              <a:t> don’t get full gain in latency until host upgrades as well</a:t>
            </a:r>
          </a:p>
          <a:p>
            <a:pPr algn="l">
              <a:defRPr/>
            </a:pPr>
            <a:r>
              <a:rPr lang="en-GB" sz="1400" baseline="30000" dirty="0"/>
              <a:t>2</a:t>
            </a:r>
            <a:r>
              <a:rPr lang="en-GB" sz="1400" dirty="0"/>
              <a:t> doubly delayed response to </a:t>
            </a:r>
            <a:r>
              <a:rPr lang="en-GB" sz="1400" dirty="0" smtClean="0"/>
              <a:t>congestion</a:t>
            </a:r>
          </a:p>
          <a:p>
            <a:pPr>
              <a:defRPr/>
            </a:pPr>
            <a:r>
              <a:rPr lang="en-GB" sz="1400" dirty="0" smtClean="0"/>
              <a:t>   these two ticks </a:t>
            </a:r>
            <a:r>
              <a:rPr lang="en-GB" sz="1400" dirty="0"/>
              <a:t>are based on conjecture, not experimental evidence (yet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3" name="Freeform 12"/>
          <p:cNvSpPr/>
          <p:nvPr/>
        </p:nvSpPr>
        <p:spPr>
          <a:xfrm>
            <a:off x="5882605" y="4880927"/>
            <a:ext cx="1137667" cy="492289"/>
          </a:xfrm>
          <a:custGeom>
            <a:avLst/>
            <a:gdLst>
              <a:gd name="connsiteX0" fmla="*/ 1146220 w 1146220"/>
              <a:gd name="connsiteY0" fmla="*/ 557914 h 557914"/>
              <a:gd name="connsiteX1" fmla="*/ 734096 w 1146220"/>
              <a:gd name="connsiteY1" fmla="*/ 81396 h 557914"/>
              <a:gd name="connsiteX2" fmla="*/ 0 w 1146220"/>
              <a:gd name="connsiteY2" fmla="*/ 4122 h 55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220" h="557914">
                <a:moveTo>
                  <a:pt x="1146220" y="557914"/>
                </a:moveTo>
                <a:cubicBezTo>
                  <a:pt x="1035676" y="365804"/>
                  <a:pt x="925133" y="173695"/>
                  <a:pt x="734096" y="81396"/>
                </a:cubicBezTo>
                <a:cubicBezTo>
                  <a:pt x="543059" y="-10903"/>
                  <a:pt x="271529" y="-3391"/>
                  <a:pt x="0" y="4122"/>
                </a:cubicBezTo>
              </a:path>
            </a:pathLst>
          </a:custGeom>
          <a:ln w="57150">
            <a:tailEnd type="triangle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796136" y="5157192"/>
            <a:ext cx="1127952" cy="360040"/>
          </a:xfrm>
          <a:custGeom>
            <a:avLst/>
            <a:gdLst>
              <a:gd name="connsiteX0" fmla="*/ 1197736 w 1197736"/>
              <a:gd name="connsiteY0" fmla="*/ 489397 h 489397"/>
              <a:gd name="connsiteX1" fmla="*/ 399245 w 1197736"/>
              <a:gd name="connsiteY1" fmla="*/ 360608 h 489397"/>
              <a:gd name="connsiteX2" fmla="*/ 0 w 1197736"/>
              <a:gd name="connsiteY2" fmla="*/ 0 h 489397"/>
              <a:gd name="connsiteX0" fmla="*/ 1300767 w 1300767"/>
              <a:gd name="connsiteY0" fmla="*/ 476518 h 476518"/>
              <a:gd name="connsiteX1" fmla="*/ 502276 w 1300767"/>
              <a:gd name="connsiteY1" fmla="*/ 347729 h 476518"/>
              <a:gd name="connsiteX2" fmla="*/ 0 w 1300767"/>
              <a:gd name="connsiteY2" fmla="*/ 0 h 476518"/>
              <a:gd name="connsiteX0" fmla="*/ 1300767 w 1300767"/>
              <a:gd name="connsiteY0" fmla="*/ 476518 h 479022"/>
              <a:gd name="connsiteX1" fmla="*/ 437882 w 1300767"/>
              <a:gd name="connsiteY1" fmla="*/ 437881 h 479022"/>
              <a:gd name="connsiteX2" fmla="*/ 0 w 1300767"/>
              <a:gd name="connsiteY2" fmla="*/ 0 h 47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0767" h="479022">
                <a:moveTo>
                  <a:pt x="1300767" y="476518"/>
                </a:moveTo>
                <a:cubicBezTo>
                  <a:pt x="1001333" y="452906"/>
                  <a:pt x="654676" y="517301"/>
                  <a:pt x="437882" y="437881"/>
                </a:cubicBezTo>
                <a:cubicBezTo>
                  <a:pt x="221088" y="358461"/>
                  <a:pt x="90152" y="90152"/>
                  <a:pt x="0" y="0"/>
                </a:cubicBezTo>
              </a:path>
            </a:pathLst>
          </a:custGeom>
          <a:ln w="19050">
            <a:tailEnd type="triangle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5882605" y="5019008"/>
            <a:ext cx="1096409" cy="426216"/>
          </a:xfrm>
          <a:prstGeom prst="line">
            <a:avLst/>
          </a:prstGeom>
          <a:ln w="152400">
            <a:tailEnd type="triangle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cross-layer / cross-</a:t>
            </a:r>
            <a:r>
              <a:rPr lang="en-GB" dirty="0" err="1" smtClean="0"/>
              <a:t>wg</a:t>
            </a:r>
            <a:r>
              <a:rPr lang="en-GB" dirty="0" smtClean="0"/>
              <a:t> impact on IETF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RFC 3168 may not need to be updated (see spare </a:t>
            </a:r>
            <a:r>
              <a:rPr lang="en-GB" dirty="0" smtClean="0"/>
              <a:t>slide)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urgent given pace of AQM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wire </a:t>
            </a:r>
            <a:r>
              <a:rPr lang="en-GB" dirty="0" smtClean="0"/>
              <a:t>protocol: the main standards track change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algorithm experimentation expected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05124"/>
              </p:ext>
            </p:extLst>
          </p:nvPr>
        </p:nvGraphicFramePr>
        <p:xfrm>
          <a:off x="539551" y="1628800"/>
          <a:ext cx="796821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41"/>
                <a:gridCol w="3744416"/>
                <a:gridCol w="936104"/>
                <a:gridCol w="292764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IETF </a:t>
                      </a:r>
                      <a:r>
                        <a:rPr lang="en-GB" dirty="0" err="1" smtClean="0"/>
                        <a:t>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document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redefine meaning of ECN 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tsvwg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Expt</a:t>
                      </a:r>
                      <a:r>
                        <a:rPr lang="en-GB" dirty="0" smtClean="0"/>
                        <a:t> update to </a:t>
                      </a:r>
                      <a:r>
                        <a:rPr lang="en-GB" baseline="0" dirty="0" smtClean="0"/>
                        <a:t>RFC3168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specify</a:t>
                      </a:r>
                      <a:r>
                        <a:rPr lang="en-GB" baseline="0" dirty="0" smtClean="0"/>
                        <a:t> ECN behaviour </a:t>
                      </a:r>
                      <a:r>
                        <a:rPr lang="en-GB" dirty="0" smtClean="0"/>
                        <a:t>in AQM </a:t>
                      </a:r>
                      <a:r>
                        <a:rPr lang="en-GB" dirty="0" err="1" smtClean="0"/>
                        <a:t>algos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aqm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ym typeface="Wingdings"/>
                        </a:rPr>
                        <a:t>CoDel</a:t>
                      </a:r>
                      <a:r>
                        <a:rPr lang="en-GB" dirty="0" smtClean="0">
                          <a:sym typeface="Wingdings"/>
                        </a:rPr>
                        <a:t>, PIE, (RED++?)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specify change to TCP feedback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tcpm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draft-</a:t>
                      </a:r>
                      <a:r>
                        <a:rPr lang="en-GB" dirty="0" err="1" smtClean="0"/>
                        <a:t>ietf</a:t>
                      </a:r>
                      <a:r>
                        <a:rPr lang="en-GB" dirty="0" smtClean="0"/>
                        <a:t>-accurate-</a:t>
                      </a:r>
                      <a:r>
                        <a:rPr lang="en-GB" dirty="0" err="1" smtClean="0"/>
                        <a:t>ecn</a:t>
                      </a:r>
                      <a:r>
                        <a:rPr lang="en-GB" dirty="0" smtClean="0"/>
                        <a:t>-</a:t>
                      </a:r>
                      <a:r>
                        <a:rPr lang="en-GB" dirty="0" err="1" smtClean="0"/>
                        <a:t>reqs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specify </a:t>
                      </a:r>
                      <a:r>
                        <a:rPr lang="en-GB" baseline="0" dirty="0" smtClean="0"/>
                        <a:t>change to TCP sender </a:t>
                      </a:r>
                      <a:r>
                        <a:rPr lang="en-GB" baseline="0" dirty="0" err="1" smtClean="0"/>
                        <a:t>algo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tcpm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Expt</a:t>
                      </a:r>
                      <a:r>
                        <a:rPr lang="en-GB" baseline="0" dirty="0" smtClean="0"/>
                        <a:t> update to </a:t>
                      </a:r>
                      <a:r>
                        <a:rPr lang="en-GB" dirty="0" smtClean="0"/>
                        <a:t>RFC5861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5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GB" dirty="0" smtClean="0"/>
              <a:t>research in progress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promise of </a:t>
            </a:r>
            <a:r>
              <a:rPr lang="en-GB" i="1" dirty="0" smtClean="0"/>
              <a:t>predictably</a:t>
            </a:r>
            <a:r>
              <a:rPr lang="en-GB" dirty="0" smtClean="0"/>
              <a:t> low delay during dynamics</a:t>
            </a:r>
          </a:p>
          <a:p>
            <a:pPr lvl="2"/>
            <a:r>
              <a:rPr lang="en-GB" dirty="0" smtClean="0"/>
              <a:t>an unnecessary queue is not a ‘good’ queue</a:t>
            </a:r>
          </a:p>
          <a:p>
            <a:r>
              <a:rPr lang="en-GB" dirty="0" smtClean="0"/>
              <a:t>adds RTT auto-tuning to AQM</a:t>
            </a:r>
          </a:p>
          <a:p>
            <a:pPr lvl="2"/>
            <a:r>
              <a:rPr lang="en-GB" dirty="0" smtClean="0"/>
              <a:t>by shifting smoothing from network to host</a:t>
            </a:r>
          </a:p>
          <a:p>
            <a:r>
              <a:rPr lang="en-GB" dirty="0" smtClean="0"/>
              <a:t>can use existing network hardware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if you’re implementing a new AQM</a:t>
            </a:r>
          </a:p>
          <a:p>
            <a:pPr lvl="2"/>
            <a:r>
              <a:rPr lang="en-GB" dirty="0" smtClean="0"/>
              <a:t>at least ensure parameters can be configured separately for ECN</a:t>
            </a:r>
          </a:p>
          <a:p>
            <a:endParaRPr lang="en-GB" dirty="0"/>
          </a:p>
          <a:p>
            <a:r>
              <a:rPr lang="en-GB" u="sng" dirty="0" smtClean="0"/>
              <a:t>question</a:t>
            </a:r>
            <a:r>
              <a:rPr lang="en-GB" dirty="0" smtClean="0"/>
              <a:t>: if </a:t>
            </a:r>
            <a:r>
              <a:rPr lang="en-GB" dirty="0" smtClean="0"/>
              <a:t>subsequent experiments are as promising as these,</a:t>
            </a:r>
            <a:br>
              <a:rPr lang="en-GB" dirty="0" smtClean="0"/>
            </a:br>
            <a:r>
              <a:rPr lang="en-GB" dirty="0" smtClean="0"/>
              <a:t>would there be an appetite in the transport area </a:t>
            </a:r>
            <a:br>
              <a:rPr lang="en-GB" dirty="0" smtClean="0"/>
            </a:br>
            <a:r>
              <a:rPr lang="en-GB" dirty="0" smtClean="0"/>
              <a:t>to tweak the meaning of ECN?</a:t>
            </a:r>
          </a:p>
        </p:txBody>
      </p:sp>
    </p:spTree>
    <p:extLst>
      <p:ext uri="{BB962C8B-B14F-4D97-AF65-F5344CB8AC3E}">
        <p14:creationId xmlns:p14="http://schemas.microsoft.com/office/powerpoint/2010/main" val="133052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Immediate ECN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7200" dirty="0" smtClean="0"/>
              <a:t>Q&amp;A</a:t>
            </a:r>
          </a:p>
          <a:p>
            <a:r>
              <a:rPr lang="en-GB" dirty="0" smtClean="0"/>
              <a:t>spare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32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codepoint for immediate ECN?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>
                <a:cs typeface="Courier New" pitchFamily="49" charset="0"/>
              </a:rPr>
              <a:t>T</a:t>
            </a:r>
            <a:r>
              <a:rPr lang="en-GB" sz="2800" dirty="0" smtClean="0">
                <a:cs typeface="Courier New" pitchFamily="49" charset="0"/>
              </a:rPr>
              <a:t>o use CE for </a:t>
            </a:r>
            <a:r>
              <a:rPr lang="en-GB" sz="2800" dirty="0">
                <a:cs typeface="Courier New" pitchFamily="49" charset="0"/>
              </a:rPr>
              <a:t>immediate ECN, </a:t>
            </a:r>
            <a:r>
              <a:rPr lang="en-GB" sz="2800" dirty="0" smtClean="0">
                <a:cs typeface="Courier New" pitchFamily="49" charset="0"/>
              </a:rPr>
              <a:t/>
            </a:r>
            <a:br>
              <a:rPr lang="en-GB" sz="2800" dirty="0" smtClean="0">
                <a:cs typeface="Courier New" pitchFamily="49" charset="0"/>
              </a:rPr>
            </a:br>
            <a:r>
              <a:rPr lang="en-GB" sz="2800" dirty="0" smtClean="0">
                <a:cs typeface="Courier New" pitchFamily="49" charset="0"/>
              </a:rPr>
              <a:t>may </a:t>
            </a:r>
            <a:r>
              <a:rPr lang="en-GB" sz="2800" dirty="0">
                <a:cs typeface="Courier New" pitchFamily="49" charset="0"/>
              </a:rPr>
              <a:t>not need to update RFC3168 (Addition of ECN to IP</a:t>
            </a:r>
            <a:r>
              <a:rPr lang="en-GB" sz="2800" dirty="0" smtClean="0">
                <a:cs typeface="Courier New" pitchFamily="49" charset="0"/>
              </a:rPr>
              <a:t>):</a:t>
            </a:r>
            <a:endParaRPr lang="en-GB" sz="2800" dirty="0" smtClean="0">
              <a:cs typeface="Courier New" pitchFamily="49" charset="0"/>
            </a:endParaRPr>
          </a:p>
          <a:p>
            <a:pPr marL="400050" lvl="1" indent="0">
              <a:buNone/>
            </a:pPr>
            <a:endParaRPr lang="en-GB" sz="20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if the ECT codepoint is set in that packet's IP header ... then instead of dropping the packet, the router MAY instead set the CE codepoint in the IP header. 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An environment where all end nodes were ECN-Capable could allow new criteria to be developed for setting the CE codepoint, and new congestion control mechanisms for end-node reaction to CE packets. However, this is a research issue, and as such is not addressed in this document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Could </a:t>
            </a:r>
            <a:r>
              <a:rPr lang="en-GB" dirty="0"/>
              <a:t>use ECT(1) for immediate </a:t>
            </a:r>
            <a:r>
              <a:rPr lang="en-GB" dirty="0" smtClean="0"/>
              <a:t>ECN</a:t>
            </a:r>
          </a:p>
          <a:p>
            <a:pPr marL="742950" lvl="2" indent="-342900"/>
            <a:r>
              <a:rPr lang="en-GB" dirty="0" smtClean="0"/>
              <a:t>but this unnecessarily </a:t>
            </a:r>
            <a:r>
              <a:rPr lang="en-GB" dirty="0"/>
              <a:t>wastes the CE codepoint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(who would want ‘sluggish ECN’?)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1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mtClean="0"/>
              <a:t>DCTCP in Action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20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4038600" y="4321175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0000CC"/>
                </a:solidFill>
                <a:latin typeface="Calibri" pitchFamily="34" charset="0"/>
              </a:rPr>
              <a:t>Setup: Win 7, Broadcom 1Gbps Switch</a:t>
            </a:r>
          </a:p>
          <a:p>
            <a:pPr algn="l" eaLnBrk="1" hangingPunct="1"/>
            <a:r>
              <a:rPr lang="en-US" sz="2000" b="1">
                <a:solidFill>
                  <a:srgbClr val="0000CC"/>
                </a:solidFill>
                <a:latin typeface="Calibri" pitchFamily="34" charset="0"/>
              </a:rPr>
              <a:t>Scenario: 2 long-lived flows, K = 30KB</a:t>
            </a:r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533400" y="1066800"/>
            <a:ext cx="7727950" cy="5410200"/>
            <a:chOff x="533400" y="1219200"/>
            <a:chExt cx="7728023" cy="5410200"/>
          </a:xfrm>
        </p:grpSpPr>
        <p:pic>
          <p:nvPicPr>
            <p:cNvPr id="7174" name="Picture 370" descr="dctcp-vs-tcp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7728023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Box 9"/>
            <p:cNvSpPr txBox="1">
              <a:spLocks noChangeArrowheads="1"/>
            </p:cNvSpPr>
            <p:nvPr/>
          </p:nvSpPr>
          <p:spPr bwMode="auto">
            <a:xfrm rot="-5400000">
              <a:off x="-157491" y="2062488"/>
              <a:ext cx="205740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800" b="1">
                  <a:latin typeface="Calibri" pitchFamily="34" charset="0"/>
                </a:rPr>
                <a:t>(Kbytes)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291316"/>
      </p:ext>
    </p:extLst>
  </p:cSld>
  <p:clrMapOvr>
    <a:masterClrMapping/>
  </p:clrMapOvr>
  <p:transition spd="slow" advTm="4826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Throughput_si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800100"/>
            <a:ext cx="63325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4294967295"/>
          </p:nvPr>
        </p:nvSpPr>
        <p:spPr>
          <a:xfrm>
            <a:off x="468313" y="5337175"/>
            <a:ext cx="6419850" cy="487363"/>
          </a:xfrm>
        </p:spPr>
        <p:txBody>
          <a:bodyPr lIns="91440" tIns="45720" rIns="91440" bIns="45720">
            <a:normAutofit fontScale="40000" lnSpcReduction="20000"/>
          </a:bodyPr>
          <a:lstStyle/>
          <a:p>
            <a:pPr marL="342900" indent="-342900">
              <a:buFontTx/>
              <a:buNone/>
            </a:pPr>
            <a:r>
              <a:rPr lang="en-US" sz="2100" b="1" smtClean="0"/>
              <a:t>Parameters: </a:t>
            </a:r>
            <a:br>
              <a:rPr lang="en-US" sz="2100" b="1" smtClean="0"/>
            </a:br>
            <a:r>
              <a:rPr lang="en-US" sz="2100" smtClean="0"/>
              <a:t>link capacity = 10Gbps</a:t>
            </a:r>
            <a:br>
              <a:rPr lang="en-US" sz="2100" smtClean="0"/>
            </a:br>
            <a:r>
              <a:rPr lang="en-US" sz="2100" smtClean="0"/>
              <a:t>RTT = 480</a:t>
            </a:r>
            <a:r>
              <a:rPr lang="el-GR" sz="2100" smtClean="0"/>
              <a:t>μ</a:t>
            </a:r>
            <a:r>
              <a:rPr lang="en-US" sz="2100" smtClean="0"/>
              <a:t>s</a:t>
            </a:r>
            <a:br>
              <a:rPr lang="en-US" sz="2100" smtClean="0"/>
            </a:br>
            <a:r>
              <a:rPr lang="en-US" sz="2100" smtClean="0"/>
              <a:t>smoothing constant (at source), g = 0.05.</a:t>
            </a:r>
            <a:endParaRPr lang="en-US" sz="2100" b="1" smtClean="0"/>
          </a:p>
        </p:txBody>
      </p:sp>
      <p:sp>
        <p:nvSpPr>
          <p:cNvPr id="13" name="Rounded Rectangle 12"/>
          <p:cNvSpPr/>
          <p:nvPr/>
        </p:nvSpPr>
        <p:spPr>
          <a:xfrm>
            <a:off x="31750" y="3960300"/>
            <a:ext cx="3505200" cy="14478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For TCP: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Throughput → 75%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 lIns="91440" tIns="45720" rIns="91440" bIns="45720" anchor="ctr">
            <a:normAutofit/>
          </a:bodyPr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Throughput-Latency Tradeoff</a:t>
            </a: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3635375" y="1089025"/>
            <a:ext cx="1728788" cy="1295400"/>
          </a:xfrm>
          <a:prstGeom prst="ellips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1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43450" y="2247900"/>
            <a:ext cx="3276600" cy="121551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Throughput &gt; 94% as </a:t>
            </a:r>
            <a:r>
              <a:rPr lang="en-US" sz="2800" b="1" i="1" dirty="0">
                <a:solidFill>
                  <a:schemeClr val="bg1"/>
                </a:solidFill>
              </a:rPr>
              <a:t>K </a:t>
            </a:r>
            <a:r>
              <a:rPr lang="en-US" sz="2800" b="1" dirty="0">
                <a:solidFill>
                  <a:schemeClr val="bg1"/>
                </a:solidFill>
                <a:sym typeface="Wingdings" pitchFamily="2" charset="2"/>
              </a:rPr>
              <a:t> 0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440669"/>
      </p:ext>
    </p:extLst>
  </p:cSld>
  <p:clrMapOvr>
    <a:masterClrMapping/>
  </p:clrMapOvr>
  <p:transition advTm="95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&amp;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P</a:t>
            </a:r>
            <a:r>
              <a:rPr lang="en-GB" dirty="0" smtClean="0"/>
              <a:t>romising early results towards the aim of: </a:t>
            </a:r>
          </a:p>
          <a:p>
            <a:pPr lvl="1"/>
            <a:r>
              <a:rPr lang="en-GB" dirty="0" smtClean="0"/>
              <a:t>the </a:t>
            </a:r>
            <a:r>
              <a:rPr lang="en-GB" i="1" dirty="0" smtClean="0"/>
              <a:t>predictably</a:t>
            </a:r>
            <a:r>
              <a:rPr lang="en-GB" dirty="0" smtClean="0"/>
              <a:t> low queuing delay of DCTCP* </a:t>
            </a:r>
          </a:p>
          <a:p>
            <a:pPr lvl="1"/>
            <a:r>
              <a:rPr lang="en-GB" dirty="0" smtClean="0"/>
              <a:t>deployable on the public Internet, with existing hardware</a:t>
            </a:r>
          </a:p>
          <a:p>
            <a:pPr lvl="1"/>
            <a:r>
              <a:rPr lang="en-GB" dirty="0" smtClean="0"/>
              <a:t>zero </a:t>
            </a:r>
            <a:r>
              <a:rPr lang="en-GB" dirty="0" err="1" smtClean="0"/>
              <a:t>config</a:t>
            </a:r>
            <a:r>
              <a:rPr lang="en-GB" dirty="0" smtClean="0"/>
              <a:t> or </a:t>
            </a:r>
            <a:r>
              <a:rPr lang="en-GB" dirty="0" err="1" smtClean="0"/>
              <a:t>config</a:t>
            </a:r>
            <a:r>
              <a:rPr lang="en-GB" dirty="0" smtClean="0"/>
              <a:t>-insensitive</a:t>
            </a:r>
          </a:p>
          <a:p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t IAB </a:t>
            </a:r>
            <a:r>
              <a:rPr lang="en-GB" dirty="0" err="1" smtClean="0"/>
              <a:t>rmcat</a:t>
            </a:r>
            <a:r>
              <a:rPr lang="en-GB" dirty="0" smtClean="0"/>
              <a:t> workshop, we foresaw a need to address: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Why bring such early results to the IETF? </a:t>
            </a:r>
          </a:p>
          <a:p>
            <a:pPr lvl="1"/>
            <a:r>
              <a:rPr lang="en-GB" dirty="0" smtClean="0"/>
              <a:t>to test the water on a redefinition of ECN</a:t>
            </a:r>
          </a:p>
          <a:p>
            <a:pPr lvl="2"/>
            <a:r>
              <a:rPr lang="en-GB" dirty="0" smtClean="0"/>
              <a:t>to foster ECN deployment through more significant benefits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35537"/>
              </p:ext>
            </p:extLst>
          </p:nvPr>
        </p:nvGraphicFramePr>
        <p:xfrm>
          <a:off x="636240" y="3385800"/>
          <a:ext cx="7824192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7528"/>
                <a:gridCol w="1794243"/>
                <a:gridCol w="214242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problem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IETF </a:t>
                      </a:r>
                      <a:r>
                        <a:rPr lang="en-GB" dirty="0" err="1" smtClean="0"/>
                        <a:t>wg</a:t>
                      </a:r>
                      <a:r>
                        <a:rPr lang="en-GB" dirty="0" smtClean="0"/>
                        <a:t> formed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proposal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real-time media congestion avoidance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rmcat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prevent TCP bloating queues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aqm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make TCP smoother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6165304"/>
            <a:ext cx="255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		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* DCTCP: data centre TCP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4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GB" dirty="0" smtClean="0"/>
              <a:t>DCTCP activity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11338"/>
            <a:ext cx="8242300" cy="4678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900" smtClean="0"/>
              <a:t>E2e Transport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In Windows 8 Server </a:t>
            </a:r>
            <a:br>
              <a:rPr lang="en-GB" sz="1800" smtClean="0"/>
            </a:br>
            <a:r>
              <a:rPr lang="en-GB" sz="1800" smtClean="0"/>
              <a:t>data center template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I-D for DCTCP feedback (intended EXP) </a:t>
            </a:r>
            <a:br>
              <a:rPr lang="en-GB" sz="1800" smtClean="0"/>
            </a:br>
            <a:r>
              <a:rPr lang="en-GB" sz="1200" smtClean="0"/>
              <a:t>[draft-kuehlewind-tcpm-accurate-ecn-01]</a:t>
            </a:r>
          </a:p>
          <a:p>
            <a:pPr>
              <a:lnSpc>
                <a:spcPct val="80000"/>
              </a:lnSpc>
            </a:pPr>
            <a:r>
              <a:rPr lang="en-GB" sz="1900" smtClean="0"/>
              <a:t>AQM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Existing kit: Just a degenerate config of RED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Can be implemented as just a step at K packets (single ‘if’ command)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For zero-delay can use a virtual queue </a:t>
            </a:r>
            <a:r>
              <a:rPr lang="en-GB" sz="1200" smtClean="0"/>
              <a:t>[RC5670]</a:t>
            </a:r>
          </a:p>
          <a:p>
            <a:pPr lvl="2">
              <a:lnSpc>
                <a:spcPct val="80000"/>
              </a:lnSpc>
            </a:pPr>
            <a:r>
              <a:rPr lang="en-GB" sz="1600" smtClean="0"/>
              <a:t>hardware implementations </a:t>
            </a:r>
            <a:r>
              <a:rPr lang="en-GB" sz="1400" smtClean="0"/>
              <a:t>[“</a:t>
            </a:r>
            <a:r>
              <a:rPr lang="en-GB" sz="1400" smtClean="0">
                <a:hlinkClick r:id="rId2"/>
              </a:rPr>
              <a:t>How to Build a Virtual Queue from Two Leaky Buckets</a:t>
            </a:r>
            <a:r>
              <a:rPr lang="en-GB" sz="1400" smtClean="0"/>
              <a:t>”]</a:t>
            </a:r>
          </a:p>
          <a:p>
            <a:pPr lvl="2">
              <a:lnSpc>
                <a:spcPct val="80000"/>
              </a:lnSpc>
            </a:pPr>
            <a:r>
              <a:rPr lang="en-GB" sz="1600" smtClean="0"/>
              <a:t>see </a:t>
            </a:r>
            <a:r>
              <a:rPr lang="en-GB" sz="1600" smtClean="0">
                <a:hlinkClick r:id="rId3"/>
              </a:rPr>
              <a:t>HULL</a:t>
            </a:r>
            <a:r>
              <a:rPr lang="en-GB" sz="1600" smtClean="0"/>
              <a:t> for specifics with DCTCP</a:t>
            </a:r>
          </a:p>
          <a:p>
            <a:pPr>
              <a:lnSpc>
                <a:spcPct val="80000"/>
              </a:lnSpc>
            </a:pPr>
            <a:r>
              <a:rPr lang="en-GB" sz="1900" smtClean="0"/>
              <a:t>Analysis, papers, Linux &amp; ns2 implementation, etc</a:t>
            </a:r>
          </a:p>
          <a:p>
            <a:pPr lvl="1">
              <a:lnSpc>
                <a:spcPct val="80000"/>
              </a:lnSpc>
            </a:pPr>
            <a:r>
              <a:rPr lang="en-GB" sz="1400" smtClean="0"/>
              <a:t>&lt;</a:t>
            </a:r>
            <a:r>
              <a:rPr lang="en-GB" sz="1400" smtClean="0">
                <a:hlinkClick r:id="rId4"/>
              </a:rPr>
              <a:t>http://www.stanford.edu/~alizade/Site/DCTCP.htm</a:t>
            </a:r>
            <a:r>
              <a:rPr lang="en-GB" sz="1400" smtClean="0"/>
              <a:t>l&gt;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SIGCOMM paper gives entry point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6863"/>
            <a:ext cx="4583112" cy="20478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559675" y="1125538"/>
            <a:ext cx="6365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900" b="1">
                <a:solidFill>
                  <a:srgbClr val="777777"/>
                </a:solidFill>
                <a:latin typeface="Calibri" pitchFamily="34" charset="0"/>
                <a:ea typeface="MS PGothic" pitchFamily="34" charset="-128"/>
              </a:rPr>
              <a:t>Averaged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 rot="-5400000">
            <a:off x="7953376" y="1128712"/>
            <a:ext cx="205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000">
                <a:ea typeface="MS PGothic" pitchFamily="34" charset="-128"/>
              </a:rPr>
              <a:t>Figures courtesy of Alizadeh et al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580063" y="2348880"/>
            <a:ext cx="1260475" cy="1260475"/>
          </a:xfrm>
          <a:custGeom>
            <a:avLst/>
            <a:gdLst>
              <a:gd name="T0" fmla="*/ 1057282 w 21600"/>
              <a:gd name="T1" fmla="*/ 0 h 21600"/>
              <a:gd name="T2" fmla="*/ 854089 w 21600"/>
              <a:gd name="T3" fmla="*/ 301230 h 21600"/>
              <a:gd name="T4" fmla="*/ 0 w 21600"/>
              <a:gd name="T5" fmla="*/ 1185722 h 21600"/>
              <a:gd name="T6" fmla="*/ 561962 w 21600"/>
              <a:gd name="T7" fmla="*/ 1260475 h 21600"/>
              <a:gd name="T8" fmla="*/ 1123924 w 21600"/>
              <a:gd name="T9" fmla="*/ 799176 h 21600"/>
              <a:gd name="T10" fmla="*/ 1260475 w 21600"/>
              <a:gd name="T11" fmla="*/ 30123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039 h 21600"/>
              <a:gd name="T20" fmla="*/ 1926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18" y="0"/>
                </a:moveTo>
                <a:lnTo>
                  <a:pt x="14636" y="5162"/>
                </a:lnTo>
                <a:lnTo>
                  <a:pt x="16976" y="5162"/>
                </a:lnTo>
                <a:lnTo>
                  <a:pt x="16976" y="19039"/>
                </a:lnTo>
                <a:lnTo>
                  <a:pt x="0" y="19039"/>
                </a:lnTo>
                <a:lnTo>
                  <a:pt x="0" y="21600"/>
                </a:lnTo>
                <a:lnTo>
                  <a:pt x="19260" y="21600"/>
                </a:lnTo>
                <a:lnTo>
                  <a:pt x="19260" y="5162"/>
                </a:lnTo>
                <a:lnTo>
                  <a:pt x="21600" y="5162"/>
                </a:lnTo>
                <a:lnTo>
                  <a:pt x="1811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mtClean="0">
                <a:ea typeface="MS PGothic" pitchFamily="34" charset="-128"/>
                <a:cs typeface="Arial" charset="0"/>
              </a:rPr>
              <a:t>Data Center TCP Algorithm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6324600" cy="1600200"/>
          </a:xfrm>
        </p:spPr>
        <p:txBody>
          <a:bodyPr lIns="91440" tIns="45720" rIns="91440" bIns="45720"/>
          <a:lstStyle/>
          <a:p>
            <a:pPr marL="342900" indent="-342900">
              <a:buFontTx/>
              <a:buNone/>
            </a:pPr>
            <a:r>
              <a:rPr lang="en-US" sz="2800" smtClean="0">
                <a:solidFill>
                  <a:srgbClr val="3366CC"/>
                </a:solidFill>
                <a:ea typeface="MS PGothic" pitchFamily="34" charset="-128"/>
                <a:cs typeface="Arial" charset="0"/>
              </a:rPr>
              <a:t>Switch side:</a:t>
            </a:r>
          </a:p>
          <a:p>
            <a:pPr marL="342900" indent="-342900"/>
            <a:r>
              <a:rPr lang="en-US" sz="2400" smtClean="0">
                <a:ea typeface="MS PGothic" pitchFamily="34" charset="-128"/>
                <a:cs typeface="Arial" charset="0"/>
              </a:rPr>
              <a:t>Mark packets when </a:t>
            </a:r>
            <a:r>
              <a:rPr lang="en-US" sz="2400" b="1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Queue Length &gt; K</a:t>
            </a:r>
          </a:p>
        </p:txBody>
      </p:sp>
      <p:sp>
        <p:nvSpPr>
          <p:cNvPr id="19460" name="Rectangle 18"/>
          <p:cNvSpPr>
            <a:spLocks noChangeArrowheads="1"/>
          </p:cNvSpPr>
          <p:nvPr/>
        </p:nvSpPr>
        <p:spPr bwMode="auto">
          <a:xfrm>
            <a:off x="179388" y="3036888"/>
            <a:ext cx="896461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1" indent="-342900" algn="l" eaLnBrk="0" hangingPunct="0">
              <a:spcBef>
                <a:spcPct val="20000"/>
              </a:spcBef>
            </a:pPr>
            <a:r>
              <a:rPr lang="en-US" sz="2800">
                <a:solidFill>
                  <a:srgbClr val="3366CC"/>
                </a:solidFill>
                <a:ea typeface="MS PGothic" pitchFamily="34" charset="-128"/>
              </a:rPr>
              <a:t>Sender side:</a:t>
            </a:r>
          </a:p>
          <a:p>
            <a:pPr marL="342900" lvl="1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Maintain </a:t>
            </a:r>
            <a:r>
              <a:rPr lang="en-US" sz="2400" b="1" i="1">
                <a:solidFill>
                  <a:srgbClr val="FF0000"/>
                </a:solidFill>
                <a:ea typeface="MS PGothic" pitchFamily="34" charset="-128"/>
              </a:rPr>
              <a:t>moving average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 of </a:t>
            </a:r>
            <a:r>
              <a:rPr lang="en-US" sz="2400" b="1" i="1">
                <a:solidFill>
                  <a:srgbClr val="FF0000"/>
                </a:solidFill>
                <a:ea typeface="MS PGothic" pitchFamily="34" charset="-128"/>
              </a:rPr>
              <a:t>fraction</a:t>
            </a:r>
            <a:r>
              <a:rPr lang="en-US" sz="2400" i="1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of </a:t>
            </a:r>
            <a:r>
              <a:rPr lang="en-US" sz="2400">
                <a:ea typeface="MS PGothic" pitchFamily="34" charset="-128"/>
              </a:rPr>
              <a:t>marked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packets </a:t>
            </a:r>
            <a:r>
              <a:rPr lang="en-US" sz="2400" b="1">
                <a:ea typeface="MS PGothic" pitchFamily="34" charset="-128"/>
              </a:rPr>
              <a:t>(</a:t>
            </a:r>
            <a:r>
              <a:rPr lang="el-GR" sz="2400" b="1" i="1">
                <a:ea typeface="MS PGothic" pitchFamily="34" charset="-128"/>
              </a:rPr>
              <a:t>α</a:t>
            </a:r>
            <a:r>
              <a:rPr lang="en-US" sz="2400" b="1">
                <a:ea typeface="MS PGothic" pitchFamily="34" charset="-128"/>
              </a:rPr>
              <a:t>)</a:t>
            </a:r>
            <a:endParaRPr lang="en-US" sz="2400">
              <a:solidFill>
                <a:srgbClr val="0000CC"/>
              </a:solidFill>
              <a:ea typeface="MS PGothic" pitchFamily="34" charset="-128"/>
            </a:endParaRPr>
          </a:p>
          <a:p>
            <a:pPr marL="342900" lvl="1" indent="-342900" algn="l" eaLnBrk="0" hangingPunct="0"/>
            <a:endParaRPr lang="en-US" sz="20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</a:pPr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</a:pPr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ea typeface="MS PGothic" pitchFamily="34" charset="-128"/>
              </a:rPr>
              <a:t>Adaptive congestion window decrease: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6538913" y="11430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/>
              <a:t>B</a:t>
            </a:r>
          </a:p>
        </p:txBody>
      </p:sp>
      <p:sp>
        <p:nvSpPr>
          <p:cNvPr id="19462" name="TextBox 15"/>
          <p:cNvSpPr txBox="1">
            <a:spLocks noChangeArrowheads="1"/>
          </p:cNvSpPr>
          <p:nvPr/>
        </p:nvSpPr>
        <p:spPr bwMode="auto">
          <a:xfrm>
            <a:off x="7905750" y="114776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/>
              <a:t>K</a:t>
            </a:r>
          </a:p>
        </p:txBody>
      </p:sp>
      <p:sp>
        <p:nvSpPr>
          <p:cNvPr id="19463" name="TextBox 16"/>
          <p:cNvSpPr txBox="1">
            <a:spLocks noChangeArrowheads="1"/>
          </p:cNvSpPr>
          <p:nvPr/>
        </p:nvSpPr>
        <p:spPr bwMode="auto">
          <a:xfrm>
            <a:off x="7077075" y="127635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0000"/>
                </a:solidFill>
              </a:rPr>
              <a:t>Mark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8262938" y="1196975"/>
            <a:ext cx="178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0000"/>
                </a:solidFill>
              </a:rPr>
              <a:t>Don’t </a:t>
            </a:r>
          </a:p>
          <a:p>
            <a:pPr algn="l" eaLnBrk="1" hangingPunct="1"/>
            <a:r>
              <a:rPr lang="en-US" sz="2000" b="1">
                <a:solidFill>
                  <a:srgbClr val="FF0000"/>
                </a:solidFill>
              </a:rPr>
              <a:t>Mark</a:t>
            </a:r>
          </a:p>
        </p:txBody>
      </p:sp>
      <p:grpSp>
        <p:nvGrpSpPr>
          <p:cNvPr id="17" name="Group 151"/>
          <p:cNvGrpSpPr>
            <a:grpSpLocks/>
          </p:cNvGrpSpPr>
          <p:nvPr/>
        </p:nvGrpSpPr>
        <p:grpSpPr bwMode="auto">
          <a:xfrm>
            <a:off x="6615114" y="1985665"/>
            <a:ext cx="22098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18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Line 153"/>
            <p:cNvSpPr>
              <a:spLocks noChangeShapeType="1"/>
            </p:cNvSpPr>
            <p:nvPr/>
          </p:nvSpPr>
          <p:spPr bwMode="auto">
            <a:xfrm>
              <a:off x="4721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rot="5400000">
            <a:off x="7399338" y="2284413"/>
            <a:ext cx="13843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69" name="Rectangle 8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0" name="Rectangle 9"/>
          <p:cNvSpPr>
            <a:spLocks noChangeArrowheads="1"/>
          </p:cNvSpPr>
          <p:nvPr/>
        </p:nvSpPr>
        <p:spPr bwMode="auto">
          <a:xfrm>
            <a:off x="0" y="1120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1720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3" name="Rectangle 14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1120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6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7" name="Rectangle 8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8" name="Rectangle 9"/>
          <p:cNvSpPr>
            <a:spLocks noChangeArrowheads="1"/>
          </p:cNvSpPr>
          <p:nvPr/>
        </p:nvSpPr>
        <p:spPr bwMode="auto">
          <a:xfrm>
            <a:off x="0" y="1720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9" name="Rectangle 1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graphicFrame>
        <p:nvGraphicFramePr>
          <p:cNvPr id="19480" name="Object 25"/>
          <p:cNvGraphicFramePr>
            <a:graphicFrameLocks noChangeAspect="1"/>
          </p:cNvGraphicFramePr>
          <p:nvPr/>
        </p:nvGraphicFramePr>
        <p:xfrm>
          <a:off x="576263" y="4184650"/>
          <a:ext cx="8280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5" imgW="3706074" imgH="367963" progId="Equation.3">
                  <p:embed/>
                </p:oleObj>
              </mc:Choice>
              <mc:Fallback>
                <p:oleObj name="Equation" r:id="rId5" imgW="3706074" imgH="3679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4184650"/>
                        <a:ext cx="8280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1" name="Object 26"/>
          <p:cNvGraphicFramePr>
            <a:graphicFrameLocks noChangeAspect="1"/>
          </p:cNvGraphicFramePr>
          <p:nvPr/>
        </p:nvGraphicFramePr>
        <p:xfrm>
          <a:off x="6335713" y="5062538"/>
          <a:ext cx="19129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7" imgW="951857" imgH="367963" progId="Equation.3">
                  <p:embed/>
                </p:oleObj>
              </mc:Choice>
              <mc:Fallback>
                <p:oleObj name="Equation" r:id="rId7" imgW="951857" imgH="3679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5062538"/>
                        <a:ext cx="191293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22055137"/>
      </p:ext>
    </p:extLst>
  </p:cSld>
  <p:clrMapOvr>
    <a:masterClrMapping/>
  </p:clrMapOvr>
  <p:transition advTm="618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802855631\Documents\htdocs\projects\2020comms\presents\resources\mac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10076"/>
            <a:ext cx="7366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</a:t>
            </a:r>
            <a:br>
              <a:rPr lang="en-GB" dirty="0" smtClean="0"/>
            </a:br>
            <a:r>
              <a:rPr lang="en-GB" sz="2200" dirty="0" smtClean="0"/>
              <a:t>AQM dynamics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buffer’s job: absorb bursts that dissipate by themselves</a:t>
            </a:r>
          </a:p>
          <a:p>
            <a:r>
              <a:rPr lang="en-GB" dirty="0" smtClean="0"/>
              <a:t>all AQMs defer dropping for c.1 worst-case RTT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for a flow with RTT of 20ms or 4ms</a:t>
            </a:r>
          </a:p>
          <a:p>
            <a:pPr lvl="2"/>
            <a:r>
              <a:rPr lang="en-GB" dirty="0" smtClean="0"/>
              <a:t>e.g. content distribution network or home media server</a:t>
            </a:r>
          </a:p>
          <a:p>
            <a:pPr lvl="2"/>
            <a:r>
              <a:rPr lang="en-GB" dirty="0" smtClean="0"/>
              <a:t>these AQMs suppress any signal for 5 or 25 of the flow’s own RTTs</a:t>
            </a:r>
          </a:p>
          <a:p>
            <a:endParaRPr lang="en-GB" dirty="0" smtClean="0"/>
          </a:p>
          <a:p>
            <a:r>
              <a:rPr lang="en-GB" dirty="0" err="1" smtClean="0"/>
              <a:t>CoDel</a:t>
            </a:r>
            <a:r>
              <a:rPr lang="en-GB" dirty="0" smtClean="0"/>
              <a:t>, PIE: auto-tune for varying line-rate</a:t>
            </a:r>
          </a:p>
          <a:p>
            <a:r>
              <a:rPr lang="en-GB" dirty="0" smtClean="0"/>
              <a:t>also need to auto-tune for varying RTT</a:t>
            </a:r>
          </a:p>
          <a:p>
            <a:endParaRPr lang="en-GB" dirty="0" smtClean="0"/>
          </a:p>
          <a:p>
            <a:r>
              <a:rPr lang="en-GB" dirty="0" smtClean="0"/>
              <a:t>it’s not ‘good’ to hold back from signalling for 100ms</a:t>
            </a:r>
            <a:br>
              <a:rPr lang="en-GB" dirty="0" smtClean="0"/>
            </a:br>
            <a:r>
              <a:rPr lang="en-GB" dirty="0" smtClean="0"/>
              <a:t>it’s just necessary if the alternative is </a:t>
            </a:r>
            <a:r>
              <a:rPr lang="en-GB" i="1" dirty="0" smtClean="0"/>
              <a:t>drop</a:t>
            </a:r>
          </a:p>
          <a:p>
            <a:endParaRPr lang="en-GB" dirty="0"/>
          </a:p>
        </p:txBody>
      </p:sp>
      <p:pic>
        <p:nvPicPr>
          <p:cNvPr id="1026" name="Picture 2" descr="http://deliveryimages.acm.org/10.1145/2210000/2209336/nichols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21317" r="10574" b="5489"/>
          <a:stretch/>
        </p:blipFill>
        <p:spPr bwMode="auto">
          <a:xfrm>
            <a:off x="6300192" y="116632"/>
            <a:ext cx="28157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liveryimages.acm.org/10.1145/2210000/2209336/nichols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20695" r="17122" b="3660"/>
          <a:stretch/>
        </p:blipFill>
        <p:spPr bwMode="auto">
          <a:xfrm>
            <a:off x="395535" y="116631"/>
            <a:ext cx="2271905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3253" y="692696"/>
            <a:ext cx="84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/>
              <a:t>bad</a:t>
            </a:r>
            <a:br>
              <a:rPr lang="en-GB" sz="2000" dirty="0" smtClean="0"/>
            </a:br>
            <a:r>
              <a:rPr lang="en-GB" sz="2000" dirty="0" smtClean="0"/>
              <a:t>queue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188640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good(?)	queue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9970" y="6074712"/>
            <a:ext cx="67845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/>
              <a:t>		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* @10Mb/s &amp; 700B/</a:t>
            </a:r>
            <a:r>
              <a:rPr lang="en-GB" sz="1400" dirty="0" err="1" smtClean="0"/>
              <a:t>pkt</a:t>
            </a:r>
            <a:r>
              <a:rPr lang="en-GB" sz="1400" dirty="0" smtClean="0"/>
              <a:t>, 512pkt </a:t>
            </a:r>
            <a:r>
              <a:rPr lang="en-GB" sz="1400" dirty="0" smtClean="0">
                <a:sym typeface="Symbol"/>
              </a:rPr>
              <a:t></a:t>
            </a:r>
            <a:r>
              <a:rPr lang="en-GB" sz="1400" dirty="0" smtClean="0"/>
              <a:t> 3s for moving </a:t>
            </a:r>
            <a:r>
              <a:rPr lang="en-GB" sz="1400" dirty="0" err="1" smtClean="0"/>
              <a:t>ave</a:t>
            </a:r>
            <a:r>
              <a:rPr lang="en-GB" sz="1400" dirty="0" smtClean="0"/>
              <a:t> of queue to reach 63% of </a:t>
            </a:r>
            <a:r>
              <a:rPr lang="en-GB" sz="1400" dirty="0" err="1" smtClean="0"/>
              <a:t>inst</a:t>
            </a:r>
            <a:r>
              <a:rPr lang="en-GB" sz="1400" dirty="0" smtClean="0"/>
              <a:t> queue,</a:t>
            </a:r>
            <a:br>
              <a:rPr lang="en-GB" sz="1400" dirty="0" smtClean="0"/>
            </a:br>
            <a:r>
              <a:rPr lang="en-GB" sz="1400" dirty="0" smtClean="0"/>
              <a:t>but not comparable with PIE &amp; </a:t>
            </a:r>
            <a:r>
              <a:rPr lang="en-GB" sz="1400" dirty="0" err="1" smtClean="0"/>
              <a:t>CoDel</a:t>
            </a:r>
            <a:r>
              <a:rPr lang="en-GB" sz="1400" dirty="0" smtClean="0"/>
              <a:t> delays, which are absolute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173773"/>
            <a:ext cx="107593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dirty="0" smtClean="0"/>
              <a:t>good(?)</a:t>
            </a:r>
            <a:br>
              <a:rPr lang="en-GB" sz="2000" dirty="0" smtClean="0"/>
            </a:br>
            <a:r>
              <a:rPr lang="en-GB" sz="2000" dirty="0" smtClean="0"/>
              <a:t>    queue</a:t>
            </a:r>
            <a:endParaRPr lang="en-GB" sz="2000" dirty="0"/>
          </a:p>
        </p:txBody>
      </p:sp>
      <p:pic>
        <p:nvPicPr>
          <p:cNvPr id="11" name="Picture 11" descr="http://www.gis.ttu.edu/center/images/Hardware/BladeServ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56" y="2328388"/>
            <a:ext cx="555650" cy="6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lienware High Definition Media 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34" y="5712765"/>
            <a:ext cx="641291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Rack mount raid stor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25" y="4638751"/>
            <a:ext cx="589795" cy="8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7930861" y="5617150"/>
            <a:ext cx="522254" cy="659057"/>
          </a:xfrm>
          <a:custGeom>
            <a:avLst/>
            <a:gdLst>
              <a:gd name="connsiteX0" fmla="*/ 119620 w 570380"/>
              <a:gd name="connsiteY0" fmla="*/ 696673 h 696673"/>
              <a:gd name="connsiteX1" fmla="*/ 29468 w 570380"/>
              <a:gd name="connsiteY1" fmla="*/ 14093 h 696673"/>
              <a:gd name="connsiteX2" fmla="*/ 570380 w 570380"/>
              <a:gd name="connsiteY2" fmla="*/ 245913 h 696673"/>
              <a:gd name="connsiteX0" fmla="*/ 73182 w 523942"/>
              <a:gd name="connsiteY0" fmla="*/ 696673 h 696673"/>
              <a:gd name="connsiteX1" fmla="*/ 47425 w 523942"/>
              <a:gd name="connsiteY1" fmla="*/ 14093 h 696673"/>
              <a:gd name="connsiteX2" fmla="*/ 523942 w 523942"/>
              <a:gd name="connsiteY2" fmla="*/ 245913 h 696673"/>
              <a:gd name="connsiteX0" fmla="*/ 59626 w 538850"/>
              <a:gd name="connsiteY0" fmla="*/ 655646 h 655646"/>
              <a:gd name="connsiteX1" fmla="*/ 62333 w 538850"/>
              <a:gd name="connsiteY1" fmla="*/ 12204 h 655646"/>
              <a:gd name="connsiteX2" fmla="*/ 538850 w 538850"/>
              <a:gd name="connsiteY2" fmla="*/ 244024 h 655646"/>
              <a:gd name="connsiteX0" fmla="*/ 43030 w 522254"/>
              <a:gd name="connsiteY0" fmla="*/ 659057 h 659057"/>
              <a:gd name="connsiteX1" fmla="*/ 88432 w 522254"/>
              <a:gd name="connsiteY1" fmla="*/ 12057 h 659057"/>
              <a:gd name="connsiteX2" fmla="*/ 522254 w 522254"/>
              <a:gd name="connsiteY2" fmla="*/ 247435 h 6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54" h="659057">
                <a:moveTo>
                  <a:pt x="43030" y="659057"/>
                </a:moveTo>
                <a:cubicBezTo>
                  <a:pt x="-39610" y="355330"/>
                  <a:pt x="8561" y="80661"/>
                  <a:pt x="88432" y="12057"/>
                </a:cubicBezTo>
                <a:cubicBezTo>
                  <a:pt x="168303" y="-56547"/>
                  <a:pt x="382733" y="187334"/>
                  <a:pt x="522254" y="247435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7858355" y="4642967"/>
            <a:ext cx="477145" cy="1645862"/>
          </a:xfrm>
          <a:custGeom>
            <a:avLst/>
            <a:gdLst>
              <a:gd name="connsiteX0" fmla="*/ 119620 w 570380"/>
              <a:gd name="connsiteY0" fmla="*/ 696673 h 696673"/>
              <a:gd name="connsiteX1" fmla="*/ 29468 w 570380"/>
              <a:gd name="connsiteY1" fmla="*/ 14093 h 696673"/>
              <a:gd name="connsiteX2" fmla="*/ 570380 w 570380"/>
              <a:gd name="connsiteY2" fmla="*/ 245913 h 696673"/>
              <a:gd name="connsiteX0" fmla="*/ 104894 w 349592"/>
              <a:gd name="connsiteY0" fmla="*/ 732200 h 732200"/>
              <a:gd name="connsiteX1" fmla="*/ 14742 w 349592"/>
              <a:gd name="connsiteY1" fmla="*/ 49620 h 732200"/>
              <a:gd name="connsiteX2" fmla="*/ 349592 w 349592"/>
              <a:gd name="connsiteY2" fmla="*/ 92527 h 732200"/>
              <a:gd name="connsiteX0" fmla="*/ 200027 w 444725"/>
              <a:gd name="connsiteY0" fmla="*/ 720721 h 720721"/>
              <a:gd name="connsiteX1" fmla="*/ 6844 w 444725"/>
              <a:gd name="connsiteY1" fmla="*/ 54219 h 720721"/>
              <a:gd name="connsiteX2" fmla="*/ 444725 w 444725"/>
              <a:gd name="connsiteY2" fmla="*/ 81048 h 720721"/>
              <a:gd name="connsiteX0" fmla="*/ 206430 w 579917"/>
              <a:gd name="connsiteY0" fmla="*/ 680974 h 680974"/>
              <a:gd name="connsiteX1" fmla="*/ 13247 w 579917"/>
              <a:gd name="connsiteY1" fmla="*/ 14472 h 680974"/>
              <a:gd name="connsiteX2" fmla="*/ 579917 w 579917"/>
              <a:gd name="connsiteY2" fmla="*/ 234233 h 680974"/>
              <a:gd name="connsiteX0" fmla="*/ 103658 w 477145"/>
              <a:gd name="connsiteY0" fmla="*/ 513665 h 513665"/>
              <a:gd name="connsiteX1" fmla="*/ 26385 w 477145"/>
              <a:gd name="connsiteY1" fmla="*/ 40096 h 513665"/>
              <a:gd name="connsiteX2" fmla="*/ 477145 w 477145"/>
              <a:gd name="connsiteY2" fmla="*/ 66924 h 51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145" h="513665">
                <a:moveTo>
                  <a:pt x="103658" y="513665"/>
                </a:moveTo>
                <a:cubicBezTo>
                  <a:pt x="21018" y="209938"/>
                  <a:pt x="-35863" y="114553"/>
                  <a:pt x="26385" y="40096"/>
                </a:cubicBezTo>
                <a:cubicBezTo>
                  <a:pt x="88633" y="-34361"/>
                  <a:pt x="337624" y="6823"/>
                  <a:pt x="477145" y="66924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7574610" y="2188189"/>
            <a:ext cx="713703" cy="4090027"/>
          </a:xfrm>
          <a:custGeom>
            <a:avLst/>
            <a:gdLst>
              <a:gd name="connsiteX0" fmla="*/ 119620 w 570380"/>
              <a:gd name="connsiteY0" fmla="*/ 696673 h 696673"/>
              <a:gd name="connsiteX1" fmla="*/ 29468 w 570380"/>
              <a:gd name="connsiteY1" fmla="*/ 14093 h 696673"/>
              <a:gd name="connsiteX2" fmla="*/ 570380 w 570380"/>
              <a:gd name="connsiteY2" fmla="*/ 245913 h 696673"/>
              <a:gd name="connsiteX0" fmla="*/ 104894 w 349592"/>
              <a:gd name="connsiteY0" fmla="*/ 732200 h 732200"/>
              <a:gd name="connsiteX1" fmla="*/ 14742 w 349592"/>
              <a:gd name="connsiteY1" fmla="*/ 49620 h 732200"/>
              <a:gd name="connsiteX2" fmla="*/ 349592 w 349592"/>
              <a:gd name="connsiteY2" fmla="*/ 92527 h 732200"/>
              <a:gd name="connsiteX0" fmla="*/ 200027 w 444725"/>
              <a:gd name="connsiteY0" fmla="*/ 720721 h 720721"/>
              <a:gd name="connsiteX1" fmla="*/ 6844 w 444725"/>
              <a:gd name="connsiteY1" fmla="*/ 54219 h 720721"/>
              <a:gd name="connsiteX2" fmla="*/ 444725 w 444725"/>
              <a:gd name="connsiteY2" fmla="*/ 81048 h 720721"/>
              <a:gd name="connsiteX0" fmla="*/ 399340 w 437976"/>
              <a:gd name="connsiteY0" fmla="*/ 1264498 h 1264498"/>
              <a:gd name="connsiteX1" fmla="*/ 95 w 437976"/>
              <a:gd name="connsiteY1" fmla="*/ 91548 h 1264498"/>
              <a:gd name="connsiteX2" fmla="*/ 437976 w 437976"/>
              <a:gd name="connsiteY2" fmla="*/ 118377 h 1264498"/>
              <a:gd name="connsiteX0" fmla="*/ 404165 w 713257"/>
              <a:gd name="connsiteY0" fmla="*/ 1270518 h 1270518"/>
              <a:gd name="connsiteX1" fmla="*/ 4920 w 713257"/>
              <a:gd name="connsiteY1" fmla="*/ 97568 h 1270518"/>
              <a:gd name="connsiteX2" fmla="*/ 713257 w 713257"/>
              <a:gd name="connsiteY2" fmla="*/ 108319 h 1270518"/>
              <a:gd name="connsiteX0" fmla="*/ 393937 w 713703"/>
              <a:gd name="connsiteY0" fmla="*/ 1276476 h 1276476"/>
              <a:gd name="connsiteX1" fmla="*/ 5366 w 713703"/>
              <a:gd name="connsiteY1" fmla="*/ 97974 h 1276476"/>
              <a:gd name="connsiteX2" fmla="*/ 713703 w 713703"/>
              <a:gd name="connsiteY2" fmla="*/ 108725 h 127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703" h="1276476">
                <a:moveTo>
                  <a:pt x="393937" y="1276476"/>
                </a:moveTo>
                <a:cubicBezTo>
                  <a:pt x="311297" y="972749"/>
                  <a:pt x="-47928" y="292599"/>
                  <a:pt x="5366" y="97974"/>
                </a:cubicBezTo>
                <a:cubicBezTo>
                  <a:pt x="58660" y="-96651"/>
                  <a:pt x="574182" y="48624"/>
                  <a:pt x="713703" y="108725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94793" y="5661248"/>
            <a:ext cx="7698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en-GB" dirty="0" smtClean="0"/>
              <a:t>4ms</a:t>
            </a:r>
          </a:p>
          <a:p>
            <a:pPr algn="r">
              <a:lnSpc>
                <a:spcPct val="50000"/>
              </a:lnSpc>
            </a:pPr>
            <a:endParaRPr lang="en-GB" dirty="0"/>
          </a:p>
          <a:p>
            <a:pPr algn="r">
              <a:lnSpc>
                <a:spcPct val="75000"/>
              </a:lnSpc>
            </a:pPr>
            <a:r>
              <a:rPr lang="en-GB" dirty="0" smtClean="0"/>
              <a:t>home</a:t>
            </a:r>
            <a:br>
              <a:rPr lang="en-GB" dirty="0" smtClean="0"/>
            </a:br>
            <a:r>
              <a:rPr lang="en-GB" dirty="0" smtClean="0"/>
              <a:t>media</a:t>
            </a:r>
            <a:br>
              <a:rPr lang="en-GB" dirty="0" smtClean="0"/>
            </a:br>
            <a:r>
              <a:rPr lang="en-GB" dirty="0" smtClean="0"/>
              <a:t>server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55646" y="4077072"/>
            <a:ext cx="69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20ms</a:t>
            </a:r>
            <a:br>
              <a:rPr lang="en-GB" dirty="0" smtClean="0"/>
            </a:br>
            <a:r>
              <a:rPr lang="en-GB" dirty="0" smtClean="0"/>
              <a:t>CDN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938627" y="1700808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100ms</a:t>
            </a:r>
            <a:br>
              <a:rPr lang="en-GB" dirty="0" smtClean="0"/>
            </a:br>
            <a:r>
              <a:rPr lang="en-GB" dirty="0" smtClean="0"/>
              <a:t>origin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241"/>
              </p:ext>
            </p:extLst>
          </p:nvPr>
        </p:nvGraphicFramePr>
        <p:xfrm>
          <a:off x="1505820" y="2233424"/>
          <a:ext cx="5010396" cy="10515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670132"/>
                <a:gridCol w="1670132"/>
                <a:gridCol w="1670132"/>
              </a:tblGrid>
              <a:tr h="249869"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RED</a:t>
                      </a:r>
                      <a:endParaRPr lang="en-GB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dirty="0" err="1" smtClean="0"/>
                        <a:t>w_q</a:t>
                      </a:r>
                      <a:endParaRPr lang="en-GB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512 </a:t>
                      </a:r>
                      <a:r>
                        <a:rPr lang="en-GB" sz="1700" b="0" dirty="0" err="1" smtClean="0"/>
                        <a:t>pkt</a:t>
                      </a:r>
                      <a:r>
                        <a:rPr lang="en-GB" sz="1700" b="0" dirty="0" smtClean="0"/>
                        <a:t>*</a:t>
                      </a:r>
                      <a:endParaRPr lang="en-GB" sz="1700" b="0" dirty="0"/>
                    </a:p>
                  </a:txBody>
                  <a:tcPr/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PIE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err="1" smtClean="0"/>
                        <a:t>max_burst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100ms</a:t>
                      </a:r>
                      <a:endParaRPr lang="en-GB" sz="1700" dirty="0"/>
                    </a:p>
                  </a:txBody>
                  <a:tcPr/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GB" sz="1700" dirty="0" err="1" smtClean="0"/>
                        <a:t>CoDel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interval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100ms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9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2200" dirty="0" smtClean="0"/>
              <a:t>AQM dynamics</a:t>
            </a:r>
            <a:br>
              <a:rPr lang="en-GB" sz="2200" dirty="0" smtClean="0"/>
            </a:br>
            <a:r>
              <a:rPr lang="en-GB" dirty="0" smtClean="0"/>
              <a:t>solution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 smtClean="0"/>
              <a:t>[from DCTCP]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For ECN-capable packets</a:t>
            </a:r>
          </a:p>
          <a:p>
            <a:pPr lvl="1"/>
            <a:r>
              <a:rPr lang="en-GB" sz="2000" dirty="0" smtClean="0">
                <a:solidFill>
                  <a:srgbClr val="C00000"/>
                </a:solidFill>
              </a:rPr>
              <a:t>shift the job of smoothing congestion signals from network to host</a:t>
            </a:r>
            <a:endParaRPr lang="en-GB" sz="2000" dirty="0">
              <a:solidFill>
                <a:srgbClr val="C00000"/>
              </a:solidFill>
            </a:endParaRPr>
          </a:p>
          <a:p>
            <a:pPr lvl="2"/>
            <a:r>
              <a:rPr lang="en-GB" sz="1800" dirty="0" smtClean="0"/>
              <a:t>the network signals ECN with no smoothing delay</a:t>
            </a:r>
          </a:p>
          <a:p>
            <a:pPr lvl="2"/>
            <a:r>
              <a:rPr lang="en-GB" sz="1800" dirty="0" smtClean="0"/>
              <a:t>the transport can hide bursts of ECN signals from itself</a:t>
            </a:r>
          </a:p>
          <a:p>
            <a:endParaRPr lang="en-GB" sz="2400" dirty="0" smtClean="0"/>
          </a:p>
          <a:p>
            <a:r>
              <a:rPr lang="en-GB" sz="2400" dirty="0" smtClean="0"/>
              <a:t>the transport knows</a:t>
            </a:r>
          </a:p>
          <a:p>
            <a:pPr lvl="2"/>
            <a:r>
              <a:rPr lang="en-GB" sz="1800" dirty="0" smtClean="0"/>
              <a:t>whether it's TCP or RTP </a:t>
            </a:r>
            <a:r>
              <a:rPr lang="en-GB" sz="1800" dirty="0" err="1" smtClean="0"/>
              <a:t>etc</a:t>
            </a:r>
            <a:endParaRPr lang="en-GB" sz="1800" dirty="0" smtClean="0"/>
          </a:p>
          <a:p>
            <a:pPr lvl="2"/>
            <a:r>
              <a:rPr lang="en-GB" sz="1800" dirty="0" smtClean="0"/>
              <a:t>whether its in </a:t>
            </a:r>
            <a:r>
              <a:rPr lang="en-GB" sz="1800" dirty="0" err="1" smtClean="0"/>
              <a:t>cong</a:t>
            </a:r>
            <a:r>
              <a:rPr lang="en-GB" sz="1800" dirty="0" smtClean="0"/>
              <a:t> avoidance or slow-start</a:t>
            </a:r>
          </a:p>
          <a:p>
            <a:pPr lvl="2"/>
            <a:r>
              <a:rPr lang="en-GB" sz="1800" dirty="0" smtClean="0"/>
              <a:t>and it knows its own RTT</a:t>
            </a:r>
          </a:p>
          <a:p>
            <a:r>
              <a:rPr lang="en-GB" sz="2400" dirty="0" smtClean="0"/>
              <a:t>then short RTT flows can smooth the signals themselves</a:t>
            </a:r>
            <a:br>
              <a:rPr lang="en-GB" sz="2400" dirty="0" smtClean="0"/>
            </a:br>
            <a:r>
              <a:rPr lang="en-GB" sz="2400" dirty="0" smtClean="0"/>
              <a:t>delayed only by their </a:t>
            </a:r>
            <a:r>
              <a:rPr lang="en-GB" sz="2400" i="1" dirty="0" smtClean="0"/>
              <a:t>own</a:t>
            </a:r>
            <a:r>
              <a:rPr lang="en-GB" sz="2400" dirty="0" smtClean="0"/>
              <a:t> RTT </a:t>
            </a:r>
          </a:p>
          <a:p>
            <a:pPr lvl="2"/>
            <a:r>
              <a:rPr lang="en-GB" sz="1800" dirty="0" smtClean="0"/>
              <a:t>so they can fill troughs and absorb peaks that longer RTT flows cannot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6016" y="1600200"/>
            <a:ext cx="460851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/>
          </a:p>
          <a:p>
            <a:pPr lvl="1"/>
            <a:endParaRPr lang="en-GB" sz="2000" dirty="0" smtClean="0"/>
          </a:p>
          <a:p>
            <a:pPr lvl="2"/>
            <a:endParaRPr lang="en-GB" sz="1800" dirty="0"/>
          </a:p>
          <a:p>
            <a:pPr lvl="2"/>
            <a:endParaRPr lang="en-GB" sz="1800" dirty="0" smtClean="0"/>
          </a:p>
          <a:p>
            <a:endParaRPr lang="en-GB" sz="2400" dirty="0" smtClean="0"/>
          </a:p>
          <a:p>
            <a:r>
              <a:rPr lang="en-GB" sz="2400" dirty="0" smtClean="0"/>
              <a:t>so </a:t>
            </a:r>
            <a:r>
              <a:rPr lang="en-GB" sz="2400" dirty="0"/>
              <a:t>it can </a:t>
            </a:r>
            <a:r>
              <a:rPr lang="en-GB" sz="2400" dirty="0" smtClean="0"/>
              <a:t>decide</a:t>
            </a:r>
            <a:endParaRPr lang="en-GB" sz="2400" dirty="0"/>
          </a:p>
          <a:p>
            <a:pPr lvl="2"/>
            <a:r>
              <a:rPr lang="en-GB" sz="1800" dirty="0" smtClean="0"/>
              <a:t>whether to respond immediately</a:t>
            </a:r>
          </a:p>
          <a:p>
            <a:pPr lvl="2"/>
            <a:r>
              <a:rPr lang="en-GB" sz="1800" dirty="0" smtClean="0"/>
              <a:t>or to smooth the signals</a:t>
            </a:r>
          </a:p>
          <a:p>
            <a:pPr lvl="2"/>
            <a:r>
              <a:rPr lang="en-GB" sz="1800" dirty="0" smtClean="0"/>
              <a:t>and, if so, over what time</a:t>
            </a: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251322" y="705480"/>
            <a:ext cx="2497142" cy="124714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C:\Users\802855631\AppData\Local\Microsoft\Windows\Temporary Internet Files\Content.IE5\9GGPRLZ5\MC9004338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52" y="116632"/>
            <a:ext cx="936752" cy="9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 descr="https://encrypted-tbn2.gstatic.com/images?q=tbn:ANd9GcRbll90VOtt7F_VjELknt1Au-DUE-fjusR0JZqVZYUgzVpH3E26qw"/>
          <p:cNvSpPr>
            <a:spLocks noChangeAspect="1" noChangeArrowheads="1"/>
          </p:cNvSpPr>
          <p:nvPr/>
        </p:nvSpPr>
        <p:spPr bwMode="auto">
          <a:xfrm>
            <a:off x="155575" y="-1790700"/>
            <a:ext cx="3295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7" name="Picture 11" descr="http://www.gis.ttu.edu/center/images/Hardware/BladeServ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76688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161917" y="260897"/>
            <a:ext cx="1621904" cy="9636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smoothing</a:t>
            </a:r>
            <a:br>
              <a:rPr lang="en-GB" sz="1600" dirty="0" smtClean="0"/>
            </a:br>
            <a:r>
              <a:rPr lang="en-GB" sz="1600" dirty="0" smtClean="0"/>
              <a:t>congestion signals</a:t>
            </a:r>
            <a:endParaRPr lang="en-GB" sz="1600" dirty="0"/>
          </a:p>
        </p:txBody>
      </p:sp>
      <p:sp>
        <p:nvSpPr>
          <p:cNvPr id="15" name="Oval 14"/>
          <p:cNvSpPr/>
          <p:nvPr/>
        </p:nvSpPr>
        <p:spPr>
          <a:xfrm>
            <a:off x="6876256" y="980728"/>
            <a:ext cx="1224136" cy="720080"/>
          </a:xfrm>
          <a:prstGeom prst="ellipse">
            <a:avLst/>
          </a:prstGeom>
          <a:noFill/>
          <a:ln w="28575"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652120" y="980728"/>
            <a:ext cx="1224136" cy="243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aims: real performance gain</a:t>
            </a:r>
            <a:br>
              <a:rPr lang="en-GB" dirty="0" smtClean="0"/>
            </a:br>
            <a:r>
              <a:rPr lang="en-GB" sz="3100" dirty="0" smtClean="0"/>
              <a:t>(and avoid RTT-sensitive </a:t>
            </a:r>
            <a:r>
              <a:rPr lang="en-GB" sz="3100" dirty="0" err="1" smtClean="0"/>
              <a:t>config</a:t>
            </a:r>
            <a:r>
              <a:rPr lang="en-GB" sz="3100" dirty="0" smtClean="0"/>
              <a:t>)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67896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DCTCP on host uses immediate ECN</a:t>
            </a:r>
            <a:endParaRPr lang="en-GB" dirty="0" smtClean="0"/>
          </a:p>
          <a:p>
            <a:r>
              <a:rPr lang="en-GB" dirty="0" smtClean="0"/>
              <a:t>DCTCP </a:t>
            </a:r>
            <a:r>
              <a:rPr lang="en-GB" dirty="0" smtClean="0"/>
              <a:t>only </a:t>
            </a:r>
            <a:r>
              <a:rPr lang="en-GB" dirty="0" err="1" smtClean="0"/>
              <a:t>smooths</a:t>
            </a:r>
            <a:r>
              <a:rPr lang="en-GB" dirty="0" smtClean="0"/>
              <a:t> the ECN signals while in congestion avoidance</a:t>
            </a:r>
          </a:p>
          <a:p>
            <a:r>
              <a:rPr lang="en-GB" dirty="0" smtClean="0"/>
              <a:t>DCTCP in slow-start responds without smoothing, immediately reducing overshoot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6" r="59528"/>
          <a:stretch/>
        </p:blipFill>
        <p:spPr bwMode="auto">
          <a:xfrm>
            <a:off x="1115616" y="3279160"/>
            <a:ext cx="6192688" cy="24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970" y="6074712"/>
            <a:ext cx="7761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/>
              <a:t>		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* </a:t>
            </a:r>
            <a:r>
              <a:rPr lang="en-GB" sz="1400" dirty="0" smtClean="0"/>
              <a:t>Modified DCTCP is only shown separate from DCTCP, because </a:t>
            </a:r>
            <a:r>
              <a:rPr lang="en-GB" sz="1400" dirty="0" smtClean="0"/>
              <a:t>we improved the original DCTCP</a:t>
            </a:r>
            <a:r>
              <a:rPr lang="en-GB" sz="1400" dirty="0" smtClean="0"/>
              <a:t>  slightly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88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0"/>
          <p:cNvSpPr>
            <a:spLocks noChangeArrowheads="1"/>
          </p:cNvSpPr>
          <p:nvPr/>
        </p:nvSpPr>
        <p:spPr bwMode="auto">
          <a:xfrm rot="16200000" flipH="1">
            <a:off x="4333875" y="3797300"/>
            <a:ext cx="1582738" cy="1855788"/>
          </a:xfrm>
          <a:prstGeom prst="can">
            <a:avLst>
              <a:gd name="adj" fmla="val 26132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sp>
        <p:nvSpPr>
          <p:cNvPr id="5123" name="Rectangle 13" descr="Wide upward diagonal"/>
          <p:cNvSpPr>
            <a:spLocks noChangeArrowheads="1"/>
          </p:cNvSpPr>
          <p:nvPr/>
        </p:nvSpPr>
        <p:spPr bwMode="auto">
          <a:xfrm>
            <a:off x="1473200" y="1997075"/>
            <a:ext cx="1876425" cy="204788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sp>
        <p:nvSpPr>
          <p:cNvPr id="5124" name="Freeform 5"/>
          <p:cNvSpPr>
            <a:spLocks/>
          </p:cNvSpPr>
          <p:nvPr/>
        </p:nvSpPr>
        <p:spPr bwMode="auto">
          <a:xfrm>
            <a:off x="1481138" y="1844675"/>
            <a:ext cx="1720850" cy="3671888"/>
          </a:xfrm>
          <a:custGeom>
            <a:avLst/>
            <a:gdLst>
              <a:gd name="T0" fmla="*/ 0 w 2041"/>
              <a:gd name="T1" fmla="*/ 0 h 1315"/>
              <a:gd name="T2" fmla="*/ 0 w 2041"/>
              <a:gd name="T3" fmla="*/ 3671888 h 1315"/>
              <a:gd name="T4" fmla="*/ 1720850 w 2041"/>
              <a:gd name="T5" fmla="*/ 3671888 h 1315"/>
              <a:gd name="T6" fmla="*/ 0 60000 65536"/>
              <a:gd name="T7" fmla="*/ 0 60000 65536"/>
              <a:gd name="T8" fmla="*/ 0 60000 65536"/>
              <a:gd name="T9" fmla="*/ 0 w 2041"/>
              <a:gd name="T10" fmla="*/ 0 h 1315"/>
              <a:gd name="T11" fmla="*/ 2041 w 2041"/>
              <a:gd name="T12" fmla="*/ 1315 h 1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1315">
                <a:moveTo>
                  <a:pt x="0" y="0"/>
                </a:moveTo>
                <a:lnTo>
                  <a:pt x="0" y="1315"/>
                </a:lnTo>
                <a:lnTo>
                  <a:pt x="2041" y="131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AutoShape 10"/>
          <p:cNvSpPr>
            <a:spLocks noChangeArrowheads="1"/>
          </p:cNvSpPr>
          <p:nvPr/>
        </p:nvSpPr>
        <p:spPr bwMode="auto">
          <a:xfrm rot="16200000" flipH="1">
            <a:off x="1215231" y="3620294"/>
            <a:ext cx="1938338" cy="185420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cxnSp>
        <p:nvCxnSpPr>
          <p:cNvPr id="5126" name="AutoShape 11"/>
          <p:cNvCxnSpPr>
            <a:cxnSpLocks noChangeShapeType="1"/>
          </p:cNvCxnSpPr>
          <p:nvPr/>
        </p:nvCxnSpPr>
        <p:spPr bwMode="auto">
          <a:xfrm flipV="1">
            <a:off x="1495425" y="3578225"/>
            <a:ext cx="0" cy="19383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Line 12"/>
          <p:cNvSpPr>
            <a:spLocks noChangeShapeType="1"/>
          </p:cNvSpPr>
          <p:nvPr/>
        </p:nvSpPr>
        <p:spPr bwMode="auto">
          <a:xfrm>
            <a:off x="1473200" y="2201863"/>
            <a:ext cx="18764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8" name="Freeform 6"/>
          <p:cNvSpPr>
            <a:spLocks/>
          </p:cNvSpPr>
          <p:nvPr/>
        </p:nvSpPr>
        <p:spPr bwMode="auto">
          <a:xfrm>
            <a:off x="1473200" y="3043238"/>
            <a:ext cx="1841500" cy="1035050"/>
          </a:xfrm>
          <a:custGeom>
            <a:avLst/>
            <a:gdLst>
              <a:gd name="T0" fmla="*/ 0 w 2329"/>
              <a:gd name="T1" fmla="*/ 493899 h 920"/>
              <a:gd name="T2" fmla="*/ 251437 w 2329"/>
              <a:gd name="T3" fmla="*/ 0 h 920"/>
              <a:gd name="T4" fmla="*/ 251437 w 2329"/>
              <a:gd name="T5" fmla="*/ 1035050 h 920"/>
              <a:gd name="T6" fmla="*/ 729009 w 2329"/>
              <a:gd name="T7" fmla="*/ 10125 h 920"/>
              <a:gd name="T8" fmla="*/ 729009 w 2329"/>
              <a:gd name="T9" fmla="*/ 878667 h 920"/>
              <a:gd name="T10" fmla="*/ 1123560 w 2329"/>
              <a:gd name="T11" fmla="*/ 164258 h 920"/>
              <a:gd name="T12" fmla="*/ 1123560 w 2329"/>
              <a:gd name="T13" fmla="*/ 979922 h 920"/>
              <a:gd name="T14" fmla="*/ 1554482 w 2329"/>
              <a:gd name="T15" fmla="*/ 61878 h 920"/>
              <a:gd name="T16" fmla="*/ 1554482 w 2329"/>
              <a:gd name="T17" fmla="*/ 878667 h 920"/>
              <a:gd name="T18" fmla="*/ 1841500 w 2329"/>
              <a:gd name="T19" fmla="*/ 214885 h 9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29"/>
              <a:gd name="T31" fmla="*/ 0 h 920"/>
              <a:gd name="T32" fmla="*/ 2329 w 2329"/>
              <a:gd name="T33" fmla="*/ 920 h 9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29" h="920">
                <a:moveTo>
                  <a:pt x="0" y="439"/>
                </a:moveTo>
                <a:lnTo>
                  <a:pt x="318" y="0"/>
                </a:lnTo>
                <a:lnTo>
                  <a:pt x="318" y="920"/>
                </a:lnTo>
                <a:lnTo>
                  <a:pt x="922" y="9"/>
                </a:lnTo>
                <a:lnTo>
                  <a:pt x="922" y="781"/>
                </a:lnTo>
                <a:lnTo>
                  <a:pt x="1421" y="146"/>
                </a:lnTo>
                <a:lnTo>
                  <a:pt x="1421" y="871"/>
                </a:lnTo>
                <a:lnTo>
                  <a:pt x="1966" y="55"/>
                </a:lnTo>
                <a:lnTo>
                  <a:pt x="1966" y="781"/>
                </a:lnTo>
                <a:lnTo>
                  <a:pt x="2329" y="1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9" name="Text Box 23"/>
          <p:cNvSpPr txBox="1">
            <a:spLocks noChangeArrowheads="1"/>
          </p:cNvSpPr>
          <p:nvPr/>
        </p:nvSpPr>
        <p:spPr bwMode="auto">
          <a:xfrm>
            <a:off x="222250" y="3592513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>
                <a:ea typeface="MS PGothic" pitchFamily="34" charset="-128"/>
              </a:rPr>
              <a:t>line</a:t>
            </a:r>
            <a:br>
              <a:rPr lang="en-GB" sz="1800">
                <a:ea typeface="MS PGothic" pitchFamily="34" charset="-128"/>
              </a:rPr>
            </a:br>
            <a:r>
              <a:rPr lang="en-GB" sz="1800">
                <a:ea typeface="MS PGothic" pitchFamily="34" charset="-128"/>
              </a:rPr>
              <a:t>utilisation</a:t>
            </a:r>
          </a:p>
        </p:txBody>
      </p:sp>
      <p:sp>
        <p:nvSpPr>
          <p:cNvPr id="5130" name="Text Box 24"/>
          <p:cNvSpPr txBox="1">
            <a:spLocks noChangeArrowheads="1"/>
          </p:cNvSpPr>
          <p:nvPr/>
        </p:nvSpPr>
        <p:spPr bwMode="auto">
          <a:xfrm>
            <a:off x="185668" y="1341438"/>
            <a:ext cx="128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 dirty="0">
                <a:ea typeface="MS PGothic" pitchFamily="34" charset="-128"/>
              </a:rPr>
              <a:t>buffer</a:t>
            </a:r>
            <a:br>
              <a:rPr lang="en-GB" sz="1800" dirty="0">
                <a:ea typeface="MS PGothic" pitchFamily="34" charset="-128"/>
              </a:rPr>
            </a:br>
            <a:r>
              <a:rPr lang="en-GB" sz="1800" dirty="0" smtClean="0">
                <a:ea typeface="MS PGothic" pitchFamily="34" charset="-128"/>
              </a:rPr>
              <a:t>occupancy</a:t>
            </a:r>
            <a:endParaRPr lang="en-GB" sz="1800" dirty="0">
              <a:ea typeface="MS PGothic" pitchFamily="34" charset="-128"/>
            </a:endParaRPr>
          </a:p>
        </p:txBody>
      </p:sp>
      <p:sp>
        <p:nvSpPr>
          <p:cNvPr id="5131" name="Text Box 25"/>
          <p:cNvSpPr txBox="1">
            <a:spLocks noChangeArrowheads="1"/>
          </p:cNvSpPr>
          <p:nvPr/>
        </p:nvSpPr>
        <p:spPr bwMode="auto">
          <a:xfrm>
            <a:off x="1606550" y="1700213"/>
            <a:ext cx="1751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>
                <a:ea typeface="MS PGothic" pitchFamily="34" charset="-128"/>
              </a:rPr>
              <a:t>b u f f e r    s i z e</a:t>
            </a:r>
          </a:p>
        </p:txBody>
      </p: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-50800" y="2825750"/>
            <a:ext cx="1355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400">
                <a:ea typeface="MS PGothic" pitchFamily="34" charset="-128"/>
              </a:rPr>
              <a:t>queue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management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operating point</a:t>
            </a:r>
          </a:p>
        </p:txBody>
      </p:sp>
      <p:sp>
        <p:nvSpPr>
          <p:cNvPr id="5133" name="Rectangle 27" descr="Wide upward diagonal"/>
          <p:cNvSpPr>
            <a:spLocks noChangeArrowheads="1"/>
          </p:cNvSpPr>
          <p:nvPr/>
        </p:nvSpPr>
        <p:spPr bwMode="auto">
          <a:xfrm>
            <a:off x="4386263" y="1997075"/>
            <a:ext cx="1874837" cy="204788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sp>
        <p:nvSpPr>
          <p:cNvPr id="5134" name="Freeform 28"/>
          <p:cNvSpPr>
            <a:spLocks/>
          </p:cNvSpPr>
          <p:nvPr/>
        </p:nvSpPr>
        <p:spPr bwMode="auto">
          <a:xfrm>
            <a:off x="4392613" y="1844675"/>
            <a:ext cx="1720850" cy="3671888"/>
          </a:xfrm>
          <a:custGeom>
            <a:avLst/>
            <a:gdLst>
              <a:gd name="T0" fmla="*/ 0 w 2041"/>
              <a:gd name="T1" fmla="*/ 0 h 1315"/>
              <a:gd name="T2" fmla="*/ 0 w 2041"/>
              <a:gd name="T3" fmla="*/ 3671888 h 1315"/>
              <a:gd name="T4" fmla="*/ 1720850 w 2041"/>
              <a:gd name="T5" fmla="*/ 3671888 h 1315"/>
              <a:gd name="T6" fmla="*/ 0 60000 65536"/>
              <a:gd name="T7" fmla="*/ 0 60000 65536"/>
              <a:gd name="T8" fmla="*/ 0 60000 65536"/>
              <a:gd name="T9" fmla="*/ 0 w 2041"/>
              <a:gd name="T10" fmla="*/ 0 h 1315"/>
              <a:gd name="T11" fmla="*/ 2041 w 2041"/>
              <a:gd name="T12" fmla="*/ 1315 h 1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1315">
                <a:moveTo>
                  <a:pt x="0" y="0"/>
                </a:moveTo>
                <a:lnTo>
                  <a:pt x="0" y="1315"/>
                </a:lnTo>
                <a:lnTo>
                  <a:pt x="2041" y="131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5" name="AutoShape 30"/>
          <p:cNvSpPr>
            <a:spLocks noChangeArrowheads="1"/>
          </p:cNvSpPr>
          <p:nvPr/>
        </p:nvSpPr>
        <p:spPr bwMode="auto">
          <a:xfrm rot="16200000" flipH="1">
            <a:off x="4127500" y="3619500"/>
            <a:ext cx="1938338" cy="1855788"/>
          </a:xfrm>
          <a:prstGeom prst="can">
            <a:avLst>
              <a:gd name="adj" fmla="val 25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cxnSp>
        <p:nvCxnSpPr>
          <p:cNvPr id="5136" name="AutoShape 31"/>
          <p:cNvCxnSpPr>
            <a:cxnSpLocks noChangeShapeType="1"/>
          </p:cNvCxnSpPr>
          <p:nvPr/>
        </p:nvCxnSpPr>
        <p:spPr bwMode="auto">
          <a:xfrm flipV="1">
            <a:off x="4402138" y="3578225"/>
            <a:ext cx="0" cy="19383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Line 32"/>
          <p:cNvSpPr>
            <a:spLocks noChangeShapeType="1"/>
          </p:cNvSpPr>
          <p:nvPr/>
        </p:nvSpPr>
        <p:spPr bwMode="auto">
          <a:xfrm>
            <a:off x="4386263" y="2201863"/>
            <a:ext cx="18748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8" name="Freeform 33"/>
          <p:cNvSpPr>
            <a:spLocks/>
          </p:cNvSpPr>
          <p:nvPr/>
        </p:nvSpPr>
        <p:spPr bwMode="auto">
          <a:xfrm>
            <a:off x="4386263" y="3402013"/>
            <a:ext cx="1839912" cy="1035050"/>
          </a:xfrm>
          <a:custGeom>
            <a:avLst/>
            <a:gdLst>
              <a:gd name="T0" fmla="*/ 0 w 2329"/>
              <a:gd name="T1" fmla="*/ 493899 h 920"/>
              <a:gd name="T2" fmla="*/ 251220 w 2329"/>
              <a:gd name="T3" fmla="*/ 0 h 920"/>
              <a:gd name="T4" fmla="*/ 251220 w 2329"/>
              <a:gd name="T5" fmla="*/ 1035050 h 920"/>
              <a:gd name="T6" fmla="*/ 728381 w 2329"/>
              <a:gd name="T7" fmla="*/ 10125 h 920"/>
              <a:gd name="T8" fmla="*/ 728381 w 2329"/>
              <a:gd name="T9" fmla="*/ 878667 h 920"/>
              <a:gd name="T10" fmla="*/ 1122591 w 2329"/>
              <a:gd name="T11" fmla="*/ 164258 h 920"/>
              <a:gd name="T12" fmla="*/ 1122591 w 2329"/>
              <a:gd name="T13" fmla="*/ 979922 h 920"/>
              <a:gd name="T14" fmla="*/ 1553142 w 2329"/>
              <a:gd name="T15" fmla="*/ 61878 h 920"/>
              <a:gd name="T16" fmla="*/ 1553142 w 2329"/>
              <a:gd name="T17" fmla="*/ 878667 h 920"/>
              <a:gd name="T18" fmla="*/ 1839912 w 2329"/>
              <a:gd name="T19" fmla="*/ 214885 h 9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29"/>
              <a:gd name="T31" fmla="*/ 0 h 920"/>
              <a:gd name="T32" fmla="*/ 2329 w 2329"/>
              <a:gd name="T33" fmla="*/ 920 h 9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29" h="920">
                <a:moveTo>
                  <a:pt x="0" y="439"/>
                </a:moveTo>
                <a:lnTo>
                  <a:pt x="318" y="0"/>
                </a:lnTo>
                <a:lnTo>
                  <a:pt x="318" y="920"/>
                </a:lnTo>
                <a:lnTo>
                  <a:pt x="922" y="9"/>
                </a:lnTo>
                <a:lnTo>
                  <a:pt x="922" y="781"/>
                </a:lnTo>
                <a:lnTo>
                  <a:pt x="1421" y="146"/>
                </a:lnTo>
                <a:lnTo>
                  <a:pt x="1421" y="871"/>
                </a:lnTo>
                <a:lnTo>
                  <a:pt x="1966" y="55"/>
                </a:lnTo>
                <a:lnTo>
                  <a:pt x="1966" y="781"/>
                </a:lnTo>
                <a:lnTo>
                  <a:pt x="2329" y="1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9" name="Text Box 37"/>
          <p:cNvSpPr txBox="1">
            <a:spLocks noChangeArrowheads="1"/>
          </p:cNvSpPr>
          <p:nvPr/>
        </p:nvSpPr>
        <p:spPr bwMode="auto">
          <a:xfrm>
            <a:off x="3427413" y="2843213"/>
            <a:ext cx="982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400">
                <a:ea typeface="MS PGothic" pitchFamily="34" charset="-128"/>
              </a:rPr>
              <a:t> shallower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operating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point</a:t>
            </a:r>
          </a:p>
        </p:txBody>
      </p:sp>
      <p:sp>
        <p:nvSpPr>
          <p:cNvPr id="5140" name="Freeform 38"/>
          <p:cNvSpPr>
            <a:spLocks/>
          </p:cNvSpPr>
          <p:nvPr/>
        </p:nvSpPr>
        <p:spPr bwMode="auto">
          <a:xfrm>
            <a:off x="1274763" y="3179763"/>
            <a:ext cx="7777162" cy="358775"/>
          </a:xfrm>
          <a:custGeom>
            <a:avLst/>
            <a:gdLst>
              <a:gd name="T0" fmla="*/ 0 w 5307"/>
              <a:gd name="T1" fmla="*/ 0 h 226"/>
              <a:gd name="T2" fmla="*/ 2259729 w 5307"/>
              <a:gd name="T3" fmla="*/ 0 h 226"/>
              <a:gd name="T4" fmla="*/ 2259729 w 5307"/>
              <a:gd name="T5" fmla="*/ 358775 h 226"/>
              <a:gd name="T6" fmla="*/ 7777162 w 5307"/>
              <a:gd name="T7" fmla="*/ 358775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5307"/>
              <a:gd name="T13" fmla="*/ 0 h 226"/>
              <a:gd name="T14" fmla="*/ 5307 w 5307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07" h="226">
                <a:moveTo>
                  <a:pt x="0" y="0"/>
                </a:moveTo>
                <a:lnTo>
                  <a:pt x="1542" y="0"/>
                </a:lnTo>
                <a:lnTo>
                  <a:pt x="1542" y="226"/>
                </a:lnTo>
                <a:lnTo>
                  <a:pt x="5307" y="22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1" name="Rectangle 40" descr="Wide upward diagonal"/>
          <p:cNvSpPr>
            <a:spLocks noChangeArrowheads="1"/>
          </p:cNvSpPr>
          <p:nvPr/>
        </p:nvSpPr>
        <p:spPr bwMode="auto">
          <a:xfrm>
            <a:off x="7207250" y="1997075"/>
            <a:ext cx="1876425" cy="204788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sp>
        <p:nvSpPr>
          <p:cNvPr id="5142" name="Freeform 41"/>
          <p:cNvSpPr>
            <a:spLocks/>
          </p:cNvSpPr>
          <p:nvPr/>
        </p:nvSpPr>
        <p:spPr bwMode="auto">
          <a:xfrm>
            <a:off x="7215188" y="1844675"/>
            <a:ext cx="1720850" cy="3671888"/>
          </a:xfrm>
          <a:custGeom>
            <a:avLst/>
            <a:gdLst>
              <a:gd name="T0" fmla="*/ 0 w 2041"/>
              <a:gd name="T1" fmla="*/ 0 h 1315"/>
              <a:gd name="T2" fmla="*/ 0 w 2041"/>
              <a:gd name="T3" fmla="*/ 3671888 h 1315"/>
              <a:gd name="T4" fmla="*/ 1720850 w 2041"/>
              <a:gd name="T5" fmla="*/ 3671888 h 1315"/>
              <a:gd name="T6" fmla="*/ 0 60000 65536"/>
              <a:gd name="T7" fmla="*/ 0 60000 65536"/>
              <a:gd name="T8" fmla="*/ 0 60000 65536"/>
              <a:gd name="T9" fmla="*/ 0 w 2041"/>
              <a:gd name="T10" fmla="*/ 0 h 1315"/>
              <a:gd name="T11" fmla="*/ 2041 w 2041"/>
              <a:gd name="T12" fmla="*/ 1315 h 1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1315">
                <a:moveTo>
                  <a:pt x="0" y="0"/>
                </a:moveTo>
                <a:lnTo>
                  <a:pt x="0" y="1315"/>
                </a:lnTo>
                <a:lnTo>
                  <a:pt x="2041" y="131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3" name="AutoShape 42"/>
          <p:cNvSpPr>
            <a:spLocks noChangeArrowheads="1"/>
          </p:cNvSpPr>
          <p:nvPr/>
        </p:nvSpPr>
        <p:spPr bwMode="auto">
          <a:xfrm rot="16200000" flipH="1">
            <a:off x="6949281" y="3620294"/>
            <a:ext cx="1938338" cy="185420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cxnSp>
        <p:nvCxnSpPr>
          <p:cNvPr id="5144" name="AutoShape 43"/>
          <p:cNvCxnSpPr>
            <a:cxnSpLocks noChangeShapeType="1"/>
          </p:cNvCxnSpPr>
          <p:nvPr/>
        </p:nvCxnSpPr>
        <p:spPr bwMode="auto">
          <a:xfrm flipV="1">
            <a:off x="7218363" y="3578225"/>
            <a:ext cx="0" cy="19383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5" name="Line 44"/>
          <p:cNvSpPr>
            <a:spLocks noChangeShapeType="1"/>
          </p:cNvSpPr>
          <p:nvPr/>
        </p:nvSpPr>
        <p:spPr bwMode="auto">
          <a:xfrm>
            <a:off x="7207250" y="2201863"/>
            <a:ext cx="18764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46" name="Group 52"/>
          <p:cNvGrpSpPr>
            <a:grpSpLocks/>
          </p:cNvGrpSpPr>
          <p:nvPr/>
        </p:nvGrpSpPr>
        <p:grpSpPr bwMode="auto">
          <a:xfrm>
            <a:off x="7212013" y="3500438"/>
            <a:ext cx="1577975" cy="73025"/>
            <a:chOff x="4859" y="2205"/>
            <a:chExt cx="1077" cy="46"/>
          </a:xfrm>
        </p:grpSpPr>
        <p:sp>
          <p:nvSpPr>
            <p:cNvPr id="5158" name="Freeform 45"/>
            <p:cNvSpPr>
              <a:spLocks/>
            </p:cNvSpPr>
            <p:nvPr/>
          </p:nvSpPr>
          <p:spPr bwMode="auto">
            <a:xfrm>
              <a:off x="4859" y="2205"/>
              <a:ext cx="164" cy="46"/>
            </a:xfrm>
            <a:custGeom>
              <a:avLst/>
              <a:gdLst>
                <a:gd name="T0" fmla="*/ 0 w 255"/>
                <a:gd name="T1" fmla="*/ 22 h 91"/>
                <a:gd name="T2" fmla="*/ 26 w 255"/>
                <a:gd name="T3" fmla="*/ 0 h 91"/>
                <a:gd name="T4" fmla="*/ 26 w 255"/>
                <a:gd name="T5" fmla="*/ 46 h 91"/>
                <a:gd name="T6" fmla="*/ 77 w 255"/>
                <a:gd name="T7" fmla="*/ 1 h 91"/>
                <a:gd name="T8" fmla="*/ 77 w 255"/>
                <a:gd name="T9" fmla="*/ 39 h 91"/>
                <a:gd name="T10" fmla="*/ 118 w 255"/>
                <a:gd name="T11" fmla="*/ 7 h 91"/>
                <a:gd name="T12" fmla="*/ 118 w 255"/>
                <a:gd name="T13" fmla="*/ 43 h 91"/>
                <a:gd name="T14" fmla="*/ 164 w 255"/>
                <a:gd name="T15" fmla="*/ 3 h 91"/>
                <a:gd name="T16" fmla="*/ 164 w 255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"/>
                <a:gd name="T28" fmla="*/ 0 h 91"/>
                <a:gd name="T29" fmla="*/ 255 w 255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" h="91">
                  <a:moveTo>
                    <a:pt x="0" y="43"/>
                  </a:moveTo>
                  <a:lnTo>
                    <a:pt x="41" y="0"/>
                  </a:lnTo>
                  <a:lnTo>
                    <a:pt x="41" y="91"/>
                  </a:lnTo>
                  <a:lnTo>
                    <a:pt x="120" y="1"/>
                  </a:lnTo>
                  <a:lnTo>
                    <a:pt x="120" y="77"/>
                  </a:lnTo>
                  <a:lnTo>
                    <a:pt x="184" y="14"/>
                  </a:lnTo>
                  <a:lnTo>
                    <a:pt x="184" y="86"/>
                  </a:lnTo>
                  <a:lnTo>
                    <a:pt x="255" y="5"/>
                  </a:lnTo>
                  <a:lnTo>
                    <a:pt x="255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59" name="Freeform 46"/>
            <p:cNvSpPr>
              <a:spLocks/>
            </p:cNvSpPr>
            <p:nvPr/>
          </p:nvSpPr>
          <p:spPr bwMode="auto">
            <a:xfrm>
              <a:off x="5022" y="2205"/>
              <a:ext cx="181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1 w 283"/>
                <a:gd name="T15" fmla="*/ 3 h 91"/>
                <a:gd name="T16" fmla="*/ 181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0" name="Freeform 47"/>
            <p:cNvSpPr>
              <a:spLocks/>
            </p:cNvSpPr>
            <p:nvPr/>
          </p:nvSpPr>
          <p:spPr bwMode="auto">
            <a:xfrm>
              <a:off x="5205" y="2205"/>
              <a:ext cx="182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2 w 283"/>
                <a:gd name="T15" fmla="*/ 3 h 91"/>
                <a:gd name="T16" fmla="*/ 182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1" name="Freeform 48"/>
            <p:cNvSpPr>
              <a:spLocks/>
            </p:cNvSpPr>
            <p:nvPr/>
          </p:nvSpPr>
          <p:spPr bwMode="auto">
            <a:xfrm>
              <a:off x="5387" y="2205"/>
              <a:ext cx="182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2 w 283"/>
                <a:gd name="T15" fmla="*/ 3 h 91"/>
                <a:gd name="T16" fmla="*/ 182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2" name="Freeform 50"/>
            <p:cNvSpPr>
              <a:spLocks/>
            </p:cNvSpPr>
            <p:nvPr/>
          </p:nvSpPr>
          <p:spPr bwMode="auto">
            <a:xfrm>
              <a:off x="5572" y="2205"/>
              <a:ext cx="182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2 w 283"/>
                <a:gd name="T15" fmla="*/ 3 h 91"/>
                <a:gd name="T16" fmla="*/ 182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3" name="Freeform 51"/>
            <p:cNvSpPr>
              <a:spLocks/>
            </p:cNvSpPr>
            <p:nvPr/>
          </p:nvSpPr>
          <p:spPr bwMode="auto">
            <a:xfrm>
              <a:off x="5754" y="2205"/>
              <a:ext cx="182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2 w 283"/>
                <a:gd name="T15" fmla="*/ 3 h 91"/>
                <a:gd name="T16" fmla="*/ 182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47" name="AutoShape 53"/>
          <p:cNvSpPr>
            <a:spLocks noChangeArrowheads="1"/>
          </p:cNvSpPr>
          <p:nvPr/>
        </p:nvSpPr>
        <p:spPr bwMode="auto">
          <a:xfrm>
            <a:off x="6791325" y="4005263"/>
            <a:ext cx="1327620" cy="719930"/>
          </a:xfrm>
          <a:prstGeom prst="wedgeRoundRectCallout">
            <a:avLst>
              <a:gd name="adj1" fmla="val 73919"/>
              <a:gd name="adj2" fmla="val -10966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ea typeface="MS PGothic" pitchFamily="34" charset="-128"/>
              </a:rPr>
              <a:t>good line utilisation</a:t>
            </a:r>
          </a:p>
        </p:txBody>
      </p:sp>
      <p:sp>
        <p:nvSpPr>
          <p:cNvPr id="5148" name="AutoShape 54"/>
          <p:cNvSpPr>
            <a:spLocks noChangeArrowheads="1"/>
          </p:cNvSpPr>
          <p:nvPr/>
        </p:nvSpPr>
        <p:spPr bwMode="auto">
          <a:xfrm>
            <a:off x="6248400" y="2852738"/>
            <a:ext cx="1606550" cy="574675"/>
          </a:xfrm>
          <a:prstGeom prst="wedgeRoundRectCallout">
            <a:avLst>
              <a:gd name="adj1" fmla="val 62997"/>
              <a:gd name="adj2" fmla="val 6731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ea typeface="MS PGothic" pitchFamily="34" charset="-128"/>
              </a:rPr>
              <a:t>lower queuing delay</a:t>
            </a:r>
          </a:p>
        </p:txBody>
      </p:sp>
      <p:sp>
        <p:nvSpPr>
          <p:cNvPr id="5149" name="AutoShape 55"/>
          <p:cNvSpPr>
            <a:spLocks noChangeArrowheads="1"/>
          </p:cNvSpPr>
          <p:nvPr/>
        </p:nvSpPr>
        <p:spPr bwMode="auto">
          <a:xfrm>
            <a:off x="6791325" y="1196975"/>
            <a:ext cx="1463675" cy="574675"/>
          </a:xfrm>
          <a:prstGeom prst="wedgeRoundRectCallout">
            <a:avLst>
              <a:gd name="adj1" fmla="val 77380"/>
              <a:gd name="adj2" fmla="val 1643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ea typeface="MS PGothic" pitchFamily="34" charset="-128"/>
              </a:rPr>
              <a:t>buffer kept for bursts</a:t>
            </a:r>
          </a:p>
        </p:txBody>
      </p:sp>
      <p:sp>
        <p:nvSpPr>
          <p:cNvPr id="5150" name="Text Box 56"/>
          <p:cNvSpPr txBox="1">
            <a:spLocks noChangeArrowheads="1"/>
          </p:cNvSpPr>
          <p:nvPr/>
        </p:nvSpPr>
        <p:spPr bwMode="auto">
          <a:xfrm>
            <a:off x="1381125" y="2636838"/>
            <a:ext cx="2066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GB" sz="1400">
                <a:ea typeface="MS PGothic" pitchFamily="34" charset="-128"/>
              </a:rPr>
              <a:t>TCP saw-teeth seeking 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the operating point</a:t>
            </a:r>
          </a:p>
        </p:txBody>
      </p:sp>
      <p:sp>
        <p:nvSpPr>
          <p:cNvPr id="5151" name="Text Box 57"/>
          <p:cNvSpPr txBox="1">
            <a:spLocks noChangeArrowheads="1"/>
          </p:cNvSpPr>
          <p:nvPr/>
        </p:nvSpPr>
        <p:spPr bwMode="auto">
          <a:xfrm>
            <a:off x="8069263" y="2767013"/>
            <a:ext cx="952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GB" sz="1400">
                <a:ea typeface="MS PGothic" pitchFamily="34" charset="-128"/>
              </a:rPr>
              <a:t>DCTCP: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more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smaller 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saw-teeth</a:t>
            </a:r>
          </a:p>
        </p:txBody>
      </p:sp>
      <p:sp>
        <p:nvSpPr>
          <p:cNvPr id="5152" name="Text Box 58"/>
          <p:cNvSpPr txBox="1">
            <a:spLocks noChangeArrowheads="1"/>
          </p:cNvSpPr>
          <p:nvPr/>
        </p:nvSpPr>
        <p:spPr bwMode="auto">
          <a:xfrm>
            <a:off x="1206500" y="5589588"/>
            <a:ext cx="2317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 u="sng" dirty="0" smtClean="0">
                <a:ea typeface="MS PGothic" pitchFamily="34" charset="-128"/>
              </a:rPr>
              <a:t>Today (at best)</a:t>
            </a:r>
            <a:r>
              <a:rPr lang="en-GB" sz="1800" dirty="0" smtClean="0">
                <a:ea typeface="MS PGothic" pitchFamily="34" charset="-128"/>
              </a:rPr>
              <a:t> </a:t>
            </a:r>
            <a:r>
              <a:rPr lang="en-GB" sz="1800" dirty="0">
                <a:ea typeface="MS PGothic" pitchFamily="34" charset="-128"/>
              </a:rPr>
              <a:t/>
            </a:r>
            <a:br>
              <a:rPr lang="en-GB" sz="1800" dirty="0">
                <a:ea typeface="MS PGothic" pitchFamily="34" charset="-128"/>
              </a:rPr>
            </a:br>
            <a:r>
              <a:rPr lang="en-GB" sz="1800" dirty="0">
                <a:ea typeface="MS PGothic" pitchFamily="34" charset="-128"/>
              </a:rPr>
              <a:t>TCP on end-systems</a:t>
            </a:r>
            <a:br>
              <a:rPr lang="en-GB" sz="1800" dirty="0">
                <a:ea typeface="MS PGothic" pitchFamily="34" charset="-128"/>
              </a:rPr>
            </a:br>
            <a:r>
              <a:rPr lang="en-GB" sz="1800" dirty="0">
                <a:ea typeface="MS PGothic" pitchFamily="34" charset="-128"/>
              </a:rPr>
              <a:t>RED in queues</a:t>
            </a:r>
          </a:p>
        </p:txBody>
      </p:sp>
      <p:sp>
        <p:nvSpPr>
          <p:cNvPr id="5153" name="Text Box 59"/>
          <p:cNvSpPr txBox="1">
            <a:spLocks noChangeArrowheads="1"/>
          </p:cNvSpPr>
          <p:nvPr/>
        </p:nvSpPr>
        <p:spPr bwMode="auto">
          <a:xfrm>
            <a:off x="4032250" y="5811838"/>
            <a:ext cx="257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>
                <a:ea typeface="MS PGothic" pitchFamily="34" charset="-128"/>
              </a:rPr>
              <a:t>if solely change queues</a:t>
            </a:r>
          </a:p>
        </p:txBody>
      </p:sp>
      <p:sp>
        <p:nvSpPr>
          <p:cNvPr id="5154" name="Text Box 60"/>
          <p:cNvSpPr txBox="1">
            <a:spLocks noChangeArrowheads="1"/>
          </p:cNvSpPr>
          <p:nvPr/>
        </p:nvSpPr>
        <p:spPr bwMode="auto">
          <a:xfrm>
            <a:off x="7256463" y="5811838"/>
            <a:ext cx="192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>
                <a:ea typeface="MS PGothic" pitchFamily="34" charset="-128"/>
              </a:rPr>
              <a:t>change queues</a:t>
            </a:r>
            <a:br>
              <a:rPr lang="en-GB" sz="1800">
                <a:ea typeface="MS PGothic" pitchFamily="34" charset="-128"/>
              </a:rPr>
            </a:br>
            <a:r>
              <a:rPr lang="en-GB" sz="1800">
                <a:ea typeface="MS PGothic" pitchFamily="34" charset="-128"/>
              </a:rPr>
              <a:t>and end-systems</a:t>
            </a:r>
          </a:p>
        </p:txBody>
      </p:sp>
      <p:sp>
        <p:nvSpPr>
          <p:cNvPr id="5155" name="AutoShape 39"/>
          <p:cNvSpPr>
            <a:spLocks noChangeArrowheads="1"/>
          </p:cNvSpPr>
          <p:nvPr/>
        </p:nvSpPr>
        <p:spPr bwMode="auto">
          <a:xfrm>
            <a:off x="5040313" y="4509120"/>
            <a:ext cx="1619250" cy="935038"/>
          </a:xfrm>
          <a:prstGeom prst="wedgeRoundRectCallout">
            <a:avLst>
              <a:gd name="adj1" fmla="val -52004"/>
              <a:gd name="adj2" fmla="val -1118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ea typeface="MS PGothic" pitchFamily="34" charset="-128"/>
              </a:rPr>
              <a:t>cuts delay but poorer line utilisation</a:t>
            </a:r>
          </a:p>
        </p:txBody>
      </p:sp>
      <p:sp>
        <p:nvSpPr>
          <p:cNvPr id="5156" name="Text Box 42"/>
          <p:cNvSpPr txBox="1">
            <a:spLocks noChangeArrowheads="1"/>
          </p:cNvSpPr>
          <p:nvPr/>
        </p:nvSpPr>
        <p:spPr bwMode="auto">
          <a:xfrm>
            <a:off x="3135313" y="522922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>
                <a:ea typeface="MS PGothic" pitchFamily="34" charset="-128"/>
              </a:rPr>
              <a:t>time</a:t>
            </a:r>
          </a:p>
        </p:txBody>
      </p:sp>
      <p:sp>
        <p:nvSpPr>
          <p:cNvPr id="5157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879475" y="220663"/>
            <a:ext cx="7758113" cy="126364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Data Centre TCP (DCTCP)</a:t>
            </a:r>
            <a:br>
              <a:rPr lang="en-GB" sz="3200" dirty="0" smtClean="0"/>
            </a:br>
            <a:r>
              <a:rPr lang="en-GB" sz="2000" dirty="0" smtClean="0"/>
              <a:t>high utilisation in steady state still leaves room for bursts</a:t>
            </a:r>
            <a:br>
              <a:rPr lang="en-GB" sz="2000" dirty="0" smtClean="0"/>
            </a:br>
            <a:r>
              <a:rPr lang="en-GB" sz="2000" dirty="0" smtClean="0"/>
              <a:t>highly insensitive to configuration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2936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aim: real performance gain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1"/>
          </a:xfrm>
        </p:spPr>
        <p:txBody>
          <a:bodyPr>
            <a:normAutofit/>
          </a:bodyPr>
          <a:lstStyle/>
          <a:p>
            <a:r>
              <a:rPr lang="en-GB" dirty="0" smtClean="0"/>
              <a:t>classic ECN</a:t>
            </a:r>
          </a:p>
          <a:p>
            <a:pPr lvl="2"/>
            <a:r>
              <a:rPr lang="en-GB" dirty="0" smtClean="0"/>
              <a:t>cannot justify deployment pain</a:t>
            </a:r>
            <a:br>
              <a:rPr lang="en-GB" dirty="0" smtClean="0"/>
            </a:br>
            <a:r>
              <a:rPr lang="en-GB" dirty="0" smtClean="0"/>
              <a:t>for a questionable performance gain</a:t>
            </a:r>
          </a:p>
          <a:p>
            <a:r>
              <a:rPr lang="en-GB" dirty="0" smtClean="0"/>
              <a:t>immediate ECN</a:t>
            </a:r>
          </a:p>
          <a:p>
            <a:pPr lvl="2"/>
            <a:r>
              <a:rPr lang="en-GB" dirty="0" smtClean="0"/>
              <a:t>addresses </a:t>
            </a:r>
            <a:r>
              <a:rPr lang="en-GB" i="1" dirty="0" smtClean="0"/>
              <a:t>predictability</a:t>
            </a:r>
            <a:r>
              <a:rPr lang="en-GB" dirty="0" smtClean="0"/>
              <a:t> and low queuing delay</a:t>
            </a:r>
          </a:p>
          <a:p>
            <a:pPr lvl="2"/>
            <a:r>
              <a:rPr lang="en-GB" dirty="0" smtClean="0"/>
              <a:t>including self-delay for short flows</a:t>
            </a:r>
          </a:p>
          <a:p>
            <a:pPr lvl="2"/>
            <a:r>
              <a:rPr lang="en-GB" dirty="0" smtClean="0"/>
              <a:t>avoiding RTT-sensitive </a:t>
            </a:r>
            <a:r>
              <a:rPr lang="en-GB" dirty="0" err="1" smtClean="0"/>
              <a:t>config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018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problem II</a:t>
            </a:r>
            <a:br>
              <a:rPr lang="en-GB" dirty="0" smtClean="0"/>
            </a:br>
            <a:r>
              <a:rPr lang="en-GB" sz="3100" dirty="0" smtClean="0"/>
              <a:t>co-existence of DCTCP with existing Internet traffic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data centre TCP was so-called only because it couldn’t co-exist with Internet traffic</a:t>
            </a:r>
          </a:p>
          <a:p>
            <a:r>
              <a:rPr lang="en-GB" dirty="0" smtClean="0"/>
              <a:t>can’t have a low delay threshold for ECN</a:t>
            </a:r>
            <a:br>
              <a:rPr lang="en-GB" dirty="0" smtClean="0"/>
            </a:br>
            <a:r>
              <a:rPr lang="en-GB" dirty="0" smtClean="0"/>
              <a:t>and a deep threshold for drop</a:t>
            </a:r>
            <a:br>
              <a:rPr lang="en-GB" dirty="0" smtClean="0"/>
            </a:br>
            <a:r>
              <a:rPr lang="en-GB" dirty="0" smtClean="0"/>
              <a:t>in one FIFO queue</a:t>
            </a:r>
          </a:p>
          <a:p>
            <a:r>
              <a:rPr lang="en-GB" dirty="0" smtClean="0"/>
              <a:t>drop traffic would</a:t>
            </a:r>
            <a:br>
              <a:rPr lang="en-GB" dirty="0" smtClean="0"/>
            </a:br>
            <a:r>
              <a:rPr lang="en-GB" dirty="0" smtClean="0"/>
              <a:t>push the queue to its</a:t>
            </a:r>
            <a:br>
              <a:rPr lang="en-GB" dirty="0" smtClean="0"/>
            </a:br>
            <a:r>
              <a:rPr lang="en-GB" dirty="0" smtClean="0"/>
              <a:t>own balance point</a:t>
            </a:r>
          </a:p>
          <a:p>
            <a:r>
              <a:rPr lang="en-GB" dirty="0" smtClean="0"/>
              <a:t>causing 100% marking </a:t>
            </a:r>
            <a:br>
              <a:rPr lang="en-GB" dirty="0" smtClean="0"/>
            </a:br>
            <a:r>
              <a:rPr lang="en-GB" dirty="0" smtClean="0"/>
              <a:t>of ECN packets</a:t>
            </a:r>
          </a:p>
          <a:p>
            <a:endParaRPr lang="en-GB" dirty="0" smtClean="0"/>
          </a:p>
          <a:p>
            <a:r>
              <a:rPr lang="en-GB" dirty="0" smtClean="0"/>
              <a:t>then ECN traffic would starve itself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658245" y="3631620"/>
            <a:ext cx="900413" cy="523220"/>
            <a:chOff x="6336071" y="2590662"/>
            <a:chExt cx="946475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5695743" y="3343399"/>
            <a:ext cx="2009104" cy="1800200"/>
          </a:xfrm>
          <a:custGeom>
            <a:avLst/>
            <a:gdLst>
              <a:gd name="connsiteX0" fmla="*/ 0 w 2009104"/>
              <a:gd name="connsiteY0" fmla="*/ 0 h 1326524"/>
              <a:gd name="connsiteX1" fmla="*/ 0 w 2009104"/>
              <a:gd name="connsiteY1" fmla="*/ 1326524 h 1326524"/>
              <a:gd name="connsiteX2" fmla="*/ 2009104 w 2009104"/>
              <a:gd name="connsiteY2" fmla="*/ 1326524 h 1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104" h="1326524">
                <a:moveTo>
                  <a:pt x="0" y="0"/>
                </a:moveTo>
                <a:lnTo>
                  <a:pt x="0" y="1326524"/>
                </a:lnTo>
                <a:lnTo>
                  <a:pt x="2009104" y="1326524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68492" y="4911088"/>
            <a:ext cx="72006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Queue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635901" y="3576460"/>
            <a:ext cx="1146219" cy="1558344"/>
          </a:xfrm>
          <a:custGeom>
            <a:avLst/>
            <a:gdLst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785611 w 1146219"/>
              <a:gd name="connsiteY2" fmla="*/ 0 h 1558344"/>
              <a:gd name="connsiteX3" fmla="*/ 1146219 w 1146219"/>
              <a:gd name="connsiteY3" fmla="*/ 0 h 1558344"/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807913 w 1146219"/>
              <a:gd name="connsiteY2" fmla="*/ 0 h 1558344"/>
              <a:gd name="connsiteX3" fmla="*/ 1146219 w 1146219"/>
              <a:gd name="connsiteY3" fmla="*/ 0 h 155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219" h="1558344">
                <a:moveTo>
                  <a:pt x="0" y="1558344"/>
                </a:moveTo>
                <a:lnTo>
                  <a:pt x="798490" y="1313645"/>
                </a:lnTo>
                <a:lnTo>
                  <a:pt x="807913" y="0"/>
                </a:lnTo>
                <a:lnTo>
                  <a:pt x="114621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7667" y="3890432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packet mark/drop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probability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979078" y="3571999"/>
            <a:ext cx="1472963" cy="1558344"/>
          </a:xfrm>
          <a:custGeom>
            <a:avLst/>
            <a:gdLst>
              <a:gd name="connsiteX0" fmla="*/ 0 w 1815921"/>
              <a:gd name="connsiteY0" fmla="*/ 1558344 h 1558344"/>
              <a:gd name="connsiteX1" fmla="*/ 0 w 1815921"/>
              <a:gd name="connsiteY1" fmla="*/ 0 h 1558344"/>
              <a:gd name="connsiteX2" fmla="*/ 1815921 w 1815921"/>
              <a:gd name="connsiteY2" fmla="*/ 0 h 155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921" h="1558344">
                <a:moveTo>
                  <a:pt x="0" y="1558344"/>
                </a:moveTo>
                <a:lnTo>
                  <a:pt x="0" y="0"/>
                </a:lnTo>
                <a:lnTo>
                  <a:pt x="1815921" y="0"/>
                </a:ln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7019993" y="3571999"/>
            <a:ext cx="0" cy="157160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47985" y="3501128"/>
            <a:ext cx="144016" cy="13030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947985" y="4927575"/>
            <a:ext cx="144016" cy="1303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435817" y="4927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586660" y="3566279"/>
            <a:ext cx="392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4057" y="3391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443929" y="4069239"/>
            <a:ext cx="576064" cy="2885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571149" y="3325064"/>
            <a:ext cx="837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solidFill>
                  <a:srgbClr val="C00000"/>
                </a:solidFill>
                <a:sym typeface="Wingdings"/>
              </a:rPr>
              <a:t></a:t>
            </a:r>
            <a:endParaRPr lang="en-GB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6" r="65860" b="1334"/>
          <a:stretch/>
        </p:blipFill>
        <p:spPr bwMode="auto">
          <a:xfrm>
            <a:off x="5729630" y="3861048"/>
            <a:ext cx="273080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co-existence solution</a:t>
            </a:r>
            <a:br>
              <a:rPr lang="en-GB" sz="3600" dirty="0" smtClean="0"/>
            </a:br>
            <a:r>
              <a:rPr lang="en-GB" dirty="0" smtClean="0"/>
              <a:t>can use existing network hardware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15136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use weighted RED (WRED) implementation</a:t>
            </a:r>
          </a:p>
          <a:p>
            <a:r>
              <a:rPr lang="en-GB" dirty="0" smtClean="0"/>
              <a:t>in an unusual configuration</a:t>
            </a:r>
          </a:p>
          <a:p>
            <a:pPr lvl="1"/>
            <a:r>
              <a:rPr lang="en-GB" dirty="0" smtClean="0"/>
              <a:t>one FIFO queue with two instances of RED </a:t>
            </a:r>
            <a:r>
              <a:rPr lang="en-GB" dirty="0" err="1" smtClean="0"/>
              <a:t>algo</a:t>
            </a:r>
            <a:endParaRPr lang="en-GB" dirty="0" smtClean="0"/>
          </a:p>
          <a:p>
            <a:pPr lvl="2"/>
            <a:r>
              <a:rPr lang="en-GB" dirty="0" smtClean="0"/>
              <a:t>smoothed queue for drop	(EWMA-constant = 9 say)*</a:t>
            </a:r>
          </a:p>
          <a:p>
            <a:pPr lvl="2"/>
            <a:r>
              <a:rPr lang="en-GB" dirty="0" smtClean="0"/>
              <a:t>current queue for ECN	(EWMA-constant = 0)</a:t>
            </a:r>
          </a:p>
          <a:p>
            <a:r>
              <a:rPr lang="en-GB" dirty="0" smtClean="0"/>
              <a:t>as share of DCTCP grows</a:t>
            </a:r>
          </a:p>
          <a:p>
            <a:pPr lvl="1"/>
            <a:r>
              <a:rPr lang="en-GB" dirty="0" smtClean="0"/>
              <a:t>more insensitive to </a:t>
            </a:r>
            <a:r>
              <a:rPr lang="en-GB" dirty="0" err="1" smtClean="0"/>
              <a:t>config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5661248"/>
            <a:ext cx="4124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		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* if exponential-weighting-constant = B,</a:t>
            </a:r>
            <a:br>
              <a:rPr lang="en-GB" sz="1200" dirty="0" smtClean="0"/>
            </a:br>
            <a:r>
              <a:rPr lang="en-GB" sz="1200" dirty="0" smtClean="0"/>
              <a:t>then RED </a:t>
            </a:r>
            <a:r>
              <a:rPr lang="en-GB" sz="1200" dirty="0" err="1" smtClean="0"/>
              <a:t>smooths</a:t>
            </a:r>
            <a:r>
              <a:rPr lang="en-GB" sz="1200" dirty="0" smtClean="0"/>
              <a:t> the queue over 2</a:t>
            </a:r>
            <a:r>
              <a:rPr lang="en-GB" sz="1200" baseline="30000" dirty="0" smtClean="0"/>
              <a:t>B</a:t>
            </a:r>
            <a:r>
              <a:rPr lang="en-GB" sz="1200" dirty="0" smtClean="0"/>
              <a:t> packets</a:t>
            </a:r>
            <a:br>
              <a:rPr lang="en-GB" sz="1200" dirty="0" smtClean="0"/>
            </a:br>
            <a:r>
              <a:rPr lang="en-GB" sz="1200" dirty="0" smtClean="0"/>
              <a:t>if B = 9, RED </a:t>
            </a:r>
            <a:r>
              <a:rPr lang="en-GB" sz="1200" dirty="0" err="1" smtClean="0"/>
              <a:t>smooths</a:t>
            </a:r>
            <a:r>
              <a:rPr lang="en-GB" sz="1200" dirty="0" smtClean="0"/>
              <a:t> over 2</a:t>
            </a:r>
            <a:r>
              <a:rPr lang="en-GB" sz="1200" baseline="30000" dirty="0" smtClean="0"/>
              <a:t>9</a:t>
            </a:r>
            <a:r>
              <a:rPr lang="en-GB" sz="1200" dirty="0" smtClean="0"/>
              <a:t> = 512 packets </a:t>
            </a:r>
            <a:br>
              <a:rPr lang="en-GB" sz="1200" dirty="0" smtClean="0"/>
            </a:br>
            <a:r>
              <a:rPr lang="en-GB" sz="1200" dirty="0" smtClean="0"/>
              <a:t>if B = 0, RED </a:t>
            </a:r>
            <a:r>
              <a:rPr lang="en-GB" sz="1200" dirty="0" err="1" smtClean="0"/>
              <a:t>smooths</a:t>
            </a:r>
            <a:r>
              <a:rPr lang="en-GB" sz="1200" dirty="0" smtClean="0"/>
              <a:t> over 2</a:t>
            </a:r>
            <a:r>
              <a:rPr lang="en-GB" sz="1200" baseline="30000" dirty="0" smtClean="0"/>
              <a:t>0</a:t>
            </a:r>
            <a:r>
              <a:rPr lang="en-GB" sz="1200" dirty="0" smtClean="0"/>
              <a:t> = 1 packet (i.e. it doesn’t smooth)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40602" y="5805264"/>
            <a:ext cx="131638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Instantaneous</a:t>
            </a:r>
          </a:p>
          <a:p>
            <a:pPr algn="r">
              <a:lnSpc>
                <a:spcPct val="90000"/>
              </a:lnSpc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or Averaged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Queue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q(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6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0152" y="4653136"/>
            <a:ext cx="288032" cy="1371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929484" y="4604204"/>
            <a:ext cx="135632" cy="1489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97047" y="6119113"/>
            <a:ext cx="1800200" cy="56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312327" y="4391526"/>
            <a:ext cx="900733" cy="523220"/>
            <a:chOff x="6336071" y="2590662"/>
            <a:chExt cx="946475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7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5204</TotalTime>
  <Words>1063</Words>
  <Application>Microsoft Office PowerPoint</Application>
  <PresentationFormat>On-screen Show (4:3)</PresentationFormat>
  <Paragraphs>316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Immediate ECN</vt:lpstr>
      <vt:lpstr>summary &amp; context</vt:lpstr>
      <vt:lpstr>problem AQM dynamics</vt:lpstr>
      <vt:lpstr>AQM dynamics solution [from DCTCP]</vt:lpstr>
      <vt:lpstr>aims: real performance gain (and avoid RTT-sensitive config)</vt:lpstr>
      <vt:lpstr>Data Centre TCP (DCTCP) high utilisation in steady state still leaves room for bursts highly insensitive to configuration</vt:lpstr>
      <vt:lpstr>aim: real performance gain</vt:lpstr>
      <vt:lpstr>problem II co-existence of DCTCP with existing Internet traffic</vt:lpstr>
      <vt:lpstr>co-existence solution can use existing network hardware</vt:lpstr>
      <vt:lpstr>a similar coexistence approach should be applicable to other AQMs</vt:lpstr>
      <vt:lpstr>co-existence  results of ‘gating tests’</vt:lpstr>
      <vt:lpstr>a sample of the results so far</vt:lpstr>
      <vt:lpstr>problem III incremental deployment interop between classic and immediate ECN</vt:lpstr>
      <vt:lpstr>cross-layer / cross-wg impact on IETF</vt:lpstr>
      <vt:lpstr>concluding messages</vt:lpstr>
      <vt:lpstr>Immediate ECN</vt:lpstr>
      <vt:lpstr>which codepoint for immediate ECN?</vt:lpstr>
      <vt:lpstr>DCTCP in Action</vt:lpstr>
      <vt:lpstr>Throughput-Latency Tradeoff</vt:lpstr>
      <vt:lpstr>DCTCP activity</vt:lpstr>
      <vt:lpstr>Data Center TCP Algorithm</vt:lpstr>
    </vt:vector>
  </TitlesOfParts>
  <Company>BT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Immediate ECN</dc:title>
  <dc:creator>Bob Briscoe</dc:creator>
  <cp:lastModifiedBy>Bob Briscoe</cp:lastModifiedBy>
  <cp:revision>158</cp:revision>
  <dcterms:created xsi:type="dcterms:W3CDTF">2013-11-04T01:09:05Z</dcterms:created>
  <dcterms:modified xsi:type="dcterms:W3CDTF">2013-11-07T15:58:36Z</dcterms:modified>
</cp:coreProperties>
</file>