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80" r:id="rId5"/>
    <p:sldId id="281" r:id="rId6"/>
    <p:sldId id="276" r:id="rId7"/>
    <p:sldId id="277" r:id="rId8"/>
    <p:sldId id="278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T-Shoot-009164LowRes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52" t="5208" r="27783" b="8333"/>
          <a:stretch>
            <a:fillRect/>
          </a:stretch>
        </p:blipFill>
        <p:spPr bwMode="auto">
          <a:xfrm>
            <a:off x="5286375" y="714375"/>
            <a:ext cx="2714625" cy="592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BT_mark_4col_pos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14313"/>
            <a:ext cx="1143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06650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89FA8F70-A228-45B2-8EDF-F20FB0C7AE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983474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E9FA7765-2007-44F1-BDE4-E9D9AB4D0B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3960631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605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605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98ADD6D-F38A-4A20-88B4-8C5E58BFE1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2358960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345DE301-6AE4-4299-B33D-363CDE2E12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3194168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8371642B-2AFB-4E84-98F4-34A967DBFD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885343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4DE3E296-10AF-47A1-9E73-7BE4F1F59B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2822391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258E424C-AB45-4960-833E-2EDA1EFA9F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368992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45F0FD01-B56D-4600-AC85-F53D563407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22524683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83487E80-1D88-4D97-A797-9BF05C1C64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3197082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483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483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5C3FA3F7-4924-4D67-A28B-6B2C15EB61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179010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213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0000"/>
                </a:solidFill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BC368E-2BE4-4090-8C0C-4B103152AF8E}" type="slidenum">
              <a:rPr lang="en-GB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cs typeface="Arial" pitchFamily="34" charset="0"/>
            </a:endParaRPr>
          </a:p>
        </p:txBody>
      </p:sp>
      <p:pic>
        <p:nvPicPr>
          <p:cNvPr id="25605" name="Picture 7" descr="logo whit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2" r="23984" b="16364"/>
          <a:stretch>
            <a:fillRect/>
          </a:stretch>
        </p:blipFill>
        <p:spPr bwMode="auto">
          <a:xfrm>
            <a:off x="8077200" y="6110288"/>
            <a:ext cx="738188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800" smtClean="0">
                <a:solidFill>
                  <a:srgbClr val="82827A"/>
                </a:solidFill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cs typeface="Arial" pitchFamily="34" charset="0"/>
              </a:rPr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223187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ＭＳ Ｐゴシック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MS PGothic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MS PGothic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MS PGothic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iteproject.eu/publication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Reducing Internet Latency: a survey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of </a:t>
            </a:r>
            <a:r>
              <a:rPr lang="en-GB" dirty="0" smtClean="0"/>
              <a:t>techniques and </a:t>
            </a:r>
            <a:r>
              <a:rPr lang="en-GB" dirty="0" smtClean="0"/>
              <a:t>their </a:t>
            </a:r>
            <a:r>
              <a:rPr lang="en-GB" dirty="0" smtClean="0"/>
              <a:t>merits</a:t>
            </a:r>
            <a:endParaRPr lang="en-GB" sz="31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Bob Briscoe</a:t>
            </a:r>
            <a:r>
              <a:rPr lang="en-GB" dirty="0" smtClean="0"/>
              <a:t>, Anna Brunstrom, </a:t>
            </a:r>
            <a:r>
              <a:rPr lang="en-GB" dirty="0"/>
              <a:t>Andreas Petlund, David Hayes, David Ros, </a:t>
            </a:r>
            <a:r>
              <a:rPr lang="en-GB" dirty="0" err="1"/>
              <a:t>Ing-Jyh</a:t>
            </a:r>
            <a:r>
              <a:rPr lang="en-GB" dirty="0"/>
              <a:t> </a:t>
            </a:r>
            <a:r>
              <a:rPr lang="en-GB" dirty="0" smtClean="0"/>
              <a:t>Tsang, </a:t>
            </a:r>
            <a:r>
              <a:rPr lang="en-GB" dirty="0" smtClean="0"/>
              <a:t>Stein </a:t>
            </a:r>
            <a:r>
              <a:rPr lang="en-GB" dirty="0"/>
              <a:t>Gjessing, </a:t>
            </a:r>
            <a:r>
              <a:rPr lang="en-GB" dirty="0"/>
              <a:t>Gorry Fairhurst, </a:t>
            </a:r>
            <a:r>
              <a:rPr lang="en-GB" dirty="0" err="1" smtClean="0"/>
              <a:t>Carsten</a:t>
            </a:r>
            <a:r>
              <a:rPr lang="en-GB" dirty="0" smtClean="0"/>
              <a:t> </a:t>
            </a:r>
            <a:r>
              <a:rPr lang="en-GB" dirty="0" err="1" smtClean="0"/>
              <a:t>Griwodz</a:t>
            </a:r>
            <a:r>
              <a:rPr lang="en-GB" dirty="0" smtClean="0"/>
              <a:t>, Michael Welzl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413" y="262275"/>
            <a:ext cx="2687296" cy="956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80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industry roadmap of techniques</a:t>
            </a:r>
          </a:p>
          <a:p>
            <a:r>
              <a:rPr lang="en-GB" dirty="0" smtClean="0"/>
              <a:t>gain </a:t>
            </a:r>
            <a:r>
              <a:rPr lang="en-GB" dirty="0" err="1" smtClean="0"/>
              <a:t>vs</a:t>
            </a:r>
            <a:r>
              <a:rPr lang="en-GB" dirty="0" smtClean="0"/>
              <a:t> pain</a:t>
            </a:r>
          </a:p>
          <a:p>
            <a:pPr lvl="1"/>
            <a:r>
              <a:rPr lang="en-GB" dirty="0" smtClean="0"/>
              <a:t>latency reduction against </a:t>
            </a:r>
            <a:r>
              <a:rPr lang="en-GB" dirty="0" err="1" smtClean="0"/>
              <a:t>deployability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“A Survey of Latency Reducing Techniques and their Merits”</a:t>
            </a:r>
          </a:p>
          <a:p>
            <a:pPr lvl="1"/>
            <a:r>
              <a:rPr lang="en-GB" dirty="0" smtClean="0"/>
              <a:t>322 </a:t>
            </a:r>
            <a:r>
              <a:rPr lang="en-GB" dirty="0" smtClean="0"/>
              <a:t>references</a:t>
            </a:r>
          </a:p>
          <a:p>
            <a:pPr lvl="1"/>
            <a:r>
              <a:rPr lang="en-GB" dirty="0" smtClean="0"/>
              <a:t>available via </a:t>
            </a:r>
            <a:r>
              <a:rPr lang="en-GB" dirty="0">
                <a:hlinkClick r:id="rId2"/>
              </a:rPr>
              <a:t>http://riteproject.eu/publications/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evolved from BT roadmap work, but repurposed</a:t>
            </a:r>
          </a:p>
          <a:p>
            <a:pPr lvl="1"/>
            <a:r>
              <a:rPr lang="en-GB" dirty="0" smtClean="0"/>
              <a:t>a company tries to prioritise the quick wins</a:t>
            </a:r>
          </a:p>
          <a:p>
            <a:pPr lvl="1"/>
            <a:r>
              <a:rPr lang="en-GB" dirty="0" smtClean="0"/>
              <a:t>an industry also needs to identify hard problems being avoided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7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roadmap around body of survey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70511" cy="5789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7405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 around body of </a:t>
            </a:r>
            <a:r>
              <a:rPr lang="en-GB" dirty="0" smtClean="0"/>
              <a:t>survey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33784"/>
            <a:ext cx="9067800" cy="572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6736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4427098" y="2538662"/>
            <a:ext cx="1261149" cy="3313327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33000">
                <a:srgbClr val="FFFF66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258191" y="4345230"/>
            <a:ext cx="1025558" cy="1506761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">
                <a:schemeClr val="accent6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TLS-FS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4258191" y="5117170"/>
            <a:ext cx="1308755" cy="730807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34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DSL </a:t>
            </a:r>
            <a:b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interleave</a:t>
            </a:r>
            <a:b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4996698" y="2054022"/>
            <a:ext cx="884872" cy="3797971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97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AQM</a:t>
            </a: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5275899" y="1657343"/>
            <a:ext cx="999207" cy="4204232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67122">
                <a:srgbClr val="FEF1E6">
                  <a:alpha val="65098"/>
                </a:srgbClr>
              </a:gs>
              <a:gs pos="99000">
                <a:schemeClr val="accent6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FEC/TCP</a:t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688247" y="4343399"/>
            <a:ext cx="923916" cy="1508591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">
                <a:schemeClr val="accent6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TFO</a:t>
            </a: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3415956" y="1701842"/>
            <a:ext cx="971141" cy="4150150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97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ECN+AQM</a:t>
            </a:r>
            <a:endParaRPr lang="en-GB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833937" y="1701842"/>
            <a:ext cx="1188731" cy="4150151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81000">
                <a:srgbClr val="FFFF66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r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DNS</a:t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</a:t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fetch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1970762" y="1600202"/>
            <a:ext cx="1054104" cy="4257374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74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DCTCP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144040" y="1170001"/>
            <a:ext cx="7205456" cy="4687575"/>
          </a:xfrm>
          <a:custGeom>
            <a:avLst/>
            <a:gdLst>
              <a:gd name="connsiteX0" fmla="*/ 12878 w 6941712"/>
              <a:gd name="connsiteY0" fmla="*/ 0 h 4430333"/>
              <a:gd name="connsiteX1" fmla="*/ 0 w 6941712"/>
              <a:gd name="connsiteY1" fmla="*/ 4430333 h 4430333"/>
              <a:gd name="connsiteX2" fmla="*/ 6941712 w 6941712"/>
              <a:gd name="connsiteY2" fmla="*/ 4417454 h 443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41712" h="4430333">
                <a:moveTo>
                  <a:pt x="12878" y="0"/>
                </a:moveTo>
                <a:cubicBezTo>
                  <a:pt x="8585" y="1476778"/>
                  <a:pt x="4293" y="2953555"/>
                  <a:pt x="0" y="4430333"/>
                </a:cubicBezTo>
                <a:lnTo>
                  <a:pt x="6941712" y="4417454"/>
                </a:lnTo>
              </a:path>
            </a:pathLst>
          </a:custGeom>
          <a:noFill/>
          <a:ln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12707" y="5523138"/>
            <a:ext cx="1192955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GB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Deploy-</a:t>
            </a:r>
            <a:br>
              <a:rPr lang="en-GB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endParaRPr lang="en-GB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46108" y="1"/>
            <a:ext cx="16610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reduction in</a:t>
            </a:r>
            <a:br>
              <a:rPr lang="en-GB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completion</a:t>
            </a:r>
            <a:br>
              <a:rPr lang="en-GB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endParaRPr lang="en-GB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069" y="3480153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50%</a:t>
            </a:r>
            <a:endParaRPr lang="en-GB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30991" y="3710736"/>
            <a:ext cx="213047" cy="0"/>
          </a:xfrm>
          <a:prstGeom prst="line">
            <a:avLst/>
          </a:prstGeom>
          <a:ln w="28575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2439" y="562699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930991" y="5857576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180" y="1268208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en-GB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930991" y="1498791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881569" y="5808449"/>
            <a:ext cx="2141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Straightforward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39097" y="5791200"/>
            <a:ext cx="2672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 Hard or Costly</a:t>
            </a:r>
            <a:endParaRPr lang="en-GB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784356" y="1524000"/>
            <a:ext cx="1019696" cy="4289573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18000">
                <a:srgbClr val="FFFF66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pre-fetch</a:t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1753645" y="4487356"/>
            <a:ext cx="1871452" cy="999044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straighter links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738746" y="4369018"/>
            <a:ext cx="1416916" cy="697564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hollow fibre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1999246" y="3488907"/>
            <a:ext cx="1416916" cy="697564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micro-</a:t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wave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80675" y="6172200"/>
            <a:ext cx="1402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sender only</a:t>
            </a:r>
            <a:endParaRPr lang="en-GB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01388" y="6172200"/>
            <a:ext cx="1173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ends</a:t>
            </a:r>
            <a:endParaRPr lang="en-GB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05588" y="6457890"/>
            <a:ext cx="1556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 only</a:t>
            </a:r>
            <a:endParaRPr lang="en-GB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60542" y="6172200"/>
            <a:ext cx="1287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ends</a:t>
            </a:r>
            <a:b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network</a:t>
            </a:r>
            <a:endParaRPr lang="en-GB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22936" y="6159568"/>
            <a:ext cx="749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at </a:t>
            </a:r>
            <a:b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</a:t>
            </a:r>
            <a:endParaRPr lang="en-GB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0" y="6159568"/>
            <a:ext cx="1613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example...</a:t>
            </a:r>
            <a:endParaRPr lang="en-GB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8960" y="6210629"/>
            <a:ext cx="83005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1573638" y="3488907"/>
            <a:ext cx="958046" cy="2372668"/>
          </a:xfrm>
          <a:prstGeom prst="ellipse">
            <a:avLst/>
          </a:prstGeom>
          <a:gradFill>
            <a:gsLst>
              <a:gs pos="25000">
                <a:srgbClr val="E4EDF8">
                  <a:alpha val="65000"/>
                </a:srgbClr>
              </a:gs>
              <a:gs pos="0">
                <a:schemeClr val="bg1">
                  <a:alpha val="0"/>
                </a:schemeClr>
              </a:gs>
              <a:gs pos="7000">
                <a:schemeClr val="tx2">
                  <a:lumMod val="60000"/>
                  <a:lumOff val="40000"/>
                  <a:alpha val="65000"/>
                </a:schemeClr>
              </a:gs>
              <a:gs pos="73000">
                <a:schemeClr val="bg1">
                  <a:alpha val="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QS</a:t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6303961" y="4757465"/>
            <a:ext cx="999207" cy="1094527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99000">
                <a:schemeClr val="accent6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RTO-restart</a:t>
            </a:r>
            <a:endParaRPr lang="en-GB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6303961" y="1600201"/>
            <a:ext cx="999207" cy="4204232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67122">
                <a:srgbClr val="FEF1E6">
                  <a:alpha val="65098"/>
                </a:srgbClr>
              </a:gs>
              <a:gs pos="99000">
                <a:schemeClr val="accent6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TLP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6470257" y="4376765"/>
            <a:ext cx="958046" cy="1480811"/>
          </a:xfrm>
          <a:prstGeom prst="ellipse">
            <a:avLst/>
          </a:prstGeom>
          <a:gradFill>
            <a:gsLst>
              <a:gs pos="25000">
                <a:schemeClr val="tx2">
                  <a:lumMod val="20000"/>
                  <a:lumOff val="80000"/>
                  <a:alpha val="65000"/>
                </a:schemeClr>
              </a:gs>
              <a:gs pos="0">
                <a:schemeClr val="bg1">
                  <a:alpha val="0"/>
                </a:schemeClr>
              </a:gs>
              <a:gs pos="5000">
                <a:schemeClr val="tx2">
                  <a:lumMod val="60000"/>
                  <a:lumOff val="40000"/>
                  <a:alpha val="65000"/>
                </a:schemeClr>
              </a:gs>
              <a:gs pos="78000">
                <a:schemeClr val="bg1">
                  <a:alpha val="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IW10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2171322" y="334085"/>
            <a:ext cx="672715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 smtClean="0"/>
              <a:t>case (1a): small (20kB) flow </a:t>
            </a:r>
            <a:r>
              <a:rPr lang="en-GB" sz="3600" dirty="0"/>
              <a:t>over </a:t>
            </a:r>
            <a:r>
              <a:rPr lang="en-GB" sz="3600" dirty="0" smtClean="0"/>
              <a:t>WAN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3840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val 60"/>
          <p:cNvSpPr>
            <a:spLocks noChangeArrowheads="1"/>
          </p:cNvSpPr>
          <p:nvPr/>
        </p:nvSpPr>
        <p:spPr bwMode="auto">
          <a:xfrm>
            <a:off x="4258191" y="4541064"/>
            <a:ext cx="1025558" cy="1310927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">
                <a:schemeClr val="accent6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TLS-FS</a:t>
            </a:r>
          </a:p>
        </p:txBody>
      </p:sp>
      <p:sp>
        <p:nvSpPr>
          <p:cNvPr id="55" name="Oval 54"/>
          <p:cNvSpPr>
            <a:spLocks noChangeArrowheads="1"/>
          </p:cNvSpPr>
          <p:nvPr/>
        </p:nvSpPr>
        <p:spPr bwMode="auto">
          <a:xfrm>
            <a:off x="6833937" y="4648200"/>
            <a:ext cx="1188731" cy="1203793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81000">
                <a:srgbClr val="FFFF66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r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DNS</a:t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</a:t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fetch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1144040" y="1170001"/>
            <a:ext cx="7205456" cy="4687575"/>
          </a:xfrm>
          <a:custGeom>
            <a:avLst/>
            <a:gdLst>
              <a:gd name="connsiteX0" fmla="*/ 12878 w 6941712"/>
              <a:gd name="connsiteY0" fmla="*/ 0 h 4430333"/>
              <a:gd name="connsiteX1" fmla="*/ 0 w 6941712"/>
              <a:gd name="connsiteY1" fmla="*/ 4430333 h 4430333"/>
              <a:gd name="connsiteX2" fmla="*/ 6941712 w 6941712"/>
              <a:gd name="connsiteY2" fmla="*/ 4417454 h 443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41712" h="4430333">
                <a:moveTo>
                  <a:pt x="12878" y="0"/>
                </a:moveTo>
                <a:cubicBezTo>
                  <a:pt x="8585" y="1476778"/>
                  <a:pt x="4293" y="2953555"/>
                  <a:pt x="0" y="4430333"/>
                </a:cubicBezTo>
                <a:lnTo>
                  <a:pt x="6941712" y="4417454"/>
                </a:lnTo>
              </a:path>
            </a:pathLst>
          </a:custGeom>
          <a:noFill/>
          <a:ln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46108" y="1"/>
            <a:ext cx="16610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in</a:t>
            </a:r>
            <a:b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completion</a:t>
            </a:r>
            <a:b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069" y="3480153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50%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30991" y="3710736"/>
            <a:ext cx="213047" cy="0"/>
          </a:xfrm>
          <a:prstGeom prst="line">
            <a:avLst/>
          </a:prstGeom>
          <a:ln w="28575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2439" y="562699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930991" y="5857576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180" y="1268208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930991" y="1498791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9097" y="5791200"/>
            <a:ext cx="2672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 Hard or Costly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80675" y="6172200"/>
            <a:ext cx="1402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sender only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01388" y="6172200"/>
            <a:ext cx="1173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ends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05588" y="6457890"/>
            <a:ext cx="1556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 only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60542" y="6172200"/>
            <a:ext cx="1287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ends</a:t>
            </a:r>
            <a:b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network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22936" y="6159568"/>
            <a:ext cx="749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at </a:t>
            </a:r>
            <a:b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once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0" y="6159568"/>
            <a:ext cx="1613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example...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81569" y="5808449"/>
            <a:ext cx="2141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Straightforward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012707" y="5523138"/>
            <a:ext cx="1192955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Deploy-</a:t>
            </a:r>
            <a:b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48960" y="6210629"/>
            <a:ext cx="83005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3415956" y="2144234"/>
            <a:ext cx="971141" cy="3707757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97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ECN+AQM</a:t>
            </a:r>
            <a:endParaRPr lang="en-GB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1970762" y="2054024"/>
            <a:ext cx="1054104" cy="3803551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74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DCTCP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2784356" y="1718210"/>
            <a:ext cx="1019696" cy="4095364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18000">
                <a:srgbClr val="FFFF66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pre-fetch</a:t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Oval 50"/>
          <p:cNvSpPr>
            <a:spLocks noChangeArrowheads="1"/>
          </p:cNvSpPr>
          <p:nvPr/>
        </p:nvSpPr>
        <p:spPr bwMode="auto">
          <a:xfrm>
            <a:off x="4427098" y="5678138"/>
            <a:ext cx="1261149" cy="173851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33000">
                <a:srgbClr val="FFFF66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CDN</a:t>
            </a:r>
            <a:endParaRPr lang="en-GB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4996698" y="3091610"/>
            <a:ext cx="884872" cy="2760383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97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AQM</a:t>
            </a:r>
            <a:endParaRPr lang="en-GB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Oval 51"/>
          <p:cNvSpPr>
            <a:spLocks noChangeArrowheads="1"/>
          </p:cNvSpPr>
          <p:nvPr/>
        </p:nvSpPr>
        <p:spPr bwMode="auto">
          <a:xfrm>
            <a:off x="1753645" y="5334000"/>
            <a:ext cx="1871452" cy="513360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straighter</a:t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links</a:t>
            </a:r>
          </a:p>
        </p:txBody>
      </p:sp>
      <p:sp>
        <p:nvSpPr>
          <p:cNvPr id="53" name="Oval 52"/>
          <p:cNvSpPr>
            <a:spLocks noChangeArrowheads="1"/>
          </p:cNvSpPr>
          <p:nvPr/>
        </p:nvSpPr>
        <p:spPr bwMode="auto">
          <a:xfrm>
            <a:off x="731307" y="5217362"/>
            <a:ext cx="1416916" cy="617705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hollow fibre</a:t>
            </a:r>
          </a:p>
        </p:txBody>
      </p: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6470257" y="4572598"/>
            <a:ext cx="958046" cy="1284978"/>
          </a:xfrm>
          <a:prstGeom prst="ellipse">
            <a:avLst/>
          </a:prstGeom>
          <a:gradFill>
            <a:gsLst>
              <a:gs pos="25000">
                <a:schemeClr val="tx2">
                  <a:lumMod val="20000"/>
                  <a:lumOff val="80000"/>
                  <a:alpha val="65000"/>
                </a:schemeClr>
              </a:gs>
              <a:gs pos="0">
                <a:schemeClr val="bg1">
                  <a:alpha val="0"/>
                </a:schemeClr>
              </a:gs>
              <a:gs pos="5000">
                <a:schemeClr val="tx2">
                  <a:lumMod val="60000"/>
                  <a:lumOff val="40000"/>
                  <a:alpha val="65000"/>
                </a:schemeClr>
              </a:gs>
              <a:gs pos="78000">
                <a:schemeClr val="bg1">
                  <a:alpha val="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IW10</a:t>
            </a:r>
          </a:p>
        </p:txBody>
      </p:sp>
      <p:sp>
        <p:nvSpPr>
          <p:cNvPr id="59" name="Oval 58"/>
          <p:cNvSpPr>
            <a:spLocks noChangeArrowheads="1"/>
          </p:cNvSpPr>
          <p:nvPr/>
        </p:nvSpPr>
        <p:spPr bwMode="auto">
          <a:xfrm>
            <a:off x="5688247" y="4539233"/>
            <a:ext cx="923916" cy="1312757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">
                <a:schemeClr val="accent6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TFO</a:t>
            </a:r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6303961" y="5504283"/>
            <a:ext cx="999207" cy="347710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99000">
                <a:schemeClr val="accent6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RTO-restart</a:t>
            </a:r>
            <a:endParaRPr lang="en-GB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1573638" y="3488907"/>
            <a:ext cx="958046" cy="2372668"/>
          </a:xfrm>
          <a:prstGeom prst="ellipse">
            <a:avLst/>
          </a:prstGeom>
          <a:gradFill>
            <a:gsLst>
              <a:gs pos="59000">
                <a:srgbClr val="E4EDF8">
                  <a:alpha val="65000"/>
                </a:srgbClr>
              </a:gs>
              <a:gs pos="7000">
                <a:schemeClr val="bg1">
                  <a:alpha val="0"/>
                </a:schemeClr>
              </a:gs>
              <a:gs pos="32000">
                <a:schemeClr val="tx2">
                  <a:lumMod val="60000"/>
                  <a:lumOff val="40000"/>
                  <a:alpha val="65000"/>
                </a:schemeClr>
              </a:gs>
              <a:gs pos="86000">
                <a:schemeClr val="bg1">
                  <a:alpha val="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QS</a:t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2171322" y="334085"/>
            <a:ext cx="672715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 smtClean="0"/>
              <a:t>case (1b): small (20kB) flow </a:t>
            </a:r>
            <a:r>
              <a:rPr lang="en-GB" sz="3600" dirty="0"/>
              <a:t>over L</a:t>
            </a:r>
            <a:r>
              <a:rPr lang="en-GB" sz="3600" dirty="0" smtClean="0"/>
              <a:t>AN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39141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val 52"/>
          <p:cNvSpPr>
            <a:spLocks noChangeArrowheads="1"/>
          </p:cNvSpPr>
          <p:nvPr/>
        </p:nvSpPr>
        <p:spPr bwMode="auto">
          <a:xfrm>
            <a:off x="4342415" y="5626993"/>
            <a:ext cx="1308755" cy="220984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34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DSL </a:t>
            </a:r>
            <a:b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interleave</a:t>
            </a:r>
            <a:endParaRPr lang="en-GB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1144040" y="1170001"/>
            <a:ext cx="7205456" cy="4687575"/>
          </a:xfrm>
          <a:custGeom>
            <a:avLst/>
            <a:gdLst>
              <a:gd name="connsiteX0" fmla="*/ 12878 w 6941712"/>
              <a:gd name="connsiteY0" fmla="*/ 0 h 4430333"/>
              <a:gd name="connsiteX1" fmla="*/ 0 w 6941712"/>
              <a:gd name="connsiteY1" fmla="*/ 4430333 h 4430333"/>
              <a:gd name="connsiteX2" fmla="*/ 6941712 w 6941712"/>
              <a:gd name="connsiteY2" fmla="*/ 4417454 h 443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41712" h="4430333">
                <a:moveTo>
                  <a:pt x="12878" y="0"/>
                </a:moveTo>
                <a:cubicBezTo>
                  <a:pt x="8585" y="1476778"/>
                  <a:pt x="4293" y="2953555"/>
                  <a:pt x="0" y="4430333"/>
                </a:cubicBezTo>
                <a:lnTo>
                  <a:pt x="6941712" y="4417454"/>
                </a:lnTo>
              </a:path>
            </a:pathLst>
          </a:custGeom>
          <a:noFill/>
          <a:ln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012707" y="5523138"/>
            <a:ext cx="1192955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Deploy-</a:t>
            </a:r>
            <a:b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48960" y="6210629"/>
            <a:ext cx="83005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-46108" y="1"/>
            <a:ext cx="16610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in</a:t>
            </a:r>
            <a:b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completion</a:t>
            </a:r>
            <a:b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069" y="3480153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50%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30991" y="3710736"/>
            <a:ext cx="213047" cy="0"/>
          </a:xfrm>
          <a:prstGeom prst="line">
            <a:avLst/>
          </a:prstGeom>
          <a:ln w="28575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2439" y="562699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180" y="1268208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930991" y="1498791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9097" y="5791200"/>
            <a:ext cx="2672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 Hard or Costly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1454711" y="1600200"/>
            <a:ext cx="1351993" cy="4251789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33000">
                <a:srgbClr val="FFFF66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pre-fetch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80675" y="6172200"/>
            <a:ext cx="1402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sender only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01388" y="6172200"/>
            <a:ext cx="1173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ends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05588" y="6457890"/>
            <a:ext cx="1556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 only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60542" y="6172200"/>
            <a:ext cx="1287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ends</a:t>
            </a:r>
            <a:b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network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22936" y="6159568"/>
            <a:ext cx="749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at </a:t>
            </a:r>
            <a:b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once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0" y="6159568"/>
            <a:ext cx="1613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example...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3576432" y="3705152"/>
            <a:ext cx="1261149" cy="2146837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33000">
                <a:srgbClr val="FFFF66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81569" y="5808449"/>
            <a:ext cx="2141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Straightforward</a:t>
            </a:r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6735338" y="5626993"/>
            <a:ext cx="1427356" cy="225000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81000">
                <a:srgbClr val="FFFF66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r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DNS pre-fetch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930991" y="5857576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5245534" y="5626993"/>
            <a:ext cx="636035" cy="225000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AQM</a:t>
            </a:r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3652058" y="5626993"/>
            <a:ext cx="454429" cy="224999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ECN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4086601" y="5626992"/>
            <a:ext cx="659698" cy="232525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">
                <a:schemeClr val="accent6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TLS-FS</a:t>
            </a:r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762545" y="5626992"/>
            <a:ext cx="1047436" cy="240408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hollow fibre</a:t>
            </a: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2443942" y="5626993"/>
            <a:ext cx="991985" cy="256317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microwave</a:t>
            </a:r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1752600" y="5626993"/>
            <a:ext cx="1054104" cy="230582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DCTCP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6470257" y="5626992"/>
            <a:ext cx="958046" cy="230584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">
                <a:schemeClr val="tx2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IW10</a:t>
            </a:r>
            <a:endParaRPr lang="en-GB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5688247" y="5616421"/>
            <a:ext cx="923916" cy="235569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">
                <a:schemeClr val="accent6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TFO</a:t>
            </a:r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1387225" y="5622193"/>
            <a:ext cx="958046" cy="230584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">
                <a:schemeClr val="tx2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QS</a:t>
            </a:r>
            <a:endParaRPr lang="en-GB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itle 1"/>
          <p:cNvSpPr>
            <a:spLocks noGrp="1"/>
          </p:cNvSpPr>
          <p:nvPr>
            <p:ph type="title"/>
          </p:nvPr>
        </p:nvSpPr>
        <p:spPr>
          <a:xfrm>
            <a:off x="2171322" y="334085"/>
            <a:ext cx="6727155" cy="1143000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/>
              <a:t>case (2a): large flow </a:t>
            </a:r>
            <a:r>
              <a:rPr lang="en-GB" sz="3600" dirty="0"/>
              <a:t>over </a:t>
            </a:r>
            <a:r>
              <a:rPr lang="en-GB" sz="3600" dirty="0" smtClean="0"/>
              <a:t>WAN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0573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val 54"/>
          <p:cNvSpPr>
            <a:spLocks noChangeArrowheads="1"/>
          </p:cNvSpPr>
          <p:nvPr/>
        </p:nvSpPr>
        <p:spPr bwMode="auto">
          <a:xfrm>
            <a:off x="2784356" y="2378676"/>
            <a:ext cx="1019696" cy="3434897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18000">
                <a:srgbClr val="FFFF66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b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pre-fetch</a:t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735338" y="5626993"/>
            <a:ext cx="1427356" cy="225000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81000">
                <a:srgbClr val="FFFF66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r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DNS pre-fetch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930991" y="5857576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5245534" y="5626993"/>
            <a:ext cx="636035" cy="225000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AQM</a:t>
            </a: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3652058" y="5626993"/>
            <a:ext cx="454429" cy="224999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ECN</a:t>
            </a:r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4447561" y="5626992"/>
            <a:ext cx="659698" cy="232525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">
                <a:schemeClr val="accent6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TLS-FS</a:t>
            </a:r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1752600" y="5626993"/>
            <a:ext cx="1054104" cy="230582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DCTCP</a:t>
            </a:r>
          </a:p>
        </p:txBody>
      </p:sp>
      <p:sp>
        <p:nvSpPr>
          <p:cNvPr id="51" name="Oval 50"/>
          <p:cNvSpPr>
            <a:spLocks noChangeArrowheads="1"/>
          </p:cNvSpPr>
          <p:nvPr/>
        </p:nvSpPr>
        <p:spPr bwMode="auto">
          <a:xfrm>
            <a:off x="6470257" y="5626992"/>
            <a:ext cx="958046" cy="230584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">
                <a:schemeClr val="tx2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IW10</a:t>
            </a:r>
            <a:endParaRPr lang="en-GB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Oval 51"/>
          <p:cNvSpPr>
            <a:spLocks noChangeArrowheads="1"/>
          </p:cNvSpPr>
          <p:nvPr/>
        </p:nvSpPr>
        <p:spPr bwMode="auto">
          <a:xfrm>
            <a:off x="5688247" y="5616421"/>
            <a:ext cx="923916" cy="235569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">
                <a:schemeClr val="accent6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TFO</a:t>
            </a:r>
          </a:p>
        </p:txBody>
      </p:sp>
      <p:sp>
        <p:nvSpPr>
          <p:cNvPr id="45" name="Freeform 44"/>
          <p:cNvSpPr/>
          <p:nvPr/>
        </p:nvSpPr>
        <p:spPr>
          <a:xfrm>
            <a:off x="1144040" y="1170001"/>
            <a:ext cx="7205456" cy="4687575"/>
          </a:xfrm>
          <a:custGeom>
            <a:avLst/>
            <a:gdLst>
              <a:gd name="connsiteX0" fmla="*/ 12878 w 6941712"/>
              <a:gd name="connsiteY0" fmla="*/ 0 h 4430333"/>
              <a:gd name="connsiteX1" fmla="*/ 0 w 6941712"/>
              <a:gd name="connsiteY1" fmla="*/ 4430333 h 4430333"/>
              <a:gd name="connsiteX2" fmla="*/ 6941712 w 6941712"/>
              <a:gd name="connsiteY2" fmla="*/ 4417454 h 443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41712" h="4430333">
                <a:moveTo>
                  <a:pt x="12878" y="0"/>
                </a:moveTo>
                <a:cubicBezTo>
                  <a:pt x="8585" y="1476778"/>
                  <a:pt x="4293" y="2953555"/>
                  <a:pt x="0" y="4430333"/>
                </a:cubicBezTo>
                <a:lnTo>
                  <a:pt x="6941712" y="4417454"/>
                </a:lnTo>
              </a:path>
            </a:pathLst>
          </a:custGeom>
          <a:noFill/>
          <a:ln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012707" y="5523138"/>
            <a:ext cx="1192955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Deploy-</a:t>
            </a:r>
            <a:b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48960" y="6210629"/>
            <a:ext cx="83005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-46108" y="1"/>
            <a:ext cx="16610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in</a:t>
            </a:r>
            <a:b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completion</a:t>
            </a:r>
            <a:b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069" y="3480153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50%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30991" y="3710736"/>
            <a:ext cx="213047" cy="0"/>
          </a:xfrm>
          <a:prstGeom prst="line">
            <a:avLst/>
          </a:prstGeom>
          <a:ln w="28575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2439" y="562699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930991" y="5857576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180" y="1268208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930991" y="1498791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9097" y="5791200"/>
            <a:ext cx="2672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 Hard or Costly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80675" y="6172200"/>
            <a:ext cx="1402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sender only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01388" y="6172200"/>
            <a:ext cx="1173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ends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05588" y="6457890"/>
            <a:ext cx="1556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 only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60542" y="6172200"/>
            <a:ext cx="1287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ends</a:t>
            </a:r>
            <a:b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network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22936" y="6159568"/>
            <a:ext cx="749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at </a:t>
            </a:r>
            <a:b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once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0" y="6159568"/>
            <a:ext cx="1613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example...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81569" y="5808449"/>
            <a:ext cx="2141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Straightforward</a:t>
            </a:r>
          </a:p>
        </p:txBody>
      </p:sp>
      <p:sp>
        <p:nvSpPr>
          <p:cNvPr id="53" name="Oval 52"/>
          <p:cNvSpPr>
            <a:spLocks noChangeArrowheads="1"/>
          </p:cNvSpPr>
          <p:nvPr/>
        </p:nvSpPr>
        <p:spPr bwMode="auto">
          <a:xfrm flipH="1">
            <a:off x="3113333" y="5626993"/>
            <a:ext cx="703739" cy="224996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33000">
                <a:srgbClr val="FFFF66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CDN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762545" y="5626992"/>
            <a:ext cx="1047436" cy="240408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0">
                <a:srgbClr val="CCFF99">
                  <a:alpha val="65000"/>
                </a:srgbClr>
              </a:gs>
              <a:gs pos="100000">
                <a:schemeClr val="bg1">
                  <a:alpha val="6500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hollow fibre</a:t>
            </a:r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1387225" y="5622193"/>
            <a:ext cx="958046" cy="230584"/>
          </a:xfrm>
          <a:prstGeom prst="ellipse">
            <a:avLst/>
          </a:prstGeom>
          <a:gradFill>
            <a:gsLst>
              <a:gs pos="0">
                <a:schemeClr val="bg1">
                  <a:alpha val="65000"/>
                </a:schemeClr>
              </a:gs>
              <a:gs pos="5000">
                <a:schemeClr val="tx2">
                  <a:lumMod val="60000"/>
                  <a:lumOff val="40000"/>
                  <a:alpha val="6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lIns="0" tIns="0" rIns="0" bIns="0" anchor="t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QS</a:t>
            </a:r>
            <a:endParaRPr lang="en-GB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2171322" y="334085"/>
            <a:ext cx="6727155" cy="1143000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/>
              <a:t>case (</a:t>
            </a:r>
            <a:r>
              <a:rPr lang="en-GB" sz="3600" dirty="0" smtClean="0"/>
              <a:t>2b): </a:t>
            </a:r>
            <a:r>
              <a:rPr lang="en-GB" sz="3600" dirty="0" smtClean="0"/>
              <a:t>large flow </a:t>
            </a:r>
            <a:r>
              <a:rPr lang="en-GB" sz="3600" dirty="0"/>
              <a:t>over </a:t>
            </a:r>
            <a:r>
              <a:rPr lang="en-GB" sz="3600" dirty="0" smtClean="0"/>
              <a:t>LAN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837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2827A"/>
      </a:lt2>
      <a:accent1>
        <a:srgbClr val="005293"/>
      </a:accent1>
      <a:accent2>
        <a:srgbClr val="D71F85"/>
      </a:accent2>
      <a:accent3>
        <a:srgbClr val="FFFFFF"/>
      </a:accent3>
      <a:accent4>
        <a:srgbClr val="000000"/>
      </a:accent4>
      <a:accent5>
        <a:srgbClr val="AAB3C8"/>
      </a:accent5>
      <a:accent6>
        <a:srgbClr val="C31B78"/>
      </a:accent6>
      <a:hlink>
        <a:srgbClr val="80379B"/>
      </a:hlink>
      <a:folHlink>
        <a:srgbClr val="69BE28"/>
      </a:folHlink>
    </a:clrScheme>
    <a:fontScheme name="1_Blank Presentation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2827A"/>
        </a:lt2>
        <a:accent1>
          <a:srgbClr val="005293"/>
        </a:accent1>
        <a:accent2>
          <a:srgbClr val="D71F85"/>
        </a:accent2>
        <a:accent3>
          <a:srgbClr val="FFFFFF"/>
        </a:accent3>
        <a:accent4>
          <a:srgbClr val="000000"/>
        </a:accent4>
        <a:accent5>
          <a:srgbClr val="AAB3C8"/>
        </a:accent5>
        <a:accent6>
          <a:srgbClr val="C31B78"/>
        </a:accent6>
        <a:hlink>
          <a:srgbClr val="80379B"/>
        </a:hlink>
        <a:folHlink>
          <a:srgbClr val="69BE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14172</TotalTime>
  <Words>300</Words>
  <Application>Microsoft Office PowerPoint</Application>
  <PresentationFormat>On-screen Show (4:3)</PresentationFormat>
  <Paragraphs>126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2_Blank Presentation</vt:lpstr>
      <vt:lpstr>Reducing Internet Latency: a survey  of techniques and their merits</vt:lpstr>
      <vt:lpstr>summary</vt:lpstr>
      <vt:lpstr>roadmap around body of survey I</vt:lpstr>
      <vt:lpstr>roadmap around body of survey II</vt:lpstr>
      <vt:lpstr>case (1a): small (20kB) flow over WAN</vt:lpstr>
      <vt:lpstr>case (1b): small (20kB) flow over LAN</vt:lpstr>
      <vt:lpstr>case (2a): large flow over WAN</vt:lpstr>
      <vt:lpstr>case (2b): large flow over 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 of latency reducing techniques  and their merits</dc:title>
  <dc:creator>Briscoe,RJ,Bob,TUB8 R</dc:creator>
  <cp:lastModifiedBy>Bob Briscoe</cp:lastModifiedBy>
  <cp:revision>63</cp:revision>
  <cp:lastPrinted>2013-09-23T22:12:40Z</cp:lastPrinted>
  <dcterms:created xsi:type="dcterms:W3CDTF">2006-08-16T00:00:00Z</dcterms:created>
  <dcterms:modified xsi:type="dcterms:W3CDTF">2014-07-25T13:19:23Z</dcterms:modified>
</cp:coreProperties>
</file>