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57" r:id="rId4"/>
    <p:sldId id="276" r:id="rId5"/>
    <p:sldId id="259" r:id="rId6"/>
    <p:sldId id="262" r:id="rId7"/>
    <p:sldId id="261" r:id="rId8"/>
    <p:sldId id="263" r:id="rId9"/>
    <p:sldId id="267" r:id="rId10"/>
    <p:sldId id="268" r:id="rId11"/>
    <p:sldId id="279" r:id="rId12"/>
    <p:sldId id="271" r:id="rId13"/>
    <p:sldId id="269" r:id="rId14"/>
    <p:sldId id="270" r:id="rId15"/>
    <p:sldId id="277" r:id="rId16"/>
    <p:sldId id="273" r:id="rId17"/>
    <p:sldId id="278" r:id="rId18"/>
    <p:sldId id="274" r:id="rId19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3522" autoAdjust="0"/>
  </p:normalViewPr>
  <p:slideViewPr>
    <p:cSldViewPr>
      <p:cViewPr varScale="1">
        <p:scale>
          <a:sx n="74" d="100"/>
          <a:sy n="74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04AA8-2DE6-4768-8945-CECB52707728}" type="datetimeFigureOut">
              <a:rPr lang="en-GB" smtClean="0"/>
              <a:t>20/07/2014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0D33B-C18D-45FE-A3B7-C48185A9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892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EB6EC-6999-44B6-9C07-514E9EDA114E}" type="datetimeFigureOut">
              <a:rPr lang="en-GB" smtClean="0"/>
              <a:t>20/07/2014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3CE7F-5914-4452-AA98-B877C35B5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92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DD26-9FE9-4EED-BB09-2B69F228FE14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C343-1C63-4DFE-A0B3-F29B027013D4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F28D-CB9A-4F77-9EA6-DAB0BFF8F6F3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8E38-4F3A-47D3-BF7E-FFDAFC3C46AF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2B2C-91B9-477C-8579-E452BD7F77C2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8B69-5FCC-413A-B0D2-072226FFB6D6}" type="datetime1">
              <a:rPr lang="en-US" smtClean="0"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080A-7CFC-40B6-9625-51DDD3B8CB24}" type="datetime1">
              <a:rPr lang="en-US" smtClean="0"/>
              <a:t>7/20/2014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2986-B035-4A8C-A260-0A03A550FC1A}" type="datetime1">
              <a:rPr lang="en-US" smtClean="0"/>
              <a:t>7/20/2014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923-880C-452E-A43D-DB126FCE23EA}" type="datetime1">
              <a:rPr lang="en-US" smtClean="0"/>
              <a:t>7/20/2014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918-D8A2-424A-A6BB-22A657662463}" type="datetime1">
              <a:rPr lang="en-US" smtClean="0"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DE76-94B0-43A6-A18A-5B35EC21E552}" type="datetime1">
              <a:rPr lang="en-US" smtClean="0"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0DD33-230C-4AA6-A4B5-891E8087298C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>
            <a:noAutofit/>
          </a:bodyPr>
          <a:lstStyle/>
          <a:p>
            <a:r>
              <a:rPr lang="en-GB" sz="3200" dirty="0" smtClean="0"/>
              <a:t>More Accurate ECN Feedback in TCP </a:t>
            </a:r>
            <a:r>
              <a:rPr lang="en-GB" sz="2800" dirty="0" smtClean="0"/>
              <a:t>(</a:t>
            </a:r>
            <a:r>
              <a:rPr lang="en-GB" sz="2800" dirty="0" err="1" smtClean="0"/>
              <a:t>AccECN</a:t>
            </a:r>
            <a:r>
              <a:rPr lang="en-GB" sz="2800" dirty="0" smtClean="0"/>
              <a:t>)</a:t>
            </a:r>
            <a:br>
              <a:rPr lang="en-GB" sz="2800" dirty="0" smtClean="0"/>
            </a:br>
            <a:r>
              <a:rPr lang="en-GB" sz="2800" dirty="0" smtClean="0"/>
              <a:t>draft-kuehlewind-tcpm-accurate-ecn-03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Bob Briscoe, BT</a:t>
            </a:r>
          </a:p>
          <a:p>
            <a:r>
              <a:rPr lang="en-GB" dirty="0" smtClean="0"/>
              <a:t>Richard Scheffenegger, NetApp</a:t>
            </a:r>
          </a:p>
          <a:p>
            <a:r>
              <a:rPr lang="en-GB" dirty="0" smtClean="0"/>
              <a:t>Mirja </a:t>
            </a:r>
            <a:r>
              <a:rPr lang="en-GB" dirty="0" err="1" smtClean="0"/>
              <a:t>Kühlewind</a:t>
            </a:r>
            <a:r>
              <a:rPr lang="en-GB" dirty="0" smtClean="0"/>
              <a:t>, Stuttgart </a:t>
            </a:r>
            <a:r>
              <a:rPr lang="en-GB" dirty="0" err="1" smtClean="0"/>
              <a:t>Uni</a:t>
            </a:r>
            <a:endParaRPr lang="en-GB" dirty="0" smtClean="0"/>
          </a:p>
          <a:p>
            <a:r>
              <a:rPr lang="en-GB" dirty="0" smtClean="0"/>
              <a:t>IETF-90, Jul’14</a:t>
            </a:r>
            <a:endParaRPr lang="en-GB" dirty="0"/>
          </a:p>
        </p:txBody>
      </p:sp>
      <p:pic>
        <p:nvPicPr>
          <p:cNvPr id="4" name="Picture 3" descr="logo 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810000"/>
            <a:ext cx="1440495" cy="85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0" descr="http://www-opto.e-technik.uni-ulm.de/forschung/fs/Logo/USt_logo3_07_kle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221284"/>
            <a:ext cx="832051" cy="95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upload.wikimedia.org/wikipedia/en/thumb/8/87/Netapp_logo.svg/512px-Netapp_logo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299" y="4556973"/>
            <a:ext cx="542970" cy="6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Mirja Kuehlewin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01" y="53340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ichard Scheffenegg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01" y="4533543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Bob Briscoe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1" b="18983"/>
          <a:stretch/>
        </p:blipFill>
        <p:spPr bwMode="auto">
          <a:xfrm>
            <a:off x="684101" y="3733800"/>
            <a:ext cx="751697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343400" y="6114004"/>
            <a:ext cx="4608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50" dirty="0" smtClean="0"/>
              <a:t>Bob Briscoe’s work is part-funded by the European Community</a:t>
            </a:r>
            <a:br>
              <a:rPr lang="en-GB" sz="1050" dirty="0" smtClean="0"/>
            </a:br>
            <a:r>
              <a:rPr lang="en-GB" sz="1050" dirty="0" smtClean="0"/>
              <a:t>under its Seventh Framework Programme through the </a:t>
            </a:r>
            <a:br>
              <a:rPr lang="en-GB" sz="1050" dirty="0" smtClean="0"/>
            </a:br>
            <a:r>
              <a:rPr lang="en-GB" sz="1050" dirty="0" smtClean="0"/>
              <a:t>Reducing Internet Transport Latency (RITE) project (ICT-317700)</a:t>
            </a:r>
            <a:br>
              <a:rPr lang="en-GB" sz="1050" dirty="0" smtClean="0"/>
            </a:br>
            <a:r>
              <a:rPr lang="en-GB" sz="1050" dirty="0"/>
              <a:t>and through the Trilogy 2 project (ICT-317756</a:t>
            </a:r>
          </a:p>
        </p:txBody>
      </p:sp>
    </p:spTree>
    <p:extLst>
      <p:ext uri="{BB962C8B-B14F-4D97-AF65-F5344CB8AC3E}">
        <p14:creationId xmlns:p14="http://schemas.microsoft.com/office/powerpoint/2010/main" val="386542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AccECN</a:t>
            </a:r>
            <a:r>
              <a:rPr lang="en-GB" dirty="0" smtClean="0"/>
              <a:t> Protocol Features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449250"/>
              </p:ext>
            </p:extLst>
          </p:nvPr>
        </p:nvGraphicFramePr>
        <p:xfrm>
          <a:off x="152399" y="1371601"/>
          <a:ext cx="8915400" cy="4900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716"/>
                <a:gridCol w="1222902"/>
                <a:gridCol w="1222902"/>
                <a:gridCol w="1146470"/>
                <a:gridCol w="1146470"/>
                <a:gridCol w="1146470"/>
                <a:gridCol w="1146470"/>
              </a:tblGrid>
              <a:tr h="592675"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latin typeface="+mn-lt"/>
                        </a:rPr>
                        <a:t>Requirement</a:t>
                      </a:r>
                      <a:endParaRPr lang="de-A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latin typeface="+mn-lt"/>
                        </a:rPr>
                        <a:t>Classic ECN</a:t>
                      </a:r>
                      <a:endParaRPr lang="de-A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latin typeface="+mn-lt"/>
                        </a:rPr>
                        <a:t>ECN Nonce</a:t>
                      </a:r>
                      <a:endParaRPr lang="de-A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latin typeface="+mn-lt"/>
                        </a:rPr>
                        <a:t>DCTCP</a:t>
                      </a:r>
                      <a:endParaRPr lang="de-A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Urg-Ptr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TCP opt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essential</a:t>
                      </a: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Resilience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Timeliness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Integrity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+*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Accuracy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Ordering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Complexity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++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Compatibility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6477000"/>
            <a:ext cx="6596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 = compatible with an independent zero-overhead integrity solution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60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Opportunistic but not </a:t>
            </a:r>
            <a:r>
              <a:rPr lang="en-GB" dirty="0" smtClean="0"/>
              <a:t>Presumptuous?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Presumptuous to reassign Urgent Pointer </a:t>
            </a:r>
            <a:r>
              <a:rPr lang="en-GB" dirty="0" smtClean="0"/>
              <a:t>experimentally?</a:t>
            </a:r>
            <a:endParaRPr lang="en-GB" dirty="0"/>
          </a:p>
          <a:p>
            <a:r>
              <a:rPr lang="en-GB" dirty="0"/>
              <a:t>While </a:t>
            </a:r>
            <a:r>
              <a:rPr lang="en-GB" dirty="0" smtClean="0"/>
              <a:t>experimental:</a:t>
            </a:r>
            <a:endParaRPr lang="en-GB" dirty="0"/>
          </a:p>
          <a:p>
            <a:pPr lvl="2"/>
            <a:r>
              <a:rPr lang="en-GB" dirty="0"/>
              <a:t>use a TCP option for the supplementary part</a:t>
            </a:r>
          </a:p>
          <a:p>
            <a:pPr lvl="2"/>
            <a:r>
              <a:rPr lang="en-GB" dirty="0"/>
              <a:t>Reserved 15b in Urgent Pointer </a:t>
            </a:r>
            <a:endParaRPr lang="en-GB" dirty="0" smtClean="0"/>
          </a:p>
          <a:p>
            <a:pPr lvl="3"/>
            <a:r>
              <a:rPr lang="en-GB" dirty="0" smtClean="0"/>
              <a:t>to use if this progresses </a:t>
            </a:r>
            <a:r>
              <a:rPr lang="en-GB" dirty="0"/>
              <a:t>to standards track</a:t>
            </a:r>
          </a:p>
          <a:p>
            <a:pPr lvl="2"/>
            <a:r>
              <a:rPr lang="en-GB" dirty="0"/>
              <a:t>Experimental implementations required to </a:t>
            </a:r>
            <a:r>
              <a:rPr lang="en-GB" dirty="0" smtClean="0"/>
              <a:t>recognise </a:t>
            </a:r>
            <a:r>
              <a:rPr lang="en-GB" dirty="0"/>
              <a:t>either </a:t>
            </a:r>
            <a:r>
              <a:rPr lang="en-GB" dirty="0" smtClean="0"/>
              <a:t>location</a:t>
            </a:r>
            <a:endParaRPr lang="en-GB" dirty="0"/>
          </a:p>
          <a:p>
            <a:r>
              <a:rPr lang="en-GB" dirty="0" err="1" smtClean="0"/>
              <a:t>AccECN</a:t>
            </a:r>
            <a:r>
              <a:rPr lang="en-GB" dirty="0" smtClean="0"/>
              <a:t> still </a:t>
            </a:r>
            <a:r>
              <a:rPr lang="en-GB" dirty="0"/>
              <a:t>‘</a:t>
            </a:r>
            <a:r>
              <a:rPr lang="en-GB" dirty="0" smtClean="0"/>
              <a:t>works’ if TCP </a:t>
            </a:r>
            <a:r>
              <a:rPr lang="en-GB" dirty="0"/>
              <a:t>option </a:t>
            </a:r>
            <a:r>
              <a:rPr lang="en-GB" dirty="0" smtClean="0"/>
              <a:t>is cleared or discarded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237560"/>
              </p:ext>
            </p:extLst>
          </p:nvPr>
        </p:nvGraphicFramePr>
        <p:xfrm>
          <a:off x="1905000" y="3810000"/>
          <a:ext cx="5943616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Port no’s, 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no’s...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424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 Offset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Res-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erved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NS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CWR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URG</a:t>
                      </a:r>
                      <a:endParaRPr lang="en-GB" sz="1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PSH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6">
                  <a:txBody>
                    <a:bodyPr/>
                    <a:lstStyle/>
                    <a:p>
                      <a:pPr algn="ctr"/>
                      <a:endParaRPr lang="en-GB" sz="11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Window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Checksum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Urgent</a:t>
                      </a:r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Pointer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TCP</a:t>
                      </a:r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Options...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7299">
                <a:tc gridSpan="8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Kind = 0xKK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 = 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Supplementary 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AccECN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TCP</a:t>
                      </a:r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Options...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13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Interaction with other TCP variants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Server can use </a:t>
            </a:r>
            <a:r>
              <a:rPr lang="en-GB" dirty="0" err="1"/>
              <a:t>AccECN</a:t>
            </a:r>
            <a:r>
              <a:rPr lang="en-GB" dirty="0"/>
              <a:t> </a:t>
            </a:r>
            <a:r>
              <a:rPr lang="en-GB" dirty="0" smtClean="0"/>
              <a:t> with SYN Cookies</a:t>
            </a:r>
          </a:p>
          <a:p>
            <a:pPr lvl="2"/>
            <a:r>
              <a:rPr lang="en-GB" dirty="0" smtClean="0"/>
              <a:t>capability negotiation can be inferred</a:t>
            </a:r>
          </a:p>
          <a:p>
            <a:r>
              <a:rPr lang="en-GB" dirty="0" err="1" smtClean="0"/>
              <a:t>AccECN</a:t>
            </a:r>
            <a:r>
              <a:rPr lang="en-GB" dirty="0" smtClean="0"/>
              <a:t> compatible with main TCP options:</a:t>
            </a:r>
          </a:p>
          <a:p>
            <a:pPr lvl="2"/>
            <a:r>
              <a:rPr lang="en-GB" dirty="0" smtClean="0"/>
              <a:t>Max Segment Size (MSS)</a:t>
            </a:r>
          </a:p>
          <a:p>
            <a:pPr lvl="2"/>
            <a:r>
              <a:rPr lang="en-GB" dirty="0" smtClean="0"/>
              <a:t>Timestamp</a:t>
            </a:r>
          </a:p>
          <a:p>
            <a:pPr lvl="2"/>
            <a:r>
              <a:rPr lang="en-GB" dirty="0" smtClean="0"/>
              <a:t>Window Scaling</a:t>
            </a:r>
          </a:p>
          <a:p>
            <a:pPr lvl="2"/>
            <a:r>
              <a:rPr lang="en-GB" dirty="0" smtClean="0"/>
              <a:t>Selective ACKs (SACK)</a:t>
            </a:r>
          </a:p>
          <a:p>
            <a:pPr lvl="2"/>
            <a:r>
              <a:rPr lang="en-GB" dirty="0" smtClean="0"/>
              <a:t>Authentication Option (TCP-AO)</a:t>
            </a:r>
          </a:p>
          <a:p>
            <a:pPr lvl="2"/>
            <a:r>
              <a:rPr lang="en-GB" dirty="0" smtClean="0"/>
              <a:t>TCP Fast Open (TFO)</a:t>
            </a:r>
          </a:p>
          <a:p>
            <a:pPr lvl="2"/>
            <a:r>
              <a:rPr lang="en-GB" dirty="0" smtClean="0"/>
              <a:t>Multipath TCP (MPTCP)</a:t>
            </a:r>
          </a:p>
          <a:p>
            <a:r>
              <a:rPr lang="en-GB" dirty="0" err="1" smtClean="0"/>
              <a:t>AccECN</a:t>
            </a:r>
            <a:r>
              <a:rPr lang="en-GB" dirty="0" smtClean="0"/>
              <a:t> consumes no option space on the SYN</a:t>
            </a:r>
          </a:p>
          <a:p>
            <a:pPr lvl="1"/>
            <a:r>
              <a:rPr lang="en-GB" dirty="0" smtClean="0"/>
              <a:t>even when deployed experimentally as a TCP option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7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Design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Could simplify by </a:t>
            </a:r>
            <a:r>
              <a:rPr lang="en-GB" dirty="0"/>
              <a:t>removing sequence (ESQ) feedback </a:t>
            </a:r>
            <a:r>
              <a:rPr lang="en-GB" dirty="0" smtClean="0"/>
              <a:t>entirely?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Instead require </a:t>
            </a:r>
            <a:r>
              <a:rPr lang="en-GB" dirty="0"/>
              <a:t>the receiver to disable delayed </a:t>
            </a:r>
            <a:r>
              <a:rPr lang="en-GB" dirty="0" smtClean="0"/>
              <a:t>ACKs?</a:t>
            </a:r>
          </a:p>
          <a:p>
            <a:pPr lvl="2"/>
            <a:r>
              <a:rPr lang="en-GB" dirty="0" smtClean="0"/>
              <a:t>during slow-start (Linux receiver does this heuristically)?</a:t>
            </a:r>
          </a:p>
          <a:p>
            <a:pPr lvl="2"/>
            <a:r>
              <a:rPr lang="en-GB" dirty="0" smtClean="0"/>
              <a:t>requested </a:t>
            </a:r>
            <a:r>
              <a:rPr lang="en-GB" dirty="0"/>
              <a:t>by the </a:t>
            </a:r>
            <a:r>
              <a:rPr lang="en-GB" dirty="0" smtClean="0"/>
              <a:t>sender?</a:t>
            </a:r>
          </a:p>
          <a:p>
            <a:pPr lvl="1"/>
            <a:r>
              <a:rPr lang="en-GB" dirty="0" smtClean="0"/>
              <a:t>But, is </a:t>
            </a:r>
            <a:r>
              <a:rPr lang="en-GB" dirty="0" err="1" smtClean="0"/>
              <a:t>ACKing</a:t>
            </a:r>
            <a:r>
              <a:rPr lang="en-GB" dirty="0" smtClean="0"/>
              <a:t> every segment acceptable?</a:t>
            </a:r>
          </a:p>
          <a:p>
            <a:pPr lvl="1"/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Could simplify by using Urgent Pointer for experimental protocol?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See Appendix C of draft, for these and 7 other more detailed issues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480104"/>
              </p:ext>
            </p:extLst>
          </p:nvPr>
        </p:nvGraphicFramePr>
        <p:xfrm>
          <a:off x="5562600" y="2179320"/>
          <a:ext cx="333248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0"/>
                <a:gridCol w="833120"/>
              </a:tblGrid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ESQ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53200" y="1619071"/>
            <a:ext cx="1037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smtClean="0">
                <a:solidFill>
                  <a:srgbClr val="C00000"/>
                </a:solidFill>
                <a:sym typeface="Wingdings"/>
              </a:rPr>
              <a:t>x?</a:t>
            </a:r>
            <a:endParaRPr lang="en-GB" sz="7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582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Design 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Roughly highest importance first</a:t>
            </a:r>
          </a:p>
          <a:p>
            <a:endParaRPr lang="en-GB" dirty="0" smtClean="0"/>
          </a:p>
          <a:p>
            <a:r>
              <a:rPr lang="en-GB" dirty="0" smtClean="0"/>
              <a:t>Earlier </a:t>
            </a:r>
            <a:r>
              <a:rPr lang="en-GB" dirty="0"/>
              <a:t>ECN feedback (on SYN/ACK)</a:t>
            </a:r>
          </a:p>
          <a:p>
            <a:endParaRPr lang="en-GB" dirty="0" smtClean="0"/>
          </a:p>
          <a:p>
            <a:r>
              <a:rPr lang="en-GB" dirty="0" smtClean="0"/>
              <a:t>Remote </a:t>
            </a:r>
            <a:r>
              <a:rPr lang="en-GB" dirty="0"/>
              <a:t>Delayed ACK </a:t>
            </a:r>
            <a:r>
              <a:rPr lang="en-GB" dirty="0" smtClean="0"/>
              <a:t>Control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Earlier ECN fall-back (on SYN/ACK)</a:t>
            </a:r>
          </a:p>
          <a:p>
            <a:endParaRPr lang="en-GB" dirty="0" smtClean="0"/>
          </a:p>
          <a:p>
            <a:r>
              <a:rPr lang="en-GB" dirty="0" smtClean="0"/>
              <a:t>Shave 1 bit off ECN sequence field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See Appendix B of draft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3821668"/>
            <a:ext cx="57912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05600" y="3593068"/>
            <a:ext cx="2423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where to draw the line?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279562"/>
              </p:ext>
            </p:extLst>
          </p:nvPr>
        </p:nvGraphicFramePr>
        <p:xfrm>
          <a:off x="5638800" y="2634996"/>
          <a:ext cx="3332480" cy="870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93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ESQ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42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&amp; 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00200"/>
            <a:ext cx="60198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awesome protocol design (IMHO)</a:t>
            </a:r>
          </a:p>
          <a:p>
            <a:pPr lvl="1"/>
            <a:r>
              <a:rPr lang="en-GB" dirty="0" smtClean="0"/>
              <a:t>capability negotiation and 3 counters in 7b</a:t>
            </a:r>
          </a:p>
          <a:p>
            <a:pPr lvl="2"/>
            <a:r>
              <a:rPr lang="en-GB" dirty="0" smtClean="0"/>
              <a:t>even works in 3b, if </a:t>
            </a:r>
            <a:r>
              <a:rPr lang="en-GB" dirty="0" err="1" smtClean="0"/>
              <a:t>middlebox</a:t>
            </a:r>
            <a:r>
              <a:rPr lang="en-GB" dirty="0" smtClean="0"/>
              <a:t> clears other 4b</a:t>
            </a:r>
            <a:endParaRPr lang="en-GB" dirty="0"/>
          </a:p>
          <a:p>
            <a:pPr lvl="1"/>
            <a:r>
              <a:rPr lang="en-GB" dirty="0"/>
              <a:t>sequence of </a:t>
            </a:r>
            <a:r>
              <a:rPr lang="en-GB" dirty="0" smtClean="0"/>
              <a:t>up to 15 x 4 codepoints in 10b</a:t>
            </a:r>
          </a:p>
          <a:p>
            <a:pPr lvl="2"/>
            <a:r>
              <a:rPr lang="en-GB" dirty="0" smtClean="0"/>
              <a:t>most likely of 2</a:t>
            </a:r>
            <a:r>
              <a:rPr lang="en-GB" baseline="30000" dirty="0" smtClean="0"/>
              <a:t>30</a:t>
            </a:r>
            <a:r>
              <a:rPr lang="en-GB" dirty="0" smtClean="0"/>
              <a:t> combinations in a 2</a:t>
            </a:r>
            <a:r>
              <a:rPr lang="en-GB" baseline="30000" dirty="0" smtClean="0"/>
              <a:t>10</a:t>
            </a:r>
            <a:r>
              <a:rPr lang="en-GB" dirty="0" smtClean="0"/>
              <a:t> space</a:t>
            </a:r>
            <a:endParaRPr lang="en-GB" dirty="0"/>
          </a:p>
          <a:p>
            <a:pPr lvl="1"/>
            <a:r>
              <a:rPr lang="en-GB" dirty="0" smtClean="0"/>
              <a:t>zero (extra) </a:t>
            </a:r>
            <a:r>
              <a:rPr lang="en-GB" dirty="0"/>
              <a:t>header </a:t>
            </a:r>
            <a:r>
              <a:rPr lang="en-GB" dirty="0" smtClean="0"/>
              <a:t>bits</a:t>
            </a:r>
          </a:p>
          <a:p>
            <a:endParaRPr lang="en-GB" dirty="0" smtClean="0"/>
          </a:p>
          <a:p>
            <a:r>
              <a:rPr lang="en-GB" dirty="0" smtClean="0"/>
              <a:t>still room for improvement</a:t>
            </a:r>
          </a:p>
          <a:p>
            <a:pPr lvl="1"/>
            <a:r>
              <a:rPr lang="en-GB" dirty="0" smtClean="0"/>
              <a:t>draft written to support consensus process</a:t>
            </a:r>
          </a:p>
          <a:p>
            <a:pPr lvl="1"/>
            <a:r>
              <a:rPr lang="en-GB" dirty="0" smtClean="0"/>
              <a:t>fully specified protocol, but also...</a:t>
            </a:r>
          </a:p>
          <a:p>
            <a:pPr lvl="1"/>
            <a:r>
              <a:rPr lang="en-GB" dirty="0" smtClean="0"/>
              <a:t>a container for design alternatives &amp; issues</a:t>
            </a:r>
          </a:p>
          <a:p>
            <a:endParaRPr lang="en-GB" dirty="0"/>
          </a:p>
          <a:p>
            <a:r>
              <a:rPr lang="en-GB" dirty="0"/>
              <a:t>adoption call please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146364"/>
              </p:ext>
            </p:extLst>
          </p:nvPr>
        </p:nvGraphicFramePr>
        <p:xfrm>
          <a:off x="228600" y="1676400"/>
          <a:ext cx="2286001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092"/>
                <a:gridCol w="864909"/>
              </a:tblGrid>
              <a:tr h="367542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 smtClean="0">
                          <a:latin typeface="+mn-lt"/>
                        </a:rPr>
                        <a:t>Requirement</a:t>
                      </a:r>
                      <a:endParaRPr lang="de-AT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16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16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Urg-Ptr</a:t>
                      </a: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Resilience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Timeliness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Integrity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+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Accuracy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Ordering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Complexity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Compatibility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50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1"/>
            <a:ext cx="8077200" cy="2457450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More Accurate ECN Feedback in TCP </a:t>
            </a:r>
            <a:r>
              <a:rPr lang="en-GB" sz="2800" dirty="0">
                <a:solidFill>
                  <a:prstClr val="black"/>
                </a:solidFill>
              </a:rPr>
              <a:t>(</a:t>
            </a:r>
            <a:r>
              <a:rPr lang="en-GB" sz="2800" dirty="0" err="1">
                <a:solidFill>
                  <a:prstClr val="black"/>
                </a:solidFill>
              </a:rPr>
              <a:t>AccECN</a:t>
            </a:r>
            <a:r>
              <a:rPr lang="en-GB" sz="2800" dirty="0">
                <a:solidFill>
                  <a:prstClr val="black"/>
                </a:solidFill>
              </a:rPr>
              <a:t>)</a:t>
            </a:r>
            <a:br>
              <a:rPr lang="en-GB" sz="2800" dirty="0">
                <a:solidFill>
                  <a:prstClr val="black"/>
                </a:solidFill>
              </a:rPr>
            </a:br>
            <a:r>
              <a:rPr lang="en-GB" sz="2800" dirty="0" smtClean="0">
                <a:solidFill>
                  <a:prstClr val="black"/>
                </a:solidFill>
              </a:rPr>
              <a:t/>
            </a:r>
            <a:br>
              <a:rPr lang="en-GB" sz="2800" dirty="0" smtClean="0">
                <a:solidFill>
                  <a:prstClr val="black"/>
                </a:solidFill>
              </a:rPr>
            </a:br>
            <a:r>
              <a:rPr lang="en-GB" sz="2800" dirty="0" smtClean="0"/>
              <a:t>Requirements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>draft-ietf-tcpm-accecn-reqs-06</a:t>
            </a:r>
            <a:br>
              <a:rPr lang="en-GB" sz="2800" dirty="0"/>
            </a:br>
            <a:r>
              <a:rPr lang="en-GB" sz="2800" dirty="0"/>
              <a:t>Proposed Protocol Spec</a:t>
            </a:r>
            <a:br>
              <a:rPr lang="en-GB" sz="2800" dirty="0"/>
            </a:br>
            <a:r>
              <a:rPr lang="en-GB" sz="2800" dirty="0" smtClean="0"/>
              <a:t>draft-kuehlewind-tcpm-accurate-ecn-03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Q&amp;A</a:t>
            </a:r>
          </a:p>
          <a:p>
            <a:r>
              <a:rPr lang="en-GB" dirty="0" smtClean="0"/>
              <a:t>spare slides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366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/>
              <a:t>Protocol Design VI</a:t>
            </a:r>
            <a:br>
              <a:rPr lang="en-GB" sz="3100" dirty="0" smtClean="0"/>
            </a:br>
            <a:r>
              <a:rPr lang="en-GB" sz="3600" dirty="0" smtClean="0"/>
              <a:t>ECN Sequence covered by each Delayed ACK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816823"/>
          </a:xfrm>
        </p:spPr>
        <p:txBody>
          <a:bodyPr>
            <a:normAutofit/>
          </a:bodyPr>
          <a:lstStyle/>
          <a:p>
            <a:r>
              <a:rPr lang="en-GB" sz="2800" dirty="0" err="1">
                <a:cs typeface="Courier New" panose="02070309020205020404" pitchFamily="49" charset="0"/>
              </a:rPr>
              <a:t>SPace</a:t>
            </a:r>
            <a:r>
              <a:rPr lang="en-GB" sz="2800" dirty="0">
                <a:cs typeface="Courier New" panose="02070309020205020404" pitchFamily="49" charset="0"/>
              </a:rPr>
              <a:t> or MarK1 can be any of:</a:t>
            </a:r>
          </a:p>
          <a:p>
            <a:pPr marL="0" indent="0">
              <a:buNone/>
            </a:pPr>
            <a:r>
              <a:rPr lang="en-GB" sz="1600" dirty="0">
                <a:cs typeface="Courier New" panose="02070309020205020404" pitchFamily="49" charset="0"/>
              </a:rPr>
              <a:t>	N: Not-ECT	 (00)</a:t>
            </a:r>
            <a:br>
              <a:rPr lang="en-GB" sz="1600" dirty="0">
                <a:cs typeface="Courier New" panose="02070309020205020404" pitchFamily="49" charset="0"/>
              </a:rPr>
            </a:br>
            <a:r>
              <a:rPr lang="en-GB" sz="1600" dirty="0">
                <a:cs typeface="Courier New" panose="02070309020205020404" pitchFamily="49" charset="0"/>
              </a:rPr>
              <a:t>	0: ECT(0)	 (10)</a:t>
            </a:r>
            <a:br>
              <a:rPr lang="en-GB" sz="1600" dirty="0">
                <a:cs typeface="Courier New" panose="02070309020205020404" pitchFamily="49" charset="0"/>
              </a:rPr>
            </a:br>
            <a:r>
              <a:rPr lang="en-GB" sz="1600" dirty="0">
                <a:cs typeface="Courier New" panose="02070309020205020404" pitchFamily="49" charset="0"/>
              </a:rPr>
              <a:t>	1: ECT(1)	 (01)</a:t>
            </a:r>
            <a:br>
              <a:rPr lang="en-GB" sz="1600" dirty="0">
                <a:cs typeface="Courier New" panose="02070309020205020404" pitchFamily="49" charset="0"/>
              </a:rPr>
            </a:br>
            <a:r>
              <a:rPr lang="en-GB" sz="1600" dirty="0">
                <a:cs typeface="Courier New" panose="02070309020205020404" pitchFamily="49" charset="0"/>
              </a:rPr>
              <a:t>	C: CE	 (11</a:t>
            </a:r>
            <a:r>
              <a:rPr lang="en-GB" sz="1600" dirty="0" smtClean="0">
                <a:cs typeface="Courier New" panose="02070309020205020404" pitchFamily="49" charset="0"/>
              </a:rPr>
              <a:t>)</a:t>
            </a:r>
            <a:endParaRPr lang="en-GB" sz="1600" dirty="0">
              <a:cs typeface="Courier New" panose="02070309020205020404" pitchFamily="49" charset="0"/>
            </a:endParaRPr>
          </a:p>
          <a:p>
            <a:r>
              <a:rPr lang="en-GB" sz="2800" dirty="0" smtClean="0">
                <a:solidFill>
                  <a:prstClr val="black"/>
                </a:solidFill>
              </a:rPr>
              <a:t>Examples</a:t>
            </a:r>
            <a:endParaRPr lang="en-GB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0 0 0 0 C 0 0 0 0 0</a:t>
            </a:r>
            <a:b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 0 C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0 0 0 0 0 0 0 0 0 0 0 0 0 0 0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 0 0 0 0 C</a:t>
            </a:r>
            <a:b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71429"/>
              </p:ext>
            </p:extLst>
          </p:nvPr>
        </p:nvGraphicFramePr>
        <p:xfrm>
          <a:off x="6134100" y="2590800"/>
          <a:ext cx="293370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</a:tblGrid>
              <a:tr h="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RL1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RL2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MK1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255261"/>
              </p:ext>
            </p:extLst>
          </p:nvPr>
        </p:nvGraphicFramePr>
        <p:xfrm>
          <a:off x="5562600" y="1828800"/>
          <a:ext cx="333248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93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ESQ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979137" y="2510158"/>
            <a:ext cx="570346" cy="51182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062165" y="2514258"/>
            <a:ext cx="587464" cy="50772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202889"/>
              </p:ext>
            </p:extLst>
          </p:nvPr>
        </p:nvGraphicFramePr>
        <p:xfrm>
          <a:off x="6166575" y="3729078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111013"/>
              </p:ext>
            </p:extLst>
          </p:nvPr>
        </p:nvGraphicFramePr>
        <p:xfrm>
          <a:off x="5038724" y="3707898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2895600" y="2766807"/>
            <a:ext cx="228243" cy="1143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895600" y="2540358"/>
            <a:ext cx="228243" cy="1143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895600" y="2286000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895600" y="2057058"/>
            <a:ext cx="228243" cy="114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517538"/>
              </p:ext>
            </p:extLst>
          </p:nvPr>
        </p:nvGraphicFramePr>
        <p:xfrm>
          <a:off x="6166575" y="4237329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50428"/>
              </p:ext>
            </p:extLst>
          </p:nvPr>
        </p:nvGraphicFramePr>
        <p:xfrm>
          <a:off x="5038724" y="4216149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013182"/>
              </p:ext>
            </p:extLst>
          </p:nvPr>
        </p:nvGraphicFramePr>
        <p:xfrm>
          <a:off x="6166575" y="4740249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862527"/>
              </p:ext>
            </p:extLst>
          </p:nvPr>
        </p:nvGraphicFramePr>
        <p:xfrm>
          <a:off x="5038724" y="4719069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254886"/>
              </p:ext>
            </p:extLst>
          </p:nvPr>
        </p:nvGraphicFramePr>
        <p:xfrm>
          <a:off x="6166575" y="5172300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400012"/>
              </p:ext>
            </p:extLst>
          </p:nvPr>
        </p:nvGraphicFramePr>
        <p:xfrm>
          <a:off x="5038724" y="5151120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815277"/>
              </p:ext>
            </p:extLst>
          </p:nvPr>
        </p:nvGraphicFramePr>
        <p:xfrm>
          <a:off x="6166575" y="5629500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730163"/>
              </p:ext>
            </p:extLst>
          </p:nvPr>
        </p:nvGraphicFramePr>
        <p:xfrm>
          <a:off x="5038724" y="5608320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>
            <a:off x="2209800" y="3733800"/>
            <a:ext cx="1176251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1371600" y="3733800"/>
            <a:ext cx="73983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1371600" y="4191000"/>
            <a:ext cx="73983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2842953" y="4648200"/>
            <a:ext cx="138129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1371600" y="4648200"/>
            <a:ext cx="138129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1371600" y="5105400"/>
            <a:ext cx="73983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2209802" y="5105400"/>
            <a:ext cx="11222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1371600" y="5606936"/>
            <a:ext cx="11222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60546"/>
              </p:ext>
            </p:extLst>
          </p:nvPr>
        </p:nvGraphicFramePr>
        <p:xfrm>
          <a:off x="5257800" y="2971800"/>
          <a:ext cx="877049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317"/>
                <a:gridCol w="528920"/>
                <a:gridCol w="174812"/>
              </a:tblGrid>
              <a:tr h="167639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VI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18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Protocol Features</a:t>
            </a:r>
            <a:br>
              <a:rPr lang="en-GB" dirty="0" smtClean="0"/>
            </a:br>
            <a:r>
              <a:rPr lang="en-GB" sz="3600" dirty="0" smtClean="0"/>
              <a:t>detailed explanations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5181600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Resilience</a:t>
            </a:r>
          </a:p>
          <a:p>
            <a:pPr lvl="2"/>
            <a:r>
              <a:rPr lang="en-GB" dirty="0"/>
              <a:t>DCTCP </a:t>
            </a:r>
            <a:r>
              <a:rPr lang="en-GB" dirty="0" smtClean="0"/>
              <a:t>confused by ACK loss</a:t>
            </a:r>
          </a:p>
          <a:p>
            <a:r>
              <a:rPr lang="en-GB" dirty="0" smtClean="0"/>
              <a:t>Timeliness</a:t>
            </a:r>
          </a:p>
          <a:p>
            <a:pPr lvl="2"/>
            <a:r>
              <a:rPr lang="en-GB" dirty="0" smtClean="0"/>
              <a:t>Classic ECN: only timely once per RTT</a:t>
            </a:r>
          </a:p>
          <a:p>
            <a:pPr lvl="2"/>
            <a:r>
              <a:rPr lang="en-GB" dirty="0" smtClean="0"/>
              <a:t>DCTCP is always 1 transition behind</a:t>
            </a:r>
          </a:p>
          <a:p>
            <a:r>
              <a:rPr lang="en-GB" dirty="0" smtClean="0"/>
              <a:t>Integrity</a:t>
            </a:r>
          </a:p>
          <a:p>
            <a:pPr lvl="2"/>
            <a:r>
              <a:rPr lang="en-GB" dirty="0" smtClean="0"/>
              <a:t>ECN nonce: relies on receiver incriminating itself</a:t>
            </a:r>
          </a:p>
          <a:p>
            <a:pPr lvl="2"/>
            <a:r>
              <a:rPr lang="en-GB" dirty="0" smtClean="0"/>
              <a:t>DCTCP &amp; </a:t>
            </a:r>
            <a:r>
              <a:rPr lang="en-GB" dirty="0" err="1" smtClean="0"/>
              <a:t>AccECN</a:t>
            </a:r>
            <a:r>
              <a:rPr lang="en-GB" dirty="0" smtClean="0"/>
              <a:t> compatible with approach in draft-</a:t>
            </a:r>
            <a:r>
              <a:rPr lang="en-GB" dirty="0" err="1" smtClean="0"/>
              <a:t>moncaster</a:t>
            </a:r>
            <a:r>
              <a:rPr lang="en-GB" dirty="0" smtClean="0"/>
              <a:t>-</a:t>
            </a:r>
            <a:r>
              <a:rPr lang="en-GB" dirty="0" err="1" smtClean="0"/>
              <a:t>tcpm</a:t>
            </a:r>
            <a:r>
              <a:rPr lang="en-GB" dirty="0" smtClean="0"/>
              <a:t>-</a:t>
            </a:r>
            <a:r>
              <a:rPr lang="en-GB" dirty="0" err="1" smtClean="0"/>
              <a:t>rcv</a:t>
            </a:r>
            <a:r>
              <a:rPr lang="en-GB" dirty="0" smtClean="0"/>
              <a:t>-cheat</a:t>
            </a:r>
          </a:p>
          <a:p>
            <a:r>
              <a:rPr lang="en-GB" dirty="0" smtClean="0"/>
              <a:t>Accuracy</a:t>
            </a:r>
          </a:p>
          <a:p>
            <a:pPr lvl="2"/>
            <a:r>
              <a:rPr lang="en-GB" dirty="0" smtClean="0"/>
              <a:t>DCTCP lack of resilience impacts accuracy</a:t>
            </a:r>
          </a:p>
          <a:p>
            <a:r>
              <a:rPr lang="en-GB" dirty="0" smtClean="0"/>
              <a:t>Ordering</a:t>
            </a:r>
          </a:p>
          <a:p>
            <a:pPr lvl="2"/>
            <a:r>
              <a:rPr lang="en-GB" dirty="0" smtClean="0"/>
              <a:t>‘</a:t>
            </a:r>
            <a:r>
              <a:rPr lang="en-GB" dirty="0" err="1" smtClean="0"/>
              <a:t>AccECN</a:t>
            </a:r>
            <a:r>
              <a:rPr lang="en-GB" dirty="0" smtClean="0"/>
              <a:t> essential’ is the fall-back when a </a:t>
            </a:r>
            <a:r>
              <a:rPr lang="en-GB" dirty="0" err="1" smtClean="0"/>
              <a:t>middlebox</a:t>
            </a:r>
            <a:r>
              <a:rPr lang="en-GB" dirty="0" smtClean="0"/>
              <a:t> clears the sequence field</a:t>
            </a:r>
          </a:p>
          <a:p>
            <a:r>
              <a:rPr lang="en-GB" dirty="0" smtClean="0"/>
              <a:t>Complexity</a:t>
            </a:r>
          </a:p>
          <a:p>
            <a:pPr lvl="2"/>
            <a:r>
              <a:rPr lang="en-GB" dirty="0" smtClean="0"/>
              <a:t>Hard to quantify</a:t>
            </a:r>
            <a:endParaRPr lang="en-GB" dirty="0"/>
          </a:p>
          <a:p>
            <a:r>
              <a:rPr lang="en-GB" dirty="0" smtClean="0"/>
              <a:t>Overhead</a:t>
            </a:r>
          </a:p>
          <a:p>
            <a:pPr lvl="2"/>
            <a:r>
              <a:rPr lang="en-GB" dirty="0" smtClean="0"/>
              <a:t>ECN Nonce marked down because it consumes the last ECN-IP codepoint</a:t>
            </a:r>
          </a:p>
          <a:p>
            <a:pPr lvl="2"/>
            <a:r>
              <a:rPr lang="en-GB" dirty="0" err="1" smtClean="0"/>
              <a:t>AccECN</a:t>
            </a:r>
            <a:r>
              <a:rPr lang="en-GB" dirty="0" smtClean="0"/>
              <a:t> </a:t>
            </a:r>
            <a:r>
              <a:rPr lang="en-GB" dirty="0" err="1" smtClean="0"/>
              <a:t>Urg-Ptr</a:t>
            </a:r>
            <a:r>
              <a:rPr lang="en-GB" dirty="0" smtClean="0"/>
              <a:t> marked down because it prevents others using the Urgent Pointer</a:t>
            </a:r>
          </a:p>
          <a:p>
            <a:r>
              <a:rPr lang="en-GB" dirty="0" smtClean="0"/>
              <a:t>Compatibility</a:t>
            </a:r>
          </a:p>
          <a:p>
            <a:pPr lvl="2"/>
            <a:r>
              <a:rPr lang="en-GB" dirty="0" smtClean="0"/>
              <a:t>Class ECN has had continuing problems with </a:t>
            </a:r>
            <a:r>
              <a:rPr lang="en-GB" dirty="0" err="1" smtClean="0"/>
              <a:t>middlebox</a:t>
            </a:r>
            <a:r>
              <a:rPr lang="en-GB" dirty="0" smtClean="0"/>
              <a:t> traversal</a:t>
            </a:r>
          </a:p>
          <a:p>
            <a:pPr lvl="2"/>
            <a:r>
              <a:rPr lang="en-GB" dirty="0" smtClean="0"/>
              <a:t>DCTCP is unsafe to interoperate with other TCP variants</a:t>
            </a:r>
          </a:p>
          <a:p>
            <a:pPr lvl="2"/>
            <a:r>
              <a:rPr lang="en-GB" dirty="0" smtClean="0"/>
              <a:t>‘</a:t>
            </a:r>
            <a:r>
              <a:rPr lang="en-GB" dirty="0" err="1" smtClean="0"/>
              <a:t>AccECN</a:t>
            </a:r>
            <a:r>
              <a:rPr lang="en-GB" dirty="0" smtClean="0"/>
              <a:t> </a:t>
            </a:r>
            <a:r>
              <a:rPr lang="en-GB" dirty="0" err="1" smtClean="0"/>
              <a:t>Urg-Ptr</a:t>
            </a:r>
            <a:r>
              <a:rPr lang="en-GB" dirty="0" smtClean="0"/>
              <a:t>’ seems good at traversal, but more experiments needed</a:t>
            </a:r>
          </a:p>
          <a:p>
            <a:pPr lvl="2"/>
            <a:r>
              <a:rPr lang="en-GB" dirty="0" smtClean="0"/>
              <a:t>‘</a:t>
            </a:r>
            <a:r>
              <a:rPr lang="en-GB" dirty="0" err="1" smtClean="0"/>
              <a:t>AccECN</a:t>
            </a:r>
            <a:r>
              <a:rPr lang="en-GB" dirty="0" smtClean="0"/>
              <a:t> TCP opt’ unlikely to traverse </a:t>
            </a:r>
            <a:r>
              <a:rPr lang="en-GB" dirty="0" err="1" smtClean="0"/>
              <a:t>middleboxes</a:t>
            </a:r>
            <a:r>
              <a:rPr lang="en-GB" dirty="0" smtClean="0"/>
              <a:t> that wipe TCP options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4899734"/>
              </p:ext>
            </p:extLst>
          </p:nvPr>
        </p:nvGraphicFramePr>
        <p:xfrm>
          <a:off x="4203879" y="91440"/>
          <a:ext cx="4851041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041"/>
                <a:gridCol w="609600"/>
                <a:gridCol w="609600"/>
                <a:gridCol w="457200"/>
                <a:gridCol w="685800"/>
                <a:gridCol w="685800"/>
                <a:gridCol w="762000"/>
              </a:tblGrid>
              <a:tr h="347937"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latin typeface="+mn-lt"/>
                        </a:rPr>
                        <a:t>Requirement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latin typeface="+mn-lt"/>
                        </a:rPr>
                        <a:t>Classic ECN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latin typeface="+mn-lt"/>
                        </a:rPr>
                        <a:t>ECN Nonce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latin typeface="+mn-lt"/>
                        </a:rPr>
                        <a:t>DC</a:t>
                      </a:r>
                      <a:br>
                        <a:rPr lang="de-AT" sz="1200" dirty="0" smtClean="0">
                          <a:latin typeface="+mn-lt"/>
                        </a:rPr>
                      </a:br>
                      <a:r>
                        <a:rPr lang="de-AT" sz="1200" dirty="0" smtClean="0">
                          <a:latin typeface="+mn-lt"/>
                        </a:rPr>
                        <a:t>TCP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Urg-Ptr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TCP opt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essential</a:t>
                      </a: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Resilience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Timeliness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Integrity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+*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Accuracy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Ordering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Complexity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++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Compatibility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12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Talk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Introduce latest </a:t>
            </a:r>
            <a:r>
              <a:rPr lang="en-GB" dirty="0" err="1" smtClean="0"/>
              <a:t>AccECN</a:t>
            </a:r>
            <a:r>
              <a:rPr lang="en-GB" dirty="0" smtClean="0"/>
              <a:t> protocol spec</a:t>
            </a:r>
            <a:endParaRPr lang="en-GB" dirty="0"/>
          </a:p>
          <a:p>
            <a:pPr lvl="1"/>
            <a:r>
              <a:rPr lang="en-GB" dirty="0" smtClean="0"/>
              <a:t>awesome protocol design (IMHO)</a:t>
            </a:r>
          </a:p>
          <a:p>
            <a:pPr lvl="1"/>
            <a:r>
              <a:rPr lang="en-GB" dirty="0" smtClean="0"/>
              <a:t>satisfies numerous conflicting requirements</a:t>
            </a:r>
          </a:p>
          <a:p>
            <a:pPr lvl="2"/>
            <a:r>
              <a:rPr lang="en-GB" dirty="0" smtClean="0"/>
              <a:t>except not as simple as we’d have liked </a:t>
            </a:r>
            <a:r>
              <a:rPr lang="en-GB" dirty="0" smtClean="0">
                <a:sym typeface="Wingdings" panose="05000000000000000000" pitchFamily="2" charset="2"/>
              </a:rPr>
              <a:t>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/>
              <a:t>seeking adoption, </a:t>
            </a:r>
            <a:r>
              <a:rPr lang="en-GB" dirty="0"/>
              <a:t>expert review and opinions</a:t>
            </a:r>
          </a:p>
          <a:p>
            <a:pPr lvl="1"/>
            <a:r>
              <a:rPr lang="en-GB" dirty="0" smtClean="0"/>
              <a:t>intent: Experimental</a:t>
            </a:r>
          </a:p>
          <a:p>
            <a:pPr lvl="1"/>
            <a:r>
              <a:rPr lang="en-GB" dirty="0" smtClean="0"/>
              <a:t>full spec (38pp) plus pseudocode examples,</a:t>
            </a:r>
            <a:br>
              <a:rPr lang="en-GB" dirty="0" smtClean="0"/>
            </a:br>
            <a:r>
              <a:rPr lang="en-GB" dirty="0" smtClean="0"/>
              <a:t>design alternatives &amp; outstanding issues (+17pp)</a:t>
            </a:r>
          </a:p>
          <a:p>
            <a:pPr lvl="1"/>
            <a:r>
              <a:rPr lang="en-GB" dirty="0" smtClean="0"/>
              <a:t>consensus prior to implementation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6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The Problem (Recap)</a:t>
            </a:r>
            <a:br>
              <a:rPr lang="en-GB" sz="3600" dirty="0" smtClean="0"/>
            </a:br>
            <a:r>
              <a:rPr lang="en-GB" dirty="0" smtClean="0"/>
              <a:t>Congestion Extent, not just Existence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2316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Current ‘classic’ ECN feedback in TCP [RFC3168]</a:t>
            </a:r>
          </a:p>
          <a:p>
            <a:pPr marL="457200" lvl="1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(any 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packet </a:t>
            </a: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marked in RTT)	{signal 1}</a:t>
            </a:r>
          </a:p>
          <a:p>
            <a:pPr marL="457200" lvl="1" indent="0">
              <a:buNone/>
            </a:pP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			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{signal 0}</a:t>
            </a:r>
          </a:p>
          <a:p>
            <a:r>
              <a:rPr lang="en-GB" sz="2600" dirty="0" smtClean="0">
                <a:solidFill>
                  <a:srgbClr val="C00000"/>
                </a:solidFill>
              </a:rPr>
              <a:t>&lt;ironic&gt;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smtClean="0"/>
              <a:t>Imagine using a 128b field for 2 addresses</a:t>
            </a:r>
          </a:p>
          <a:p>
            <a:pPr marL="457200" lvl="1" indent="0">
              <a:buNone/>
            </a:pP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(any bit set)	{address = 1}</a:t>
            </a:r>
          </a:p>
          <a:p>
            <a:pPr marL="457200" lvl="1" indent="0">
              <a:buNone/>
            </a:pP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		{address = 0} 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rgbClr val="C00000"/>
                </a:solidFill>
              </a:rPr>
              <a:t>&lt;/ironic&gt;</a:t>
            </a:r>
            <a:endParaRPr lang="en-GB" dirty="0" smtClean="0">
              <a:solidFill>
                <a:srgbClr val="C0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Only ECN-for-TCP is so clunky</a:t>
            </a:r>
          </a:p>
          <a:p>
            <a:pPr lvl="1"/>
            <a:r>
              <a:rPr lang="en-GB" dirty="0" smtClean="0"/>
              <a:t>TCP widely uses SACK to identify individual drops</a:t>
            </a:r>
          </a:p>
          <a:p>
            <a:pPr lvl="1"/>
            <a:r>
              <a:rPr lang="en-GB" dirty="0" smtClean="0"/>
              <a:t>modern transports (DCCP, SCTCP, RTP/UDP </a:t>
            </a:r>
            <a:r>
              <a:rPr lang="en-GB" dirty="0" err="1" smtClean="0"/>
              <a:t>etc</a:t>
            </a:r>
            <a:r>
              <a:rPr lang="en-GB" dirty="0" smtClean="0"/>
              <a:t>) feed back extent of ECN</a:t>
            </a:r>
          </a:p>
          <a:p>
            <a:pPr lvl="1"/>
            <a:r>
              <a:rPr lang="en-GB" dirty="0"/>
              <a:t>need to update TCP, in its role as 1 of 2 transport protocols that work</a:t>
            </a:r>
          </a:p>
          <a:p>
            <a:endParaRPr lang="en-GB" dirty="0" smtClean="0"/>
          </a:p>
          <a:p>
            <a:r>
              <a:rPr lang="en-GB" dirty="0" smtClean="0"/>
              <a:t>DCTCP feedback scheme would be nice, but: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new wire protocol but no negotiation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greatly confused by ACK loss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higher congestion </a:t>
            </a:r>
            <a:r>
              <a:rPr lang="en-GB" dirty="0" smtClean="0">
                <a:sym typeface="Symbol"/>
              </a:rPr>
              <a:t></a:t>
            </a:r>
            <a:r>
              <a:rPr lang="en-GB" dirty="0" smtClean="0"/>
              <a:t> more ACKs</a:t>
            </a:r>
          </a:p>
          <a:p>
            <a:pPr lvl="1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645746"/>
              </p:ext>
            </p:extLst>
          </p:nvPr>
        </p:nvGraphicFramePr>
        <p:xfrm>
          <a:off x="6229465" y="2590800"/>
          <a:ext cx="24384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</a:tblGrid>
              <a:tr h="12192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32"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gridSpan="30"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{0 | 1}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0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0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0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gridSpan="32">
                  <a:txBody>
                    <a:bodyPr/>
                    <a:lstStyle/>
                    <a:p>
                      <a:pPr algn="ctr"/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21551" y="5549660"/>
            <a:ext cx="1014443" cy="77222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CE=0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140752" y="5549660"/>
            <a:ext cx="1014443" cy="77222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CE=1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2" name="Curved Connector 11"/>
          <p:cNvCxnSpPr>
            <a:stCxn id="7" idx="3"/>
            <a:endCxn id="7" idx="1"/>
          </p:cNvCxnSpPr>
          <p:nvPr/>
        </p:nvCxnSpPr>
        <p:spPr>
          <a:xfrm rot="5400000" flipH="1">
            <a:off x="5797090" y="5935773"/>
            <a:ext cx="546046" cy="12700"/>
          </a:xfrm>
          <a:prstGeom prst="curvedConnector5">
            <a:avLst>
              <a:gd name="adj1" fmla="val -41865"/>
              <a:gd name="adj2" fmla="val 8617961"/>
              <a:gd name="adj3" fmla="val 141865"/>
            </a:avLst>
          </a:prstGeom>
          <a:ln w="28575"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8" idx="7"/>
            <a:endCxn id="8" idx="5"/>
          </p:cNvCxnSpPr>
          <p:nvPr/>
        </p:nvCxnSpPr>
        <p:spPr>
          <a:xfrm rot="16200000" flipH="1">
            <a:off x="7733610" y="5935773"/>
            <a:ext cx="546046" cy="12700"/>
          </a:xfrm>
          <a:prstGeom prst="curvedConnector5">
            <a:avLst>
              <a:gd name="adj1" fmla="val -41865"/>
              <a:gd name="adj2" fmla="val 8617961"/>
              <a:gd name="adj3" fmla="val 141865"/>
            </a:avLst>
          </a:prstGeom>
          <a:ln w="28575"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8" idx="0"/>
            <a:endCxn id="7" idx="0"/>
          </p:cNvCxnSpPr>
          <p:nvPr/>
        </p:nvCxnSpPr>
        <p:spPr>
          <a:xfrm rot="16200000" flipV="1">
            <a:off x="7038374" y="4940059"/>
            <a:ext cx="12700" cy="1219201"/>
          </a:xfrm>
          <a:prstGeom prst="curvedConnector3">
            <a:avLst>
              <a:gd name="adj1" fmla="val 1800000"/>
            </a:avLst>
          </a:prstGeom>
          <a:ln w="28575"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8" idx="4"/>
            <a:endCxn id="7" idx="4"/>
          </p:cNvCxnSpPr>
          <p:nvPr/>
        </p:nvCxnSpPr>
        <p:spPr>
          <a:xfrm rot="5400000">
            <a:off x="7038374" y="5712286"/>
            <a:ext cx="12700" cy="1219201"/>
          </a:xfrm>
          <a:prstGeom prst="curvedConnector3">
            <a:avLst>
              <a:gd name="adj1" fmla="val 1800000"/>
            </a:avLst>
          </a:prstGeom>
          <a:ln w="28575"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54795" y="5663484"/>
            <a:ext cx="1001685" cy="5544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GB" sz="1400" dirty="0" smtClean="0"/>
              <a:t>ACK every</a:t>
            </a:r>
            <a:br>
              <a:rPr lang="en-GB" sz="1400" dirty="0" smtClean="0"/>
            </a:br>
            <a:r>
              <a:rPr lang="en-GB" sz="1400" dirty="0" smtClean="0"/>
              <a:t> m </a:t>
            </a:r>
            <a:r>
              <a:rPr lang="en-GB" sz="1400" dirty="0" err="1" smtClean="0"/>
              <a:t>pkts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with ECE=0</a:t>
            </a:r>
            <a:endParaRPr lang="en-GB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6606511" y="5358684"/>
            <a:ext cx="842154" cy="403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GB" sz="1400" dirty="0" smtClean="0"/>
              <a:t>ACK with</a:t>
            </a:r>
            <a:br>
              <a:rPr lang="en-GB" sz="1400" dirty="0" smtClean="0"/>
            </a:br>
            <a:r>
              <a:rPr lang="en-GB" sz="1400" dirty="0" smtClean="0"/>
              <a:t>ECE=1</a:t>
            </a:r>
            <a:endParaRPr lang="en-GB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8078995" y="5663484"/>
            <a:ext cx="1001684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GB" sz="1400" dirty="0" smtClean="0"/>
              <a:t>ACK every</a:t>
            </a:r>
            <a:br>
              <a:rPr lang="en-GB" sz="1400" dirty="0" smtClean="0"/>
            </a:br>
            <a:r>
              <a:rPr lang="en-GB" sz="1400" dirty="0" smtClean="0"/>
              <a:t> m </a:t>
            </a:r>
            <a:r>
              <a:rPr lang="en-GB" sz="1400" dirty="0" err="1" smtClean="0"/>
              <a:t>pkts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with ECE=1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6618316" y="6209763"/>
            <a:ext cx="842154" cy="403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GB" sz="1400" dirty="0" smtClean="0"/>
              <a:t>ACK with</a:t>
            </a:r>
            <a:br>
              <a:rPr lang="en-GB" sz="1400" dirty="0" smtClean="0"/>
            </a:br>
            <a:r>
              <a:rPr lang="en-GB" sz="1400" dirty="0" smtClean="0"/>
              <a:t>ECE=0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7941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878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new problem:</a:t>
            </a:r>
            <a:br>
              <a:rPr lang="en-GB" dirty="0" smtClean="0"/>
            </a:br>
            <a:r>
              <a:rPr lang="en-GB" dirty="0"/>
              <a:t>feedback </a:t>
            </a:r>
            <a:r>
              <a:rPr lang="en-GB" dirty="0" smtClean="0"/>
              <a:t>of bleached ECN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erasure of ECN field to Not-ECT (00) in transit</a:t>
            </a:r>
          </a:p>
          <a:p>
            <a:pPr lvl="2"/>
            <a:r>
              <a:rPr lang="en-GB" dirty="0" smtClean="0"/>
              <a:t>RFC3168 notes that this could happen</a:t>
            </a:r>
          </a:p>
          <a:p>
            <a:pPr lvl="2"/>
            <a:r>
              <a:rPr lang="en-GB" dirty="0" smtClean="0"/>
              <a:t>and says it would be very bad</a:t>
            </a:r>
          </a:p>
          <a:p>
            <a:pPr lvl="2"/>
            <a:r>
              <a:rPr lang="en-GB" dirty="0" smtClean="0"/>
              <a:t>but doesn’t say what to do about it</a:t>
            </a:r>
          </a:p>
          <a:p>
            <a:r>
              <a:rPr lang="en-GB" dirty="0" smtClean="0"/>
              <a:t>if Not-ECT arrives at a classic ECN receiver</a:t>
            </a:r>
          </a:p>
          <a:p>
            <a:pPr lvl="2"/>
            <a:r>
              <a:rPr lang="en-GB" dirty="0" smtClean="0"/>
              <a:t>it does nothing, and can do nothing</a:t>
            </a:r>
          </a:p>
          <a:p>
            <a:endParaRPr lang="en-GB" dirty="0"/>
          </a:p>
          <a:p>
            <a:r>
              <a:rPr lang="en-GB" dirty="0" smtClean="0"/>
              <a:t>some tests show that bleaching ECN is common</a:t>
            </a:r>
          </a:p>
          <a:p>
            <a:r>
              <a:rPr lang="en-GB" dirty="0" err="1" smtClean="0"/>
              <a:t>AccECN</a:t>
            </a:r>
            <a:r>
              <a:rPr lang="en-GB" dirty="0" smtClean="0"/>
              <a:t> now includes Not-ECT feedback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952" y="762000"/>
            <a:ext cx="560848" cy="54372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053811"/>
            <a:ext cx="1067839" cy="103523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203" y="3558569"/>
            <a:ext cx="1067839" cy="103523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03118" y="4544068"/>
            <a:ext cx="778302" cy="75453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080" y="3810000"/>
            <a:ext cx="1067839" cy="103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Protocol Design  I</a:t>
            </a:r>
            <a:br>
              <a:rPr lang="en-GB" sz="3100" dirty="0" smtClean="0"/>
            </a:br>
            <a:r>
              <a:rPr lang="en-GB" dirty="0" smtClean="0"/>
              <a:t>Where to find spare bits?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Satisfied requirements with zero extra bits</a:t>
            </a:r>
          </a:p>
          <a:p>
            <a:pPr lvl="1"/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essential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smtClean="0"/>
              <a:t>part: overloaded 3 existing ECN flags in main TCP header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supplementary</a:t>
            </a:r>
            <a:r>
              <a:rPr lang="en-GB" dirty="0" smtClean="0"/>
              <a:t> part: overloaded 15b in Urgent Pointer when redundant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Non-Zero </a:t>
            </a:r>
            <a:r>
              <a:rPr lang="en-GB" dirty="0"/>
              <a:t>Urgent Pointer when </a:t>
            </a:r>
            <a:r>
              <a:rPr lang="en-GB" dirty="0" smtClean="0"/>
              <a:t>TCP URG flag = 0?</a:t>
            </a:r>
            <a:endParaRPr lang="en-GB" dirty="0"/>
          </a:p>
          <a:p>
            <a:pPr lvl="1"/>
            <a:r>
              <a:rPr lang="en-GB" dirty="0" err="1"/>
              <a:t>middlebox</a:t>
            </a:r>
            <a:r>
              <a:rPr lang="en-GB" dirty="0"/>
              <a:t> traversal </a:t>
            </a:r>
            <a:endParaRPr lang="en-GB" dirty="0" smtClean="0"/>
          </a:p>
          <a:p>
            <a:pPr lvl="2"/>
            <a:r>
              <a:rPr lang="en-GB" dirty="0" smtClean="0"/>
              <a:t>seems better than for new TCP options in initial tests*</a:t>
            </a:r>
          </a:p>
          <a:p>
            <a:pPr lvl="1"/>
            <a:r>
              <a:rPr lang="en-GB" dirty="0" smtClean="0"/>
              <a:t>opportunistic – not available when URG = 1</a:t>
            </a:r>
          </a:p>
          <a:p>
            <a:pPr lvl="2"/>
            <a:r>
              <a:rPr lang="en-GB" dirty="0" smtClean="0"/>
              <a:t>not useful for most other protocols that need more bits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483870"/>
              </p:ext>
            </p:extLst>
          </p:nvPr>
        </p:nvGraphicFramePr>
        <p:xfrm>
          <a:off x="2514600" y="2590800"/>
          <a:ext cx="5943616" cy="179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Port no’s, 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no’s...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424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 Offset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Res-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erved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NS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CWR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URG</a:t>
                      </a:r>
                      <a:endParaRPr lang="en-GB" sz="1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PSH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6">
                  <a:txBody>
                    <a:bodyPr/>
                    <a:lstStyle/>
                    <a:p>
                      <a:pPr algn="ctr"/>
                      <a:endParaRPr lang="en-GB" sz="11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Window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Checksum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Non-Urgent (if URG == 0)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TCP</a:t>
                      </a:r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Options...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3526" y="6248400"/>
            <a:ext cx="7648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GB" sz="1600" u="sng" dirty="0" smtClean="0"/>
              <a:t>		</a:t>
            </a:r>
            <a:endParaRPr lang="en-GB" sz="1600" dirty="0" smtClean="0"/>
          </a:p>
          <a:p>
            <a:pPr marL="0" lvl="2"/>
            <a:r>
              <a:rPr lang="en-GB" sz="1600" dirty="0"/>
              <a:t>*</a:t>
            </a:r>
            <a:r>
              <a:rPr lang="en-GB" sz="1600" dirty="0" smtClean="0"/>
              <a:t> Perhaps because earlier </a:t>
            </a:r>
            <a:r>
              <a:rPr lang="en-GB" sz="1600" dirty="0"/>
              <a:t>Windows versions did not zero </a:t>
            </a:r>
            <a:r>
              <a:rPr lang="en-GB" sz="1600" dirty="0" smtClean="0"/>
              <a:t>the Urgent </a:t>
            </a:r>
            <a:r>
              <a:rPr lang="en-GB" sz="1600" dirty="0"/>
              <a:t>Pointer when </a:t>
            </a:r>
            <a:r>
              <a:rPr lang="en-GB" sz="1600" dirty="0" smtClean="0"/>
              <a:t>URG=0</a:t>
            </a:r>
            <a:endParaRPr lang="en-GB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59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Protocol Design II</a:t>
            </a:r>
            <a:br>
              <a:rPr lang="en-GB" sz="3100" dirty="0" smtClean="0"/>
            </a:br>
            <a:r>
              <a:rPr lang="en-GB" dirty="0" smtClean="0"/>
              <a:t>2 complementary signals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After successful capability negotiation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cumulative counters of the 3 ECN codepoints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sequence of ECN codepoints covered by each delayed ACK</a:t>
            </a:r>
          </a:p>
          <a:p>
            <a:endParaRPr lang="en-GB" dirty="0" smtClean="0"/>
          </a:p>
          <a:p>
            <a:r>
              <a:rPr lang="en-GB" dirty="0" smtClean="0"/>
              <a:t>note</a:t>
            </a:r>
            <a:r>
              <a:rPr lang="en-GB" dirty="0" smtClean="0"/>
              <a:t>: packet-based not byte-based </a:t>
            </a:r>
            <a:r>
              <a:rPr lang="en-GB" dirty="0" smtClean="0"/>
              <a:t>counters</a:t>
            </a:r>
          </a:p>
          <a:p>
            <a:r>
              <a:rPr lang="en-GB" dirty="0" smtClean="0"/>
              <a:t>note: pure ACKs are not counted</a:t>
            </a:r>
          </a:p>
          <a:p>
            <a:pPr marL="457200" lvl="1" indent="0">
              <a:buNone/>
            </a:pPr>
            <a:r>
              <a:rPr lang="en-GB" dirty="0" smtClean="0"/>
              <a:t>(there are deep questions behind both these points)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382000" y="1579477"/>
            <a:ext cx="504182" cy="401723"/>
            <a:chOff x="7496818" y="1579477"/>
            <a:chExt cx="504182" cy="401723"/>
          </a:xfrm>
        </p:grpSpPr>
        <p:sp>
          <p:nvSpPr>
            <p:cNvPr id="9" name="Rounded Rectangle 8"/>
            <p:cNvSpPr/>
            <p:nvPr/>
          </p:nvSpPr>
          <p:spPr>
            <a:xfrm>
              <a:off x="7620000" y="1676400"/>
              <a:ext cx="381000" cy="3048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dirty="0" smtClean="0"/>
                <a:t>III</a:t>
              </a:r>
              <a:endParaRPr lang="en-GB" dirty="0"/>
            </a:p>
          </p:txBody>
        </p:sp>
        <p:sp>
          <p:nvSpPr>
            <p:cNvPr id="10" name="Right Arrow 9"/>
            <p:cNvSpPr/>
            <p:nvPr/>
          </p:nvSpPr>
          <p:spPr>
            <a:xfrm rot="2742500">
              <a:off x="7514869" y="1561426"/>
              <a:ext cx="234215" cy="270317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82000" y="2590800"/>
            <a:ext cx="504182" cy="401723"/>
            <a:chOff x="7496818" y="1579477"/>
            <a:chExt cx="504182" cy="401723"/>
          </a:xfrm>
        </p:grpSpPr>
        <p:sp>
          <p:nvSpPr>
            <p:cNvPr id="12" name="Rounded Rectangle 11"/>
            <p:cNvSpPr/>
            <p:nvPr/>
          </p:nvSpPr>
          <p:spPr>
            <a:xfrm>
              <a:off x="7620000" y="1676400"/>
              <a:ext cx="381000" cy="3048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dirty="0" smtClean="0"/>
                <a:t>IV</a:t>
              </a:r>
              <a:endParaRPr lang="en-GB" dirty="0"/>
            </a:p>
          </p:txBody>
        </p:sp>
        <p:sp>
          <p:nvSpPr>
            <p:cNvPr id="13" name="Right Arrow 12"/>
            <p:cNvSpPr/>
            <p:nvPr/>
          </p:nvSpPr>
          <p:spPr>
            <a:xfrm rot="2742500">
              <a:off x="7514869" y="1561426"/>
              <a:ext cx="234215" cy="270317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382000" y="3505200"/>
            <a:ext cx="504182" cy="401723"/>
            <a:chOff x="7496818" y="1579477"/>
            <a:chExt cx="504182" cy="401723"/>
          </a:xfrm>
        </p:grpSpPr>
        <p:sp>
          <p:nvSpPr>
            <p:cNvPr id="15" name="Rounded Rectangle 14"/>
            <p:cNvSpPr/>
            <p:nvPr/>
          </p:nvSpPr>
          <p:spPr>
            <a:xfrm>
              <a:off x="7620000" y="1676400"/>
              <a:ext cx="381000" cy="3048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dirty="0" smtClean="0"/>
                <a:t>V</a:t>
              </a:r>
              <a:endParaRPr lang="en-GB" dirty="0"/>
            </a:p>
          </p:txBody>
        </p:sp>
        <p:sp>
          <p:nvSpPr>
            <p:cNvPr id="16" name="Right Arrow 15"/>
            <p:cNvSpPr/>
            <p:nvPr/>
          </p:nvSpPr>
          <p:spPr>
            <a:xfrm rot="2742500">
              <a:off x="7514869" y="1561426"/>
              <a:ext cx="234215" cy="270317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Protocol Design III</a:t>
            </a:r>
            <a:br>
              <a:rPr lang="en-GB" sz="3100" dirty="0" smtClean="0"/>
            </a:br>
            <a:r>
              <a:rPr lang="en-GB" dirty="0" smtClean="0"/>
              <a:t>Capability Negotiation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AccECN</a:t>
            </a:r>
            <a:r>
              <a:rPr lang="en-GB" dirty="0" smtClean="0"/>
              <a:t> is a change to TCP wire protocol</a:t>
            </a:r>
          </a:p>
          <a:p>
            <a:pPr lvl="2"/>
            <a:r>
              <a:rPr lang="en-GB" dirty="0" smtClean="0"/>
              <a:t>only to be used if both ends support it</a:t>
            </a:r>
          </a:p>
          <a:p>
            <a:r>
              <a:rPr lang="en-GB" dirty="0" smtClean="0"/>
              <a:t>client negotiates support </a:t>
            </a:r>
            <a:r>
              <a:rPr lang="en-GB" dirty="0"/>
              <a:t>on </a:t>
            </a:r>
            <a:r>
              <a:rPr lang="en-GB" dirty="0" smtClean="0"/>
              <a:t>initial SYN </a:t>
            </a:r>
          </a:p>
          <a:p>
            <a:pPr lvl="2"/>
            <a:r>
              <a:rPr lang="en-GB" dirty="0" smtClean="0"/>
              <a:t>using the 3 ECN-related TCP flags</a:t>
            </a:r>
          </a:p>
          <a:p>
            <a:pPr lvl="2"/>
            <a:r>
              <a:rPr lang="en-GB" dirty="0" smtClean="0"/>
              <a:t>server sets the 3 flags accordingly on the SYN/ACK</a:t>
            </a:r>
          </a:p>
          <a:p>
            <a:pPr lvl="3"/>
            <a:r>
              <a:rPr lang="en-GB" dirty="0" smtClean="0"/>
              <a:t>or it replies as the latest variant it recognises</a:t>
            </a:r>
          </a:p>
          <a:p>
            <a:pPr lvl="2"/>
            <a:r>
              <a:rPr lang="en-GB" dirty="0" smtClean="0"/>
              <a:t>if </a:t>
            </a:r>
            <a:r>
              <a:rPr lang="en-GB" dirty="0" err="1" smtClean="0"/>
              <a:t>nec</a:t>
            </a:r>
            <a:r>
              <a:rPr lang="en-GB" dirty="0"/>
              <a:t>.</a:t>
            </a:r>
            <a:r>
              <a:rPr lang="en-GB" dirty="0" smtClean="0"/>
              <a:t> client downgrades to match the server</a:t>
            </a:r>
          </a:p>
          <a:p>
            <a:endParaRPr lang="en-GB" dirty="0" smtClean="0"/>
          </a:p>
          <a:p>
            <a:r>
              <a:rPr lang="en-GB" dirty="0" smtClean="0"/>
              <a:t>supp. field not used until 3</a:t>
            </a:r>
            <a:r>
              <a:rPr lang="en-GB" baseline="30000" dirty="0" smtClean="0"/>
              <a:t>rd</a:t>
            </a:r>
            <a:r>
              <a:rPr lang="en-GB" dirty="0" smtClean="0"/>
              <a:t> leg of handshake</a:t>
            </a:r>
          </a:p>
          <a:p>
            <a:pPr lvl="2"/>
            <a:r>
              <a:rPr lang="en-GB" dirty="0" smtClean="0"/>
              <a:t>consumes no </a:t>
            </a:r>
            <a:r>
              <a:rPr lang="en-GB" dirty="0"/>
              <a:t>TCP option </a:t>
            </a:r>
            <a:r>
              <a:rPr lang="en-GB" dirty="0" smtClean="0"/>
              <a:t>space on SYN</a:t>
            </a:r>
          </a:p>
          <a:p>
            <a:pPr lvl="2"/>
            <a:r>
              <a:rPr lang="en-GB" dirty="0" smtClean="0"/>
              <a:t>if </a:t>
            </a:r>
            <a:r>
              <a:rPr lang="en-GB" dirty="0"/>
              <a:t>at any time </a:t>
            </a:r>
            <a:r>
              <a:rPr lang="en-GB" dirty="0" smtClean="0"/>
              <a:t>supp. field = 0 </a:t>
            </a:r>
            <a:r>
              <a:rPr lang="en-GB" dirty="0" smtClean="0">
                <a:sym typeface="Symbol"/>
              </a:rPr>
              <a:t> </a:t>
            </a:r>
            <a:r>
              <a:rPr lang="en-GB" dirty="0" err="1" smtClean="0"/>
              <a:t>middlebox</a:t>
            </a:r>
            <a:r>
              <a:rPr lang="en-GB" dirty="0" smtClean="0"/>
              <a:t> interference</a:t>
            </a:r>
          </a:p>
          <a:p>
            <a:pPr lvl="1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516592"/>
              </p:ext>
            </p:extLst>
          </p:nvPr>
        </p:nvGraphicFramePr>
        <p:xfrm>
          <a:off x="7620000" y="1747520"/>
          <a:ext cx="1219200" cy="130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840"/>
                <a:gridCol w="243840"/>
                <a:gridCol w="243840"/>
                <a:gridCol w="243840"/>
                <a:gridCol w="24384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NS =1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CWR=1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ECE=1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489656"/>
              </p:ext>
            </p:extLst>
          </p:nvPr>
        </p:nvGraphicFramePr>
        <p:xfrm>
          <a:off x="7772400" y="3271520"/>
          <a:ext cx="1219200" cy="130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840"/>
                <a:gridCol w="243840"/>
                <a:gridCol w="243840"/>
                <a:gridCol w="243840"/>
                <a:gridCol w="24384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SYN/ACK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NS =0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CWR=1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ECE=0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III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173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85800" y="4800600"/>
            <a:ext cx="4800600" cy="14109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Protocol Design IV</a:t>
            </a:r>
            <a:br>
              <a:rPr lang="en-GB" sz="3100" dirty="0" smtClean="0"/>
            </a:br>
            <a:r>
              <a:rPr lang="en-GB" dirty="0" smtClean="0"/>
              <a:t>Cumulative ECN Codepoint Counters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39058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after SYN/ACK </a:t>
            </a:r>
            <a:endParaRPr lang="en-GB" dirty="0" smtClean="0"/>
          </a:p>
          <a:p>
            <a:r>
              <a:rPr lang="en-GB" dirty="0" smtClean="0"/>
              <a:t>Data receiver counts arriving CE, ECT(1) &amp; Not-ECT </a:t>
            </a:r>
            <a:r>
              <a:rPr lang="en-GB" sz="2400" dirty="0" smtClean="0"/>
              <a:t>(11, 01 &amp; 00)</a:t>
            </a:r>
            <a:r>
              <a:rPr lang="en-GB" dirty="0" smtClean="0"/>
              <a:t>*</a:t>
            </a:r>
          </a:p>
          <a:p>
            <a:r>
              <a:rPr lang="en-GB" dirty="0" smtClean="0"/>
              <a:t>Selects one </a:t>
            </a:r>
            <a:r>
              <a:rPr lang="en-GB" dirty="0"/>
              <a:t>counter </a:t>
            </a:r>
            <a:r>
              <a:rPr lang="en-GB" dirty="0" smtClean="0"/>
              <a:t>to feed back in each </a:t>
            </a:r>
            <a:r>
              <a:rPr lang="en-GB" dirty="0"/>
              <a:t>ACK</a:t>
            </a:r>
          </a:p>
          <a:p>
            <a:pPr lvl="1"/>
            <a:r>
              <a:rPr lang="en-GB" dirty="0"/>
              <a:t>encodes </a:t>
            </a:r>
            <a:r>
              <a:rPr lang="en-GB" dirty="0" smtClean="0"/>
              <a:t>in </a:t>
            </a:r>
            <a:r>
              <a:rPr lang="en-GB" dirty="0"/>
              <a:t>the ACE field, overloading the 3 ECN flags</a:t>
            </a:r>
          </a:p>
          <a:p>
            <a:pPr lvl="1"/>
            <a:r>
              <a:rPr lang="en-GB" dirty="0" smtClean="0"/>
              <a:t>encoding fits </a:t>
            </a:r>
            <a:r>
              <a:rPr lang="en-GB" dirty="0"/>
              <a:t>a base 4, base 3 and base 1 counter in 3 bits!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lvl="1"/>
            <a:r>
              <a:rPr lang="en-GB" dirty="0" smtClean="0"/>
              <a:t>includes 4 most significant </a:t>
            </a:r>
            <a:r>
              <a:rPr lang="en-GB" dirty="0"/>
              <a:t>bits </a:t>
            </a:r>
            <a:r>
              <a:rPr lang="en-GB" dirty="0" smtClean="0"/>
              <a:t>of the </a:t>
            </a:r>
            <a:br>
              <a:rPr lang="en-GB" dirty="0" smtClean="0"/>
            </a:br>
            <a:r>
              <a:rPr lang="en-GB" dirty="0" smtClean="0"/>
              <a:t>selected counter in the </a:t>
            </a:r>
            <a:r>
              <a:rPr lang="en-GB" dirty="0"/>
              <a:t>supp. </a:t>
            </a:r>
            <a:r>
              <a:rPr lang="en-GB" dirty="0" smtClean="0"/>
              <a:t>field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778259"/>
              </p:ext>
            </p:extLst>
          </p:nvPr>
        </p:nvGraphicFramePr>
        <p:xfrm>
          <a:off x="5791201" y="3345717"/>
          <a:ext cx="3124199" cy="2956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6910"/>
                <a:gridCol w="815763"/>
                <a:gridCol w="815763"/>
                <a:gridCol w="815763"/>
              </a:tblGrid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ACE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CE</a:t>
                      </a:r>
                      <a:br>
                        <a:rPr lang="en-GB" sz="1400" dirty="0" smtClean="0"/>
                      </a:br>
                      <a:r>
                        <a:rPr lang="en-GB" sz="1400" dirty="0" smtClean="0"/>
                        <a:t>(base 4)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ECT(1)</a:t>
                      </a:r>
                      <a:br>
                        <a:rPr lang="en-GB" sz="1400" dirty="0" smtClean="0"/>
                      </a:br>
                      <a:r>
                        <a:rPr lang="en-GB" sz="1400" dirty="0" smtClean="0"/>
                        <a:t>(base 3)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Not-ECT</a:t>
                      </a:r>
                      <a:br>
                        <a:rPr lang="en-GB" sz="1400" dirty="0" smtClean="0"/>
                      </a:br>
                      <a:r>
                        <a:rPr lang="en-GB" sz="1400" dirty="0" smtClean="0"/>
                        <a:t>(base 1)</a:t>
                      </a:r>
                      <a:endParaRPr lang="en-GB" sz="1400" dirty="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001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010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011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100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101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110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111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770209"/>
              </p:ext>
            </p:extLst>
          </p:nvPr>
        </p:nvGraphicFramePr>
        <p:xfrm>
          <a:off x="858520" y="5410200"/>
          <a:ext cx="333248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93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Bent Arrow 5"/>
          <p:cNvSpPr/>
          <p:nvPr/>
        </p:nvSpPr>
        <p:spPr>
          <a:xfrm>
            <a:off x="3542764" y="3432435"/>
            <a:ext cx="2400836" cy="381000"/>
          </a:xfrm>
          <a:prstGeom prst="bentArrow">
            <a:avLst>
              <a:gd name="adj1" fmla="val 23341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573418"/>
              </p:ext>
            </p:extLst>
          </p:nvPr>
        </p:nvGraphicFramePr>
        <p:xfrm>
          <a:off x="2133601" y="3124200"/>
          <a:ext cx="2971804" cy="153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</a:tblGrid>
              <a:tr h="2957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560">
                <a:tc gridSpan="16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933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 Offset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Res-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erved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URG</a:t>
                      </a:r>
                      <a:endParaRPr lang="en-GB" sz="11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PSH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560">
                <a:tc gridSpan="16">
                  <a:txBody>
                    <a:bodyPr/>
                    <a:lstStyle/>
                    <a:p>
                      <a:pPr algn="l"/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82203" y="6211531"/>
            <a:ext cx="655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	</a:t>
            </a:r>
            <a:endParaRPr lang="en-GB" dirty="0" smtClean="0"/>
          </a:p>
          <a:p>
            <a:pPr marL="0" lvl="1"/>
            <a:r>
              <a:rPr lang="en-GB" dirty="0" smtClean="0"/>
              <a:t>* </a:t>
            </a:r>
            <a:r>
              <a:rPr lang="en-GB" dirty="0"/>
              <a:t>ECT(0) found from </a:t>
            </a:r>
            <a:r>
              <a:rPr lang="en-GB" dirty="0" smtClean="0"/>
              <a:t>remainder and </a:t>
            </a:r>
            <a:r>
              <a:rPr lang="en-GB" dirty="0"/>
              <a:t>from sequence field if </a:t>
            </a:r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IV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9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ight Arrow 83"/>
          <p:cNvSpPr/>
          <p:nvPr/>
        </p:nvSpPr>
        <p:spPr>
          <a:xfrm>
            <a:off x="82134" y="2481903"/>
            <a:ext cx="9214266" cy="1785297"/>
          </a:xfrm>
          <a:prstGeom prst="rightArrow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8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/>
              <a:t>Protocol Design V</a:t>
            </a:r>
            <a:br>
              <a:rPr lang="en-GB" sz="3100" dirty="0" smtClean="0"/>
            </a:br>
            <a:r>
              <a:rPr lang="en-GB" sz="3600" dirty="0" smtClean="0"/>
              <a:t>ECN Sequence covered by each Delayed ACK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GB" sz="2900" dirty="0" smtClean="0"/>
              <a:t>ECN Sequence (ESQ) field</a:t>
            </a:r>
          </a:p>
          <a:p>
            <a:pPr lvl="2" algn="r"/>
            <a:r>
              <a:rPr lang="en-GB" sz="2200" dirty="0" smtClean="0"/>
              <a:t>encodes 2 </a:t>
            </a:r>
            <a:r>
              <a:rPr lang="en-GB" sz="2200" b="1" dirty="0" smtClean="0"/>
              <a:t>R</a:t>
            </a:r>
            <a:r>
              <a:rPr lang="en-GB" sz="2200" dirty="0" smtClean="0"/>
              <a:t>un-</a:t>
            </a:r>
            <a:r>
              <a:rPr lang="en-GB" sz="2200" b="1" dirty="0" smtClean="0"/>
              <a:t>L</a:t>
            </a:r>
            <a:r>
              <a:rPr lang="en-GB" sz="2200" dirty="0" smtClean="0"/>
              <a:t>engths of </a:t>
            </a:r>
            <a:r>
              <a:rPr lang="en-GB" sz="2200" b="1" dirty="0" err="1" smtClean="0"/>
              <a:t>SP</a:t>
            </a:r>
            <a:r>
              <a:rPr lang="en-GB" sz="2200" dirty="0" err="1" smtClean="0"/>
              <a:t>aces</a:t>
            </a:r>
            <a:r>
              <a:rPr lang="en-GB" sz="2200" dirty="0" smtClean="0"/>
              <a:t>,</a:t>
            </a:r>
            <a:br>
              <a:rPr lang="en-GB" sz="2200" dirty="0" smtClean="0"/>
            </a:br>
            <a:r>
              <a:rPr lang="en-GB" sz="2200" dirty="0" smtClean="0"/>
              <a:t>each ending in one possibly different </a:t>
            </a:r>
            <a:r>
              <a:rPr lang="en-GB" sz="2200" b="1" dirty="0" err="1" smtClean="0"/>
              <a:t>M</a:t>
            </a:r>
            <a:r>
              <a:rPr lang="en-GB" sz="2200" dirty="0" err="1" smtClean="0"/>
              <a:t>ar</a:t>
            </a:r>
            <a:r>
              <a:rPr lang="en-GB" sz="2200" b="1" dirty="0" err="1" smtClean="0"/>
              <a:t>K</a:t>
            </a:r>
            <a:endParaRPr lang="en-GB" sz="2200" b="1" dirty="0" smtClean="0"/>
          </a:p>
          <a:p>
            <a:pPr lvl="2"/>
            <a:endParaRPr lang="en-GB" sz="2200" dirty="0"/>
          </a:p>
          <a:p>
            <a:pPr lvl="2"/>
            <a:endParaRPr lang="en-GB" sz="2200" dirty="0" smtClean="0"/>
          </a:p>
          <a:p>
            <a:pPr lvl="2"/>
            <a:endParaRPr lang="en-GB" sz="2200" dirty="0" smtClean="0"/>
          </a:p>
          <a:p>
            <a:endParaRPr lang="en-GB" dirty="0" smtClean="0">
              <a:cs typeface="Courier New" panose="02070309020205020404" pitchFamily="49" charset="0"/>
            </a:endParaRPr>
          </a:p>
          <a:p>
            <a:endParaRPr lang="en-GB" dirty="0">
              <a:cs typeface="Courier New" panose="02070309020205020404" pitchFamily="49" charset="0"/>
            </a:endParaRPr>
          </a:p>
          <a:p>
            <a:r>
              <a:rPr lang="en-GB" dirty="0" smtClean="0">
                <a:cs typeface="Courier New" panose="02070309020205020404" pitchFamily="49" charset="0"/>
              </a:rPr>
              <a:t>Value </a:t>
            </a:r>
            <a:r>
              <a:rPr lang="en-GB" dirty="0">
                <a:cs typeface="Courier New" panose="02070309020205020404" pitchFamily="49" charset="0"/>
              </a:rPr>
              <a:t>of ACE selects MK2 (no need to encode in ESQ)</a:t>
            </a:r>
          </a:p>
          <a:p>
            <a:r>
              <a:rPr lang="en-GB" sz="3000" dirty="0" smtClean="0"/>
              <a:t>Receiver sends a Delayed ACK on any of these events: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2200" dirty="0" smtClean="0"/>
              <a:t>Max delayed ACK coverage is reached (e.g. 2 full-sized segments)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2200" dirty="0" smtClean="0"/>
              <a:t>Delayed ACK timer expires (e.g. 500ms)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2200" dirty="0"/>
              <a:t>P</a:t>
            </a:r>
            <a:r>
              <a:rPr lang="en-GB" sz="2200" dirty="0" smtClean="0"/>
              <a:t>attern becomes too complex to encode</a:t>
            </a:r>
            <a:endParaRPr lang="en-GB" sz="2200" dirty="0"/>
          </a:p>
          <a:p>
            <a:r>
              <a:rPr lang="en-GB" sz="3000" dirty="0"/>
              <a:t>in one ACK, it is possible to encode a </a:t>
            </a:r>
            <a:r>
              <a:rPr lang="en-GB" sz="3000" dirty="0" smtClean="0"/>
              <a:t>sequence of:</a:t>
            </a:r>
            <a:endParaRPr lang="en-GB" sz="3000" dirty="0"/>
          </a:p>
          <a:p>
            <a:pPr lvl="2"/>
            <a:r>
              <a:rPr lang="en-GB" sz="2200" dirty="0" smtClean="0"/>
              <a:t>up </a:t>
            </a:r>
            <a:r>
              <a:rPr lang="en-GB" sz="2200" dirty="0"/>
              <a:t>to 15 segments for typical marking </a:t>
            </a:r>
            <a:r>
              <a:rPr lang="en-GB" sz="2200" dirty="0" smtClean="0"/>
              <a:t>patterns		           Examples</a:t>
            </a:r>
            <a:endParaRPr lang="en-GB" sz="2200" dirty="0"/>
          </a:p>
          <a:p>
            <a:pPr lvl="2"/>
            <a:r>
              <a:rPr lang="en-GB" sz="2200" dirty="0"/>
              <a:t>3 segments </a:t>
            </a:r>
            <a:r>
              <a:rPr lang="en-GB" sz="2200" dirty="0" smtClean="0"/>
              <a:t>for </a:t>
            </a:r>
            <a:r>
              <a:rPr lang="en-GB" sz="2200" dirty="0"/>
              <a:t>any possible marking </a:t>
            </a:r>
            <a:r>
              <a:rPr lang="en-GB" sz="2200" dirty="0" smtClean="0"/>
              <a:t>pattern</a:t>
            </a:r>
            <a:endParaRPr lang="en-GB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513343"/>
              </p:ext>
            </p:extLst>
          </p:nvPr>
        </p:nvGraphicFramePr>
        <p:xfrm>
          <a:off x="479029" y="1899147"/>
          <a:ext cx="335280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</a:tblGrid>
              <a:tr h="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RL1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RL2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MK1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250925"/>
              </p:ext>
            </p:extLst>
          </p:nvPr>
        </p:nvGraphicFramePr>
        <p:xfrm>
          <a:off x="381000" y="1219200"/>
          <a:ext cx="333248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93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ESQ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800619" y="1889698"/>
            <a:ext cx="103621" cy="43395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77392" y="1889698"/>
            <a:ext cx="122170" cy="43395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20734" y="3440668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RL1 = 5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401192" y="3440668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RL2 = 2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16791" y="2908924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MK1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520455" y="2908924"/>
            <a:ext cx="619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MK2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4" name="Lightning Bolt 63"/>
          <p:cNvSpPr/>
          <p:nvPr/>
        </p:nvSpPr>
        <p:spPr>
          <a:xfrm flipH="1" flipV="1">
            <a:off x="1540102" y="2602468"/>
            <a:ext cx="233339" cy="369332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0757" y="3440668"/>
            <a:ext cx="988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 RL1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2126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844490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225134" y="3202056"/>
            <a:ext cx="838199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835090" y="3202056"/>
            <a:ext cx="228243" cy="114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483326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825690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473926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3816290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196935" y="3202056"/>
            <a:ext cx="842350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811041" y="3202056"/>
            <a:ext cx="228243" cy="1143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187535" y="3202056"/>
            <a:ext cx="842350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801641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178135" y="3202056"/>
            <a:ext cx="842350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792241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7440477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7782841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8387933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8730297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96935" y="3482008"/>
            <a:ext cx="4761605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483326" y="3468756"/>
            <a:ext cx="1561207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82134" y="3482008"/>
            <a:ext cx="990599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77433" y="3482008"/>
            <a:ext cx="4953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8382000" y="5638800"/>
            <a:ext cx="504182" cy="401723"/>
            <a:chOff x="7496818" y="1579477"/>
            <a:chExt cx="504182" cy="401723"/>
          </a:xfrm>
        </p:grpSpPr>
        <p:sp>
          <p:nvSpPr>
            <p:cNvPr id="39" name="Rounded Rectangle 38"/>
            <p:cNvSpPr/>
            <p:nvPr/>
          </p:nvSpPr>
          <p:spPr>
            <a:xfrm>
              <a:off x="7620000" y="1676400"/>
              <a:ext cx="381000" cy="3048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dirty="0" smtClean="0"/>
                <a:t>VI</a:t>
              </a:r>
              <a:endParaRPr lang="en-GB" dirty="0"/>
            </a:p>
          </p:txBody>
        </p:sp>
        <p:sp>
          <p:nvSpPr>
            <p:cNvPr id="40" name="Right Arrow 39"/>
            <p:cNvSpPr/>
            <p:nvPr/>
          </p:nvSpPr>
          <p:spPr>
            <a:xfrm rot="2742500">
              <a:off x="7514869" y="1561426"/>
              <a:ext cx="234215" cy="270317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53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4413</TotalTime>
  <Words>1515</Words>
  <Application>Microsoft Office PowerPoint</Application>
  <PresentationFormat>On-screen Show (4:3)</PresentationFormat>
  <Paragraphs>720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More Accurate ECN Feedback in TCP (AccECN) draft-kuehlewind-tcpm-accurate-ecn-03</vt:lpstr>
      <vt:lpstr>Purpose of Talk</vt:lpstr>
      <vt:lpstr>The Problem (Recap) Congestion Extent, not just Existence</vt:lpstr>
      <vt:lpstr>a new problem: feedback of bleached ECN</vt:lpstr>
      <vt:lpstr>Protocol Design  I Where to find spare bits?</vt:lpstr>
      <vt:lpstr>Protocol Design II 2 complementary signals</vt:lpstr>
      <vt:lpstr>Protocol Design III Capability Negotiation</vt:lpstr>
      <vt:lpstr>Protocol Design IV Cumulative ECN Codepoint Counters</vt:lpstr>
      <vt:lpstr>Protocol Design V ECN Sequence covered by each Delayed ACK</vt:lpstr>
      <vt:lpstr>AccECN Protocol Features Summary</vt:lpstr>
      <vt:lpstr>Opportunistic but not Presumptuous?</vt:lpstr>
      <vt:lpstr>Interaction with other TCP variants</vt:lpstr>
      <vt:lpstr>Open Design Issues</vt:lpstr>
      <vt:lpstr>Alternative Design Choices</vt:lpstr>
      <vt:lpstr>summary &amp; next steps</vt:lpstr>
      <vt:lpstr>More Accurate ECN Feedback in TCP (AccECN)  Requirements draft-ietf-tcpm-accecn-reqs-06 Proposed Protocol Spec draft-kuehlewind-tcpm-accurate-ecn-03</vt:lpstr>
      <vt:lpstr>Protocol Design VI ECN Sequence covered by each Delayed ACK</vt:lpstr>
      <vt:lpstr>Protocol Features detailed explanations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E2e Transport Protocol Enabler: More Accurate ECN Feedback Reflector</dc:title>
  <dc:creator>Briscoe,RJ,Bob,TUB8 R</dc:creator>
  <cp:lastModifiedBy>Bob Briscoe</cp:lastModifiedBy>
  <cp:revision>181</cp:revision>
  <cp:lastPrinted>2014-07-17T20:22:07Z</cp:lastPrinted>
  <dcterms:created xsi:type="dcterms:W3CDTF">2006-08-16T00:00:00Z</dcterms:created>
  <dcterms:modified xsi:type="dcterms:W3CDTF">2014-07-20T21:01:23Z</dcterms:modified>
</cp:coreProperties>
</file>