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6" r:id="rId3"/>
    <p:sldMasterId id="2147483700" r:id="rId4"/>
    <p:sldMasterId id="2147483736" r:id="rId5"/>
  </p:sldMasterIdLst>
  <p:notesMasterIdLst>
    <p:notesMasterId r:id="rId12"/>
  </p:notesMasterIdLst>
  <p:sldIdLst>
    <p:sldId id="256" r:id="rId6"/>
    <p:sldId id="298" r:id="rId7"/>
    <p:sldId id="299" r:id="rId8"/>
    <p:sldId id="297" r:id="rId9"/>
    <p:sldId id="300" r:id="rId10"/>
    <p:sldId id="301" r:id="rId11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1DB4F7-6F67-4928-A5B6-E45D54FA90B1}" type="datetimeFigureOut">
              <a:rPr lang="en-GB" smtClean="0"/>
              <a:t>09/11/2014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E8133D-FEC1-4C16-97E2-F2C6EE098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488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-27384"/>
            <a:ext cx="9156417" cy="686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580112" y="3501008"/>
            <a:ext cx="3240360" cy="1219200"/>
          </a:xfrm>
          <a:extLst>
            <a:ext uri="{909E8E84-426E-40DD-AFC4-6F175D3DCCD1}">
              <a14:hiddenFill xmlns:a14="http://schemas.microsoft.com/office/drawing/2010/main">
                <a:solidFill>
                  <a:srgbClr val="64379B"/>
                </a:solidFill>
              </a14:hiddenFill>
            </a:ext>
          </a:extLst>
        </p:spPr>
        <p:txBody>
          <a:bodyPr anchor="b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580112" y="4796408"/>
            <a:ext cx="3240360" cy="838200"/>
          </a:xfrm>
        </p:spPr>
        <p:txBody>
          <a:bodyPr/>
          <a:lstStyle>
            <a:lvl1pPr marL="0" indent="0">
              <a:buFontTx/>
              <a:buNone/>
              <a:defRPr sz="14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030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797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675" y="152400"/>
            <a:ext cx="8382000" cy="4431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914401"/>
            <a:ext cx="8382000" cy="164660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447907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431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360099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759000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107996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129902"/>
            <a:ext cx="7772400" cy="27699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9437766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417639"/>
            <a:ext cx="4114800" cy="21298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8825" y="1417639"/>
            <a:ext cx="4114800" cy="21298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728296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44319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10080"/>
            <a:ext cx="4040188" cy="6647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18497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10080"/>
            <a:ext cx="4041775" cy="6647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18497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58773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15730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111416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881102"/>
            <a:ext cx="3008313" cy="5539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244374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1938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482433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6363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90340"/>
            <a:ext cx="5486400" cy="27699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431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938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8906499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3526" y="838201"/>
            <a:ext cx="3170099" cy="219547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749797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73081" y="411163"/>
            <a:ext cx="1329595" cy="264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83212" y="411163"/>
            <a:ext cx="2366802" cy="264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610777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675" y="411163"/>
            <a:ext cx="8382000" cy="4431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417639"/>
            <a:ext cx="4114800" cy="20067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8825" y="1417639"/>
            <a:ext cx="4114800" cy="20067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37492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675" y="411163"/>
            <a:ext cx="8382000" cy="4431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417638"/>
            <a:ext cx="8382000" cy="164660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625" y="2311402"/>
            <a:ext cx="8382000" cy="164660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316239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675" y="152400"/>
            <a:ext cx="8382000" cy="4431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914401"/>
            <a:ext cx="8382000" cy="164660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44266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431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360099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29831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107996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129902"/>
            <a:ext cx="7772400" cy="27699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9572762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417639"/>
            <a:ext cx="4114800" cy="21298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8825" y="1417639"/>
            <a:ext cx="4114800" cy="21298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837102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44319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10080"/>
            <a:ext cx="4040188" cy="6647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18497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10080"/>
            <a:ext cx="4041775" cy="6647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18497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78289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9624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59311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2802462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881102"/>
            <a:ext cx="3008313" cy="5539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244374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1938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2509777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90340"/>
            <a:ext cx="5486400" cy="27699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431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938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2315074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3526" y="1417640"/>
            <a:ext cx="3170099" cy="219547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431720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73081" y="411163"/>
            <a:ext cx="1329595" cy="264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83212" y="411163"/>
            <a:ext cx="2366802" cy="264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205646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675" y="411163"/>
            <a:ext cx="8382000" cy="4431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417639"/>
            <a:ext cx="4114800" cy="20067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8825" y="1417639"/>
            <a:ext cx="4114800" cy="20067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38162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675" y="411163"/>
            <a:ext cx="8382000" cy="4431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417638"/>
            <a:ext cx="8382000" cy="164660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625" y="2311402"/>
            <a:ext cx="8382000" cy="164660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392142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76DE3382-2E7B-4D04-A092-150C0AC926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432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4C40CFA3-D286-4EF8-9584-339C070554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717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2781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7E1E0CCB-E229-4E36-B2A5-36DEBFFBB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086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81345F3E-196C-4FA2-8567-FEF4EAB268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37247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775F158E-CFA5-47B4-AC38-87D95D528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02632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535E4BC2-9D1B-43C5-B9A6-28FD7237D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7054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0756188B-6A79-45C9-927A-CCA71EABAC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63015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C62A004A-92C9-492B-A4CA-ADB7D25EA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47765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48100C05-7DDC-4EC4-B9C8-6158267FF9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1373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5DA9B7B6-6467-4759-A45D-6B950B697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147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49EBA9B0-7478-4226-B4EF-336E2FAE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87582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MASTER_Agility_Pi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4267200"/>
            <a:ext cx="7391400" cy="12192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5562600"/>
            <a:ext cx="7391400" cy="838200"/>
          </a:xfrm>
        </p:spPr>
        <p:txBody>
          <a:bodyPr/>
          <a:lstStyle>
            <a:lvl1pPr marL="0" indent="0">
              <a:buFontTx/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354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4709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TextBox 5"/>
          <p:cNvSpPr txBox="1"/>
          <p:nvPr userDrawn="1"/>
        </p:nvSpPr>
        <p:spPr>
          <a:xfrm>
            <a:off x="493484" y="6471453"/>
            <a:ext cx="3971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9DE65DB9-5DA8-4F79-B7DC-71475491A206}" type="slidenum">
              <a:rPr lang="en-GB" sz="1100" smtClean="0"/>
              <a:t>‹#›</a:t>
            </a:fld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15891084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771472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524000"/>
            <a:ext cx="3810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30713" y="1524000"/>
            <a:ext cx="3810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28026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74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86341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707304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904804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022615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21812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97613" y="381000"/>
            <a:ext cx="19431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381000"/>
            <a:ext cx="56769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213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268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44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2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3506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logo whit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72" r="23984" b="16364"/>
          <a:stretch>
            <a:fillRect/>
          </a:stretch>
        </p:blipFill>
        <p:spPr bwMode="auto">
          <a:xfrm>
            <a:off x="8077200" y="6110288"/>
            <a:ext cx="738188" cy="442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693738" y="6350002"/>
            <a:ext cx="1384300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" b="0" i="0" dirty="0">
                <a:solidFill>
                  <a:schemeClr val="bg2"/>
                </a:solidFill>
                <a:latin typeface="Calibri"/>
                <a:cs typeface="Calibri"/>
              </a:rPr>
              <a:t>© British Telecommunications </a:t>
            </a:r>
            <a:r>
              <a:rPr lang="en-US" sz="600" b="0" i="0" dirty="0" err="1">
                <a:solidFill>
                  <a:schemeClr val="bg2"/>
                </a:solidFill>
                <a:latin typeface="Calibri"/>
                <a:cs typeface="Calibri"/>
              </a:rPr>
              <a:t>plc</a:t>
            </a:r>
            <a:endParaRPr lang="en-US" sz="600" b="0" i="0" dirty="0">
              <a:solidFill>
                <a:schemeClr val="bg2"/>
              </a:solidFill>
              <a:latin typeface="Calibri"/>
              <a:cs typeface="Calibri"/>
            </a:endParaRPr>
          </a:p>
          <a:p>
            <a:pPr>
              <a:spcBef>
                <a:spcPct val="50000"/>
              </a:spcBef>
            </a:pPr>
            <a:endParaRPr lang="en-US" sz="600" dirty="0">
              <a:solidFill>
                <a:schemeClr val="bg2"/>
              </a:solidFill>
              <a:latin typeface="New BT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97388" y="6482761"/>
            <a:ext cx="374650" cy="2214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85005"/>
            <a:ext cx="2895600" cy="2103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0" i="0">
          <a:solidFill>
            <a:srgbClr val="64379B"/>
          </a:solidFill>
          <a:latin typeface="Calibri"/>
          <a:ea typeface="+mj-ea"/>
          <a:cs typeface="Calibri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4379B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4379B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4379B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4379B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4379B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4379B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4379B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64379B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0" i="0">
          <a:solidFill>
            <a:schemeClr val="tx2"/>
          </a:solidFill>
          <a:latin typeface="Calibri"/>
          <a:ea typeface="+mn-ea"/>
          <a:cs typeface="Calibri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100" b="0" i="0">
          <a:solidFill>
            <a:schemeClr val="tx2"/>
          </a:solidFill>
          <a:latin typeface="Calibri"/>
          <a:ea typeface="+mn-ea"/>
          <a:cs typeface="Calibri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0" i="0">
          <a:solidFill>
            <a:schemeClr val="tx2"/>
          </a:solidFill>
          <a:latin typeface="Calibri"/>
          <a:ea typeface="+mn-ea"/>
          <a:cs typeface="Calibri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0" i="0">
          <a:solidFill>
            <a:schemeClr val="tx2"/>
          </a:solidFill>
          <a:latin typeface="Calibri"/>
          <a:ea typeface="+mn-ea"/>
          <a:cs typeface="Calibri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700" b="0" i="0">
          <a:solidFill>
            <a:schemeClr val="tx2"/>
          </a:solidFill>
          <a:latin typeface="Calibri"/>
          <a:ea typeface="+mn-ea"/>
          <a:cs typeface="Calibri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320675" y="152400"/>
            <a:ext cx="8382000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1625" y="838201"/>
            <a:ext cx="8382000" cy="1646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pic>
        <p:nvPicPr>
          <p:cNvPr id="2053" name="Picture 4" descr="kiev.png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68277" y="6499226"/>
            <a:ext cx="10064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90246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ransition>
    <p:fade/>
  </p:transition>
  <p:hf hdr="0" ftr="0" dt="0"/>
  <p:txStyles>
    <p:titleStyle>
      <a:lvl1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2pPr>
      <a:lvl3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3pPr>
      <a:lvl4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4pPr>
      <a:lvl5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5pPr>
      <a:lvl6pPr marL="4572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6pPr>
      <a:lvl7pPr marL="9144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7pPr>
      <a:lvl8pPr marL="13716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8pPr>
      <a:lvl9pPr marL="18288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9pPr>
    </p:titleStyle>
    <p:bodyStyle>
      <a:lvl1pPr marL="341313" indent="-341313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85750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2pPr>
      <a:lvl3pPr marL="914400" indent="-285750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8088" indent="-282575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1484313" indent="-2809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1941513" indent="-2809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398713" indent="-2809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2855913" indent="-2809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313113" indent="-2809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320675" y="411163"/>
            <a:ext cx="8382000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1625" y="1417640"/>
            <a:ext cx="8382000" cy="1646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2052" name="Picture 5" descr="GLogo_flat_transparent_RGB_larger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924800" y="6464301"/>
            <a:ext cx="1066800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667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ransition>
    <p:fade/>
  </p:transition>
  <p:hf hdr="0" ftr="0" dt="0"/>
  <p:txStyles>
    <p:titleStyle>
      <a:lvl1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2pPr>
      <a:lvl3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3pPr>
      <a:lvl4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4pPr>
      <a:lvl5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5pPr>
      <a:lvl6pPr marL="4572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6pPr>
      <a:lvl7pPr marL="9144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7pPr>
      <a:lvl8pPr marL="13716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8pPr>
      <a:lvl9pPr marL="18288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Segoe Light" pitchFamily="34" charset="0"/>
          <a:cs typeface="Arial" pitchFamily="34" charset="0"/>
        </a:defRPr>
      </a:lvl9pPr>
    </p:titleStyle>
    <p:bodyStyle>
      <a:lvl1pPr marL="341313" indent="-341313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85750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2pPr>
      <a:lvl3pPr marL="914400" indent="-285750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8088" indent="-282575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1484313" indent="-2809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1941513" indent="-2809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398713" indent="-2809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2855913" indent="-2809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313113" indent="-2809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 eaLnBrk="1" hangingPunct="1">
              <a:defRPr/>
            </a:pPr>
            <a:endParaRPr lang="en-US"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 eaLnBrk="1" hangingPunct="1">
              <a:defRPr/>
            </a:pPr>
            <a:endParaRPr lang="en-US"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 eaLnBrk="1" hangingPunct="1">
              <a:defRPr/>
            </a:pPr>
            <a:fld id="{A46FC412-3FA6-4A08-A0FD-924A5F94B0B7}" type="slidenum">
              <a:rPr lang="en-US">
                <a:cs typeface="+mn-cs"/>
              </a:rPr>
              <a:pPr eaLnBrk="1" hangingPunct="1">
                <a:defRPr/>
              </a:pPr>
              <a:t>‹#›</a:t>
            </a:fld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3465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logo whit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72" r="23984" b="16364"/>
          <a:stretch>
            <a:fillRect/>
          </a:stretch>
        </p:blipFill>
        <p:spPr bwMode="auto">
          <a:xfrm>
            <a:off x="8077200" y="6110288"/>
            <a:ext cx="738188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3810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24000"/>
            <a:ext cx="7772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476250" y="6350000"/>
            <a:ext cx="1384300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600">
                <a:solidFill>
                  <a:schemeClr val="bg2"/>
                </a:solidFill>
                <a:latin typeface="New BT" pitchFamily="2" charset="0"/>
              </a:rPr>
              <a:t>© British Telecommunications plc</a:t>
            </a:r>
          </a:p>
          <a:p>
            <a:pPr>
              <a:spcBef>
                <a:spcPct val="50000"/>
              </a:spcBef>
              <a:defRPr/>
            </a:pPr>
            <a:endParaRPr lang="en-GB" sz="600">
              <a:solidFill>
                <a:schemeClr val="bg2"/>
              </a:solidFill>
              <a:latin typeface="New BT" pitchFamily="2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030A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030A0"/>
          </a:solidFill>
          <a:latin typeface="Arial" charset="0"/>
          <a:ea typeface="ＭＳ Ｐゴシック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030A0"/>
          </a:solidFill>
          <a:latin typeface="Arial" charset="0"/>
          <a:ea typeface="ＭＳ Ｐゴシック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030A0"/>
          </a:solidFill>
          <a:latin typeface="Arial" charset="0"/>
          <a:ea typeface="ＭＳ Ｐゴシック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030A0"/>
          </a:solidFill>
          <a:latin typeface="Arial" charset="0"/>
          <a:ea typeface="ＭＳ Ｐゴシック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69"/>
          </a:solidFill>
          <a:latin typeface="Arial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69"/>
          </a:solidFill>
          <a:latin typeface="Arial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69"/>
          </a:solidFill>
          <a:latin typeface="Arial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69"/>
          </a:solidFill>
          <a:latin typeface="Arial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Font typeface="Arial" charset="0"/>
        <a:buChar char="•"/>
        <a:defRPr sz="21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5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Echo Cookie TCP Option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Bob Briscoe</a:t>
            </a:r>
          </a:p>
          <a:p>
            <a:r>
              <a:rPr lang="en-GB" dirty="0" smtClean="0"/>
              <a:t>Nov 2014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5" descr="Trilogy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49"/>
          <a:stretch>
            <a:fillRect/>
          </a:stretch>
        </p:blipFill>
        <p:spPr bwMode="auto">
          <a:xfrm>
            <a:off x="7162800" y="6172200"/>
            <a:ext cx="1547656" cy="38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90800" y="5975350"/>
            <a:ext cx="4608512" cy="57708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GB" sz="1050" dirty="0"/>
              <a:t>Bob Briscoe’s work is part-funded by the European Community</a:t>
            </a:r>
            <a:br>
              <a:rPr lang="en-GB" sz="1050" dirty="0"/>
            </a:br>
            <a:r>
              <a:rPr lang="en-GB" sz="1050" dirty="0"/>
              <a:t>under its Seventh Framework Programme through the </a:t>
            </a:r>
            <a:br>
              <a:rPr lang="en-GB" sz="1050" dirty="0"/>
            </a:br>
            <a:r>
              <a:rPr lang="en-GB" sz="1050" dirty="0"/>
              <a:t>Trilogy 2 </a:t>
            </a:r>
            <a:r>
              <a:rPr lang="en-GB" sz="1050" dirty="0" smtClean="0"/>
              <a:t>project (</a:t>
            </a:r>
            <a:r>
              <a:rPr lang="en-GB" sz="1050" dirty="0"/>
              <a:t>ICT-317756</a:t>
            </a:r>
            <a:r>
              <a:rPr lang="en-GB" sz="1050" dirty="0" smtClean="0"/>
              <a:t>)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251314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draft-briscoe-tcpm-echo-cookie-00</a:t>
            </a:r>
          </a:p>
          <a:p>
            <a:pPr lvl="1"/>
            <a:r>
              <a:rPr lang="en-GB" dirty="0" smtClean="0"/>
              <a:t>initial individual draft</a:t>
            </a:r>
          </a:p>
          <a:p>
            <a:endParaRPr lang="en-GB" dirty="0" smtClean="0"/>
          </a:p>
          <a:p>
            <a:r>
              <a:rPr lang="en-GB" dirty="0" smtClean="0"/>
              <a:t>arose from SYN-option-space extension work,</a:t>
            </a:r>
            <a:br>
              <a:rPr lang="en-GB" dirty="0" smtClean="0"/>
            </a:br>
            <a:r>
              <a:rPr lang="en-GB" dirty="0" smtClean="0"/>
              <a:t>but orthogonal</a:t>
            </a:r>
          </a:p>
          <a:p>
            <a:endParaRPr lang="en-GB" dirty="0" smtClean="0"/>
          </a:p>
          <a:p>
            <a:r>
              <a:rPr lang="en-GB" dirty="0" smtClean="0"/>
              <a:t>separated out as focused draft</a:t>
            </a:r>
          </a:p>
          <a:p>
            <a:pPr lvl="1"/>
            <a:r>
              <a:rPr lang="en-GB" dirty="0" smtClean="0"/>
              <a:t>all SYN-option-space-extensions need something like this</a:t>
            </a:r>
          </a:p>
          <a:p>
            <a:pPr lvl="1"/>
            <a:r>
              <a:rPr lang="en-GB" dirty="0" smtClean="0"/>
              <a:t>replaces </a:t>
            </a:r>
            <a:r>
              <a:rPr lang="en-GB" dirty="0" err="1" smtClean="0"/>
              <a:t>tcpcrypt</a:t>
            </a:r>
            <a:r>
              <a:rPr lang="en-GB" dirty="0" smtClean="0"/>
              <a:t> SYNCOOKIE/ACKCOOKIE </a:t>
            </a:r>
            <a:r>
              <a:rPr lang="en-GB" dirty="0" err="1" smtClean="0"/>
              <a:t>suboptions</a:t>
            </a:r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4385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381000"/>
            <a:ext cx="3875087" cy="990600"/>
          </a:xfrm>
        </p:spPr>
        <p:txBody>
          <a:bodyPr/>
          <a:lstStyle/>
          <a:p>
            <a:r>
              <a:rPr lang="en-GB" dirty="0"/>
              <a:t>P</a:t>
            </a:r>
            <a:r>
              <a:rPr lang="en-GB" dirty="0" smtClean="0"/>
              <a:t>roblem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SYN flood</a:t>
            </a:r>
          </a:p>
          <a:p>
            <a:pPr lvl="1"/>
            <a:r>
              <a:rPr lang="en-GB" dirty="0" smtClean="0"/>
              <a:t>exhausts TCP server’s pending connection state</a:t>
            </a:r>
          </a:p>
          <a:p>
            <a:pPr lvl="1"/>
            <a:r>
              <a:rPr lang="en-GB" dirty="0" smtClean="0"/>
              <a:t>while SYN/ACK checks validity of source address</a:t>
            </a:r>
          </a:p>
          <a:p>
            <a:r>
              <a:rPr lang="en-GB" dirty="0" smtClean="0"/>
              <a:t>SYN cookie,.. and friends</a:t>
            </a:r>
          </a:p>
          <a:p>
            <a:pPr lvl="1"/>
            <a:r>
              <a:rPr lang="en-GB" dirty="0" smtClean="0"/>
              <a:t>store server connection state in flight not in memory</a:t>
            </a:r>
          </a:p>
          <a:p>
            <a:pPr lvl="1"/>
            <a:r>
              <a:rPr lang="en-GB" dirty="0" smtClean="0"/>
              <a:t>still needed (despite some thinking server </a:t>
            </a:r>
            <a:r>
              <a:rPr lang="en-GB" dirty="0" err="1" smtClean="0"/>
              <a:t>config</a:t>
            </a:r>
            <a:r>
              <a:rPr lang="en-GB" dirty="0" smtClean="0"/>
              <a:t> is sufficient)</a:t>
            </a:r>
          </a:p>
          <a:p>
            <a:pPr lvl="1"/>
            <a:r>
              <a:rPr lang="en-GB" dirty="0" smtClean="0"/>
              <a:t>but... further problem</a:t>
            </a:r>
          </a:p>
          <a:p>
            <a:r>
              <a:rPr lang="en-GB" dirty="0" smtClean="0"/>
              <a:t>15 bits of cookie space</a:t>
            </a:r>
          </a:p>
          <a:p>
            <a:pPr lvl="1"/>
            <a:r>
              <a:rPr lang="en-GB" dirty="0" smtClean="0"/>
              <a:t>embedded in 16b initial </a:t>
            </a:r>
            <a:r>
              <a:rPr lang="en-GB" dirty="0" err="1" smtClean="0"/>
              <a:t>seq</a:t>
            </a:r>
            <a:r>
              <a:rPr lang="en-GB" dirty="0" smtClean="0"/>
              <a:t> no (ISN) and </a:t>
            </a:r>
            <a:br>
              <a:rPr lang="en-GB" dirty="0" smtClean="0"/>
            </a:br>
            <a:r>
              <a:rPr lang="en-GB" dirty="0" smtClean="0"/>
              <a:t>9 lowest significant bits of timestamp (if supported)</a:t>
            </a:r>
          </a:p>
          <a:p>
            <a:pPr lvl="1"/>
            <a:r>
              <a:rPr lang="en-GB" dirty="0" smtClean="0"/>
              <a:t>only enough for degraded max </a:t>
            </a:r>
            <a:r>
              <a:rPr lang="en-GB" dirty="0" err="1" smtClean="0"/>
              <a:t>seg</a:t>
            </a:r>
            <a:r>
              <a:rPr lang="en-GB" dirty="0" smtClean="0"/>
              <a:t> size, </a:t>
            </a:r>
            <a:r>
              <a:rPr lang="en-GB" dirty="0" err="1" smtClean="0"/>
              <a:t>wnd</a:t>
            </a:r>
            <a:r>
              <a:rPr lang="en-GB" dirty="0" smtClean="0"/>
              <a:t> scale &amp; SACK-ok</a:t>
            </a:r>
          </a:p>
          <a:p>
            <a:pPr lvl="1"/>
            <a:r>
              <a:rPr lang="en-GB" dirty="0" smtClean="0"/>
              <a:t>plus some scope for server to infer other options it negotiated</a:t>
            </a:r>
          </a:p>
          <a:p>
            <a:endParaRPr lang="en-GB" dirty="0" smtClean="0"/>
          </a:p>
          <a:p>
            <a:r>
              <a:rPr lang="en-GB" dirty="0" smtClean="0"/>
              <a:t>with more, larger options on SYN: </a:t>
            </a:r>
            <a:r>
              <a:rPr lang="en-GB" dirty="0" smtClean="0">
                <a:solidFill>
                  <a:srgbClr val="C00000"/>
                </a:solidFill>
              </a:rPr>
              <a:t>not enough space</a:t>
            </a:r>
          </a:p>
          <a:p>
            <a:pPr lvl="1"/>
            <a:r>
              <a:rPr lang="en-GB" dirty="0" smtClean="0"/>
              <a:t>with SYN-extension: </a:t>
            </a:r>
            <a:r>
              <a:rPr lang="en-GB" i="1" dirty="0" smtClean="0">
                <a:solidFill>
                  <a:srgbClr val="C00000"/>
                </a:solidFill>
              </a:rPr>
              <a:t>really</a:t>
            </a:r>
            <a:r>
              <a:rPr lang="en-GB" dirty="0" smtClean="0">
                <a:solidFill>
                  <a:srgbClr val="C00000"/>
                </a:solidFill>
              </a:rPr>
              <a:t> not enough space</a:t>
            </a:r>
          </a:p>
          <a:p>
            <a:endParaRPr lang="en-GB" dirty="0" smtClean="0"/>
          </a:p>
          <a:p>
            <a:r>
              <a:rPr lang="en-GB" dirty="0" smtClean="0"/>
              <a:t>SYN flood becomes either connection state or option denial attack</a:t>
            </a:r>
          </a:p>
          <a:p>
            <a:pPr lvl="1"/>
            <a:endParaRPr lang="en-GB" dirty="0"/>
          </a:p>
        </p:txBody>
      </p:sp>
      <p:sp>
        <p:nvSpPr>
          <p:cNvPr id="4" name="Rectangle 3"/>
          <p:cNvSpPr/>
          <p:nvPr/>
        </p:nvSpPr>
        <p:spPr bwMode="auto">
          <a:xfrm>
            <a:off x="8458200" y="530382"/>
            <a:ext cx="304800" cy="52613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rPr>
              <a:t>S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6781800" y="454182"/>
            <a:ext cx="152400" cy="152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6781800" y="679764"/>
            <a:ext cx="152400" cy="152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6781800" y="911382"/>
            <a:ext cx="152400" cy="152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6781800" y="1136964"/>
            <a:ext cx="152400" cy="152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6781800" y="1371600"/>
            <a:ext cx="152400" cy="152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6781800" y="1597182"/>
            <a:ext cx="152400" cy="152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6781800" y="1828800"/>
            <a:ext cx="152400" cy="152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cxnSp>
        <p:nvCxnSpPr>
          <p:cNvPr id="14" name="Straight Arrow Connector 13"/>
          <p:cNvCxnSpPr>
            <a:stCxn id="4" idx="1"/>
            <a:endCxn id="5" idx="6"/>
          </p:cNvCxnSpPr>
          <p:nvPr/>
        </p:nvCxnSpPr>
        <p:spPr bwMode="auto">
          <a:xfrm flipH="1" flipV="1">
            <a:off x="6934200" y="530382"/>
            <a:ext cx="1524000" cy="2630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8" name="Straight Arrow Connector 17"/>
          <p:cNvCxnSpPr>
            <a:stCxn id="6" idx="6"/>
            <a:endCxn id="4" idx="1"/>
          </p:cNvCxnSpPr>
          <p:nvPr/>
        </p:nvCxnSpPr>
        <p:spPr bwMode="auto">
          <a:xfrm>
            <a:off x="6934200" y="755964"/>
            <a:ext cx="1524000" cy="374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stCxn id="7" idx="6"/>
            <a:endCxn id="4" idx="1"/>
          </p:cNvCxnSpPr>
          <p:nvPr/>
        </p:nvCxnSpPr>
        <p:spPr bwMode="auto">
          <a:xfrm flipV="1">
            <a:off x="6934200" y="793451"/>
            <a:ext cx="1524000" cy="1941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8" idx="6"/>
            <a:endCxn id="4" idx="1"/>
          </p:cNvCxnSpPr>
          <p:nvPr/>
        </p:nvCxnSpPr>
        <p:spPr bwMode="auto">
          <a:xfrm flipV="1">
            <a:off x="6934200" y="793451"/>
            <a:ext cx="1524000" cy="4197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9" idx="6"/>
            <a:endCxn id="4" idx="1"/>
          </p:cNvCxnSpPr>
          <p:nvPr/>
        </p:nvCxnSpPr>
        <p:spPr bwMode="auto">
          <a:xfrm flipV="1">
            <a:off x="6934200" y="793451"/>
            <a:ext cx="1524000" cy="65434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10" idx="6"/>
            <a:endCxn id="4" idx="1"/>
          </p:cNvCxnSpPr>
          <p:nvPr/>
        </p:nvCxnSpPr>
        <p:spPr bwMode="auto">
          <a:xfrm flipV="1">
            <a:off x="6934200" y="793451"/>
            <a:ext cx="1524000" cy="8799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11" idx="6"/>
            <a:endCxn id="4" idx="1"/>
          </p:cNvCxnSpPr>
          <p:nvPr/>
        </p:nvCxnSpPr>
        <p:spPr bwMode="auto">
          <a:xfrm flipV="1">
            <a:off x="6934200" y="793451"/>
            <a:ext cx="1524000" cy="111154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4" idx="1"/>
          </p:cNvCxnSpPr>
          <p:nvPr/>
        </p:nvCxnSpPr>
        <p:spPr bwMode="auto">
          <a:xfrm flipH="1">
            <a:off x="7696200" y="793451"/>
            <a:ext cx="762000" cy="103534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>
            <a:stCxn id="4" idx="1"/>
          </p:cNvCxnSpPr>
          <p:nvPr/>
        </p:nvCxnSpPr>
        <p:spPr bwMode="auto">
          <a:xfrm flipH="1">
            <a:off x="7848600" y="793451"/>
            <a:ext cx="609600" cy="57814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4" idx="1"/>
          </p:cNvCxnSpPr>
          <p:nvPr/>
        </p:nvCxnSpPr>
        <p:spPr bwMode="auto">
          <a:xfrm flipH="1">
            <a:off x="8001000" y="793451"/>
            <a:ext cx="457200" cy="73054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>
            <a:stCxn id="4" idx="1"/>
          </p:cNvCxnSpPr>
          <p:nvPr/>
        </p:nvCxnSpPr>
        <p:spPr bwMode="auto">
          <a:xfrm flipH="1">
            <a:off x="8153400" y="793451"/>
            <a:ext cx="304800" cy="88294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4" idx="1"/>
          </p:cNvCxnSpPr>
          <p:nvPr/>
        </p:nvCxnSpPr>
        <p:spPr bwMode="auto">
          <a:xfrm flipH="1" flipV="1">
            <a:off x="7772400" y="454183"/>
            <a:ext cx="685800" cy="3392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4" idx="1"/>
          </p:cNvCxnSpPr>
          <p:nvPr/>
        </p:nvCxnSpPr>
        <p:spPr bwMode="auto">
          <a:xfrm flipH="1" flipV="1">
            <a:off x="7924800" y="377983"/>
            <a:ext cx="533400" cy="4154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>
            <a:stCxn id="4" idx="1"/>
          </p:cNvCxnSpPr>
          <p:nvPr/>
        </p:nvCxnSpPr>
        <p:spPr bwMode="auto">
          <a:xfrm flipH="1" flipV="1">
            <a:off x="8001000" y="225583"/>
            <a:ext cx="457200" cy="5678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>
            <a:stCxn id="4" idx="1"/>
          </p:cNvCxnSpPr>
          <p:nvPr/>
        </p:nvCxnSpPr>
        <p:spPr bwMode="auto">
          <a:xfrm flipH="1" flipV="1">
            <a:off x="8229600" y="301783"/>
            <a:ext cx="228600" cy="4916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6682311" y="-3226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64" name="Rectangle 63"/>
          <p:cNvSpPr/>
          <p:nvPr/>
        </p:nvSpPr>
        <p:spPr bwMode="auto">
          <a:xfrm>
            <a:off x="8610600" y="4876800"/>
            <a:ext cx="3048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rPr>
              <a:t>S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65" name="Oval 64"/>
          <p:cNvSpPr/>
          <p:nvPr/>
        </p:nvSpPr>
        <p:spPr bwMode="auto">
          <a:xfrm>
            <a:off x="6934200" y="4800600"/>
            <a:ext cx="152400" cy="152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cxnSp>
        <p:nvCxnSpPr>
          <p:cNvPr id="67" name="Straight Arrow Connector 66"/>
          <p:cNvCxnSpPr>
            <a:stCxn id="64" idx="1"/>
            <a:endCxn id="65" idx="6"/>
          </p:cNvCxnSpPr>
          <p:nvPr/>
        </p:nvCxnSpPr>
        <p:spPr bwMode="auto">
          <a:xfrm flipH="1" flipV="1">
            <a:off x="7086600" y="4876800"/>
            <a:ext cx="15240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 flipH="1" flipV="1">
            <a:off x="7086600" y="4953000"/>
            <a:ext cx="15240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72" name="Straight Arrow Connector 71"/>
          <p:cNvCxnSpPr/>
          <p:nvPr/>
        </p:nvCxnSpPr>
        <p:spPr bwMode="auto">
          <a:xfrm flipH="1" flipV="1">
            <a:off x="7086600" y="4800600"/>
            <a:ext cx="15240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73" name="Rectangle 72"/>
          <p:cNvSpPr/>
          <p:nvPr/>
        </p:nvSpPr>
        <p:spPr bwMode="auto">
          <a:xfrm>
            <a:off x="8458200" y="530382"/>
            <a:ext cx="76200" cy="7620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8458200" y="609600"/>
            <a:ext cx="76200" cy="7620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8458200" y="685800"/>
            <a:ext cx="76200" cy="7620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8458200" y="762000"/>
            <a:ext cx="76200" cy="7620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8458200" y="838200"/>
            <a:ext cx="76200" cy="7620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8458200" y="914400"/>
            <a:ext cx="76200" cy="7620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8458200" y="990600"/>
            <a:ext cx="76200" cy="7620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7467600" y="4880017"/>
            <a:ext cx="76200" cy="7620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8153400" y="5023376"/>
            <a:ext cx="76200" cy="7620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8181561" y="5375910"/>
            <a:ext cx="76200" cy="22860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cxnSp>
        <p:nvCxnSpPr>
          <p:cNvPr id="115" name="Curved Connector 114"/>
          <p:cNvCxnSpPr>
            <a:stCxn id="64" idx="1"/>
            <a:endCxn id="112" idx="0"/>
          </p:cNvCxnSpPr>
          <p:nvPr/>
        </p:nvCxnSpPr>
        <p:spPr bwMode="auto">
          <a:xfrm rot="10800000" flipV="1">
            <a:off x="8219662" y="5029200"/>
            <a:ext cx="390939" cy="346710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19" name="Rectangle 118"/>
          <p:cNvSpPr/>
          <p:nvPr/>
        </p:nvSpPr>
        <p:spPr bwMode="auto">
          <a:xfrm>
            <a:off x="8610600" y="2743200"/>
            <a:ext cx="3048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rPr>
              <a:t>S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120" name="Oval 119"/>
          <p:cNvSpPr/>
          <p:nvPr/>
        </p:nvSpPr>
        <p:spPr bwMode="auto">
          <a:xfrm>
            <a:off x="6934200" y="2667000"/>
            <a:ext cx="152400" cy="152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cxnSp>
        <p:nvCxnSpPr>
          <p:cNvPr id="121" name="Straight Arrow Connector 120"/>
          <p:cNvCxnSpPr>
            <a:stCxn id="119" idx="1"/>
            <a:endCxn id="120" idx="6"/>
          </p:cNvCxnSpPr>
          <p:nvPr/>
        </p:nvCxnSpPr>
        <p:spPr bwMode="auto">
          <a:xfrm flipH="1" flipV="1">
            <a:off x="7086600" y="2743200"/>
            <a:ext cx="15240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22" name="Straight Arrow Connector 121"/>
          <p:cNvCxnSpPr/>
          <p:nvPr/>
        </p:nvCxnSpPr>
        <p:spPr bwMode="auto">
          <a:xfrm flipH="1" flipV="1">
            <a:off x="7086600" y="2819400"/>
            <a:ext cx="15240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123" name="Straight Arrow Connector 122"/>
          <p:cNvCxnSpPr/>
          <p:nvPr/>
        </p:nvCxnSpPr>
        <p:spPr bwMode="auto">
          <a:xfrm flipH="1" flipV="1">
            <a:off x="7086600" y="2667000"/>
            <a:ext cx="15240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124" name="Rectangle 123"/>
          <p:cNvSpPr/>
          <p:nvPr/>
        </p:nvSpPr>
        <p:spPr bwMode="auto">
          <a:xfrm>
            <a:off x="7467600" y="2746417"/>
            <a:ext cx="76200" cy="7620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8153400" y="2889776"/>
            <a:ext cx="76200" cy="7620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128" name="Picture 70" descr="MC900185433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5361" y="5638800"/>
            <a:ext cx="238539" cy="368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569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digitalunite.com/sites/default/files/images/shutterstock_7576019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643" y="-152400"/>
            <a:ext cx="2822219" cy="2133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Echo Cookie TCP Option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 fontScale="92500" lnSpcReduction="20000"/>
          </a:bodyPr>
          <a:lstStyle/>
          <a:p>
            <a:pPr marL="342900" lvl="1" indent="-342900">
              <a:buFontTx/>
              <a:buChar char="•"/>
            </a:pPr>
            <a:r>
              <a:rPr lang="en-GB" dirty="0" smtClean="0"/>
              <a:t>underlying the space problem:</a:t>
            </a:r>
          </a:p>
          <a:p>
            <a:pPr lvl="1"/>
            <a:r>
              <a:rPr lang="en-GB" dirty="0" smtClean="0"/>
              <a:t>SYN cookie </a:t>
            </a:r>
            <a:r>
              <a:rPr lang="en-GB" dirty="0" smtClean="0"/>
              <a:t>limited </a:t>
            </a:r>
            <a:r>
              <a:rPr lang="en-GB" dirty="0"/>
              <a:t>to fields that </a:t>
            </a:r>
            <a:r>
              <a:rPr lang="en-GB" dirty="0" smtClean="0"/>
              <a:t>all TCP </a:t>
            </a:r>
            <a:r>
              <a:rPr lang="en-GB" dirty="0"/>
              <a:t>clients </a:t>
            </a:r>
            <a:r>
              <a:rPr lang="en-GB" dirty="0" smtClean="0"/>
              <a:t>echo (ISN, TS)</a:t>
            </a:r>
          </a:p>
          <a:p>
            <a:r>
              <a:rPr lang="en-GB" dirty="0" smtClean="0"/>
              <a:t>solution</a:t>
            </a:r>
            <a:r>
              <a:rPr lang="en-GB" dirty="0" smtClean="0"/>
              <a:t>: a larger cookie jar </a:t>
            </a:r>
            <a:endParaRPr lang="en-GB" dirty="0" smtClean="0"/>
          </a:p>
          <a:p>
            <a:pPr lvl="1"/>
            <a:r>
              <a:rPr lang="en-GB" dirty="0" smtClean="0">
                <a:solidFill>
                  <a:srgbClr val="C00000"/>
                </a:solidFill>
              </a:rPr>
              <a:t>mandatory to implement with </a:t>
            </a:r>
            <a:r>
              <a:rPr lang="en-GB" dirty="0" smtClean="0">
                <a:solidFill>
                  <a:srgbClr val="C00000"/>
                </a:solidFill>
              </a:rPr>
              <a:t>any new TCP option</a:t>
            </a:r>
          </a:p>
          <a:p>
            <a:pPr lvl="1"/>
            <a:r>
              <a:rPr lang="en-GB" dirty="0" smtClean="0">
                <a:solidFill>
                  <a:srgbClr val="C00000"/>
                </a:solidFill>
              </a:rPr>
              <a:t>and mandatory with </a:t>
            </a:r>
            <a:r>
              <a:rPr lang="en-GB" dirty="0" smtClean="0">
                <a:solidFill>
                  <a:srgbClr val="C00000"/>
                </a:solidFill>
              </a:rPr>
              <a:t>extra SYN option space</a:t>
            </a:r>
          </a:p>
          <a:p>
            <a:pPr lvl="1"/>
            <a:r>
              <a:rPr lang="en-GB" dirty="0" err="1" smtClean="0"/>
              <a:t>ie</a:t>
            </a:r>
            <a:r>
              <a:rPr lang="en-GB" dirty="0" smtClean="0"/>
              <a:t>. </a:t>
            </a:r>
            <a:r>
              <a:rPr lang="en-GB" dirty="0" smtClean="0">
                <a:solidFill>
                  <a:srgbClr val="C00000"/>
                </a:solidFill>
              </a:rPr>
              <a:t>other </a:t>
            </a:r>
            <a:r>
              <a:rPr lang="en-GB" dirty="0" smtClean="0"/>
              <a:t>options implicitly signal client support for </a:t>
            </a:r>
            <a:r>
              <a:rPr lang="en-GB" dirty="0" err="1" smtClean="0"/>
              <a:t>EchoCookie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 err="1" smtClean="0"/>
              <a:t>EchoCookie</a:t>
            </a:r>
            <a:r>
              <a:rPr lang="en-GB" dirty="0" smtClean="0"/>
              <a:t> </a:t>
            </a:r>
            <a:r>
              <a:rPr lang="en-GB" dirty="0" smtClean="0"/>
              <a:t>option</a:t>
            </a:r>
            <a:endParaRPr lang="en-GB" dirty="0" smtClean="0"/>
          </a:p>
          <a:p>
            <a:pPr lvl="1"/>
            <a:r>
              <a:rPr lang="en-GB" dirty="0" smtClean="0"/>
              <a:t>if host receives a cookie, it MUST reflect it back</a:t>
            </a:r>
          </a:p>
          <a:p>
            <a:pPr lvl="1"/>
            <a:r>
              <a:rPr lang="en-GB" dirty="0" smtClean="0"/>
              <a:t>sender can choose size and contents</a:t>
            </a:r>
            <a:endParaRPr lang="en-GB" dirty="0"/>
          </a:p>
          <a:p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client MAY include 2-octet </a:t>
            </a:r>
            <a:r>
              <a:rPr lang="en-GB" dirty="0" err="1" smtClean="0"/>
              <a:t>EchoCookie</a:t>
            </a:r>
            <a:r>
              <a:rPr lang="en-GB" dirty="0" smtClean="0"/>
              <a:t> flag option on SYN</a:t>
            </a:r>
          </a:p>
          <a:p>
            <a:pPr lvl="1"/>
            <a:r>
              <a:rPr lang="en-GB" dirty="0" smtClean="0"/>
              <a:t>e.g. when using options that do not signal implicit support</a:t>
            </a:r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231475"/>
              </p:ext>
            </p:extLst>
          </p:nvPr>
        </p:nvGraphicFramePr>
        <p:xfrm>
          <a:off x="1371600" y="4419600"/>
          <a:ext cx="6096000" cy="6858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524000"/>
                <a:gridCol w="1524000"/>
                <a:gridCol w="304800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err="1" smtClean="0">
                          <a:solidFill>
                            <a:schemeClr val="tx1"/>
                          </a:solidFill>
                        </a:rPr>
                        <a:t>EchoCookie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Len=X (X&gt;1)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chemeClr val="tx1"/>
                          </a:solidFill>
                        </a:rPr>
                        <a:t>Cookie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/>
                        <a:t>1B</a:t>
                      </a:r>
                      <a:endParaRPr lang="en-GB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tx1"/>
                          </a:solidFill>
                        </a:rPr>
                        <a:t>1B</a:t>
                      </a:r>
                      <a:endParaRPr lang="en-GB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smtClean="0">
                          <a:solidFill>
                            <a:schemeClr val="tx1"/>
                          </a:solidFill>
                        </a:rPr>
                        <a:t>(X-2)B</a:t>
                      </a:r>
                      <a:endParaRPr lang="en-GB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Isosceles Triangle 4"/>
          <p:cNvSpPr/>
          <p:nvPr/>
        </p:nvSpPr>
        <p:spPr bwMode="auto">
          <a:xfrm>
            <a:off x="4982523" y="4191000"/>
            <a:ext cx="228600" cy="228600"/>
          </a:xfrm>
          <a:prstGeom prst="triangle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  <a:effectLst/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7" name="Straight Connector 6"/>
          <p:cNvCxnSpPr>
            <a:stCxn id="5" idx="2"/>
            <a:endCxn id="5" idx="4"/>
          </p:cNvCxnSpPr>
          <p:nvPr/>
        </p:nvCxnSpPr>
        <p:spPr bwMode="auto">
          <a:xfrm>
            <a:off x="4982523" y="4419600"/>
            <a:ext cx="22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" name="Isosceles Triangle 11"/>
          <p:cNvSpPr/>
          <p:nvPr/>
        </p:nvSpPr>
        <p:spPr bwMode="auto">
          <a:xfrm flipV="1">
            <a:off x="5214933" y="4781551"/>
            <a:ext cx="228600" cy="228600"/>
          </a:xfrm>
          <a:prstGeom prst="triangle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  <a:effectLst/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 flipV="1">
            <a:off x="5214933" y="4781551"/>
            <a:ext cx="22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4" name="Isosceles Triangle 13"/>
          <p:cNvSpPr/>
          <p:nvPr/>
        </p:nvSpPr>
        <p:spPr bwMode="auto">
          <a:xfrm>
            <a:off x="4982523" y="4556760"/>
            <a:ext cx="228600" cy="228600"/>
          </a:xfrm>
          <a:prstGeom prst="triangle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  <a:effectLst/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15" name="Straight Connector 14"/>
          <p:cNvCxnSpPr>
            <a:stCxn id="14" idx="2"/>
            <a:endCxn id="14" idx="4"/>
          </p:cNvCxnSpPr>
          <p:nvPr/>
        </p:nvCxnSpPr>
        <p:spPr bwMode="auto">
          <a:xfrm>
            <a:off x="4982523" y="4785360"/>
            <a:ext cx="22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6" name="Isosceles Triangle 15"/>
          <p:cNvSpPr/>
          <p:nvPr/>
        </p:nvSpPr>
        <p:spPr bwMode="auto">
          <a:xfrm flipV="1">
            <a:off x="5214933" y="4419600"/>
            <a:ext cx="228600" cy="228600"/>
          </a:xfrm>
          <a:prstGeom prst="triangle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  <a:effectLst/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 flipV="1">
            <a:off x="5214933" y="4419600"/>
            <a:ext cx="22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02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security considerations (discuss on list </a:t>
            </a:r>
            <a:r>
              <a:rPr lang="en-GB" dirty="0" err="1" smtClean="0"/>
              <a:t>pls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if client negotiated state using a secured protocol</a:t>
            </a:r>
          </a:p>
          <a:p>
            <a:pPr lvl="1"/>
            <a:r>
              <a:rPr lang="en-GB" dirty="0" smtClean="0"/>
              <a:t>cookie MUST be echoed with at least as strong security</a:t>
            </a:r>
          </a:p>
          <a:p>
            <a:r>
              <a:rPr lang="en-GB" dirty="0" smtClean="0"/>
              <a:t>could be used as a reflection attack?</a:t>
            </a:r>
          </a:p>
          <a:p>
            <a:pPr lvl="1"/>
            <a:r>
              <a:rPr lang="en-GB" dirty="0">
                <a:solidFill>
                  <a:srgbClr val="000000"/>
                </a:solidFill>
              </a:rPr>
              <a:t>SYN/ACK MUST NOT exceed size of SYN</a:t>
            </a:r>
          </a:p>
          <a:p>
            <a:pPr lvl="1"/>
            <a:r>
              <a:rPr lang="en-GB" dirty="0" smtClean="0"/>
              <a:t>no need to include data in SYN within cookie</a:t>
            </a:r>
          </a:p>
          <a:p>
            <a:pPr lvl="2"/>
            <a:r>
              <a:rPr lang="en-GB" dirty="0" smtClean="0"/>
              <a:t>server not </a:t>
            </a:r>
            <a:r>
              <a:rPr lang="en-GB" dirty="0" err="1" smtClean="0"/>
              <a:t>ACKing</a:t>
            </a:r>
            <a:r>
              <a:rPr lang="en-GB" dirty="0" smtClean="0"/>
              <a:t> the data causes a retransmit anyway</a:t>
            </a:r>
          </a:p>
          <a:p>
            <a:pPr lvl="2"/>
            <a:r>
              <a:rPr lang="en-GB" dirty="0" smtClean="0"/>
              <a:t>TFO cookie serves as proof the source address is valid</a:t>
            </a:r>
          </a:p>
          <a:p>
            <a:pPr marL="742950" lvl="2" indent="-342900"/>
            <a:r>
              <a:rPr lang="en-GB" dirty="0" smtClean="0"/>
              <a:t>server can/SHOULD rate-limit to repeated and/or unresponsive source IPs?</a:t>
            </a:r>
          </a:p>
          <a:p>
            <a:r>
              <a:rPr lang="en-GB" dirty="0" smtClean="0"/>
              <a:t>server SHOULD only use when under stress?</a:t>
            </a:r>
          </a:p>
          <a:p>
            <a:r>
              <a:rPr lang="en-GB" dirty="0" smtClean="0"/>
              <a:t>mechanism server uses to verify returned cookie?</a:t>
            </a:r>
          </a:p>
          <a:p>
            <a:pPr lvl="1"/>
            <a:r>
              <a:rPr lang="en-GB" dirty="0" smtClean="0"/>
              <a:t>no need to standardise?</a:t>
            </a:r>
          </a:p>
          <a:p>
            <a:r>
              <a:rPr lang="en-GB" dirty="0" smtClean="0"/>
              <a:t>any other new attack vectors?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282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security discussion </a:t>
            </a:r>
            <a:r>
              <a:rPr lang="en-GB" dirty="0" err="1" smtClean="0"/>
              <a:t>pls</a:t>
            </a:r>
            <a:endParaRPr lang="en-GB" dirty="0" smtClean="0"/>
          </a:p>
          <a:p>
            <a:r>
              <a:rPr lang="en-GB" dirty="0" smtClean="0"/>
              <a:t>applicability:</a:t>
            </a:r>
          </a:p>
          <a:p>
            <a:pPr lvl="1"/>
            <a:r>
              <a:rPr lang="en-GB" dirty="0" smtClean="0"/>
              <a:t>solely SYN/ACK – ACK?</a:t>
            </a:r>
          </a:p>
          <a:p>
            <a:pPr lvl="1"/>
            <a:r>
              <a:rPr lang="en-GB" dirty="0" smtClean="0"/>
              <a:t>solely server-client-server?</a:t>
            </a:r>
          </a:p>
          <a:p>
            <a:pPr lvl="1"/>
            <a:r>
              <a:rPr lang="en-GB" dirty="0" smtClean="0"/>
              <a:t>any segment?</a:t>
            </a:r>
          </a:p>
          <a:p>
            <a:endParaRPr lang="en-GB" dirty="0"/>
          </a:p>
          <a:p>
            <a:r>
              <a:rPr lang="en-GB" dirty="0" smtClean="0"/>
              <a:t>intended status: proposed </a:t>
            </a:r>
            <a:r>
              <a:rPr lang="en-GB" dirty="0" err="1" smtClean="0"/>
              <a:t>std</a:t>
            </a:r>
            <a:r>
              <a:rPr lang="en-GB" dirty="0" smtClean="0"/>
              <a:t>?</a:t>
            </a:r>
          </a:p>
          <a:p>
            <a:r>
              <a:rPr lang="en-GB" dirty="0" smtClean="0"/>
              <a:t>adoption?</a:t>
            </a:r>
          </a:p>
        </p:txBody>
      </p:sp>
    </p:spTree>
    <p:extLst>
      <p:ext uri="{BB962C8B-B14F-4D97-AF65-F5344CB8AC3E}">
        <p14:creationId xmlns:p14="http://schemas.microsoft.com/office/powerpoint/2010/main" val="4982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06-DWonlyBlack">
  <a:themeElements>
    <a:clrScheme name="New BT Colour palette">
      <a:dk1>
        <a:srgbClr val="321E5A"/>
      </a:dk1>
      <a:lt1>
        <a:srgbClr val="FFFFFF"/>
      </a:lt1>
      <a:dk2>
        <a:srgbClr val="000000"/>
      </a:dk2>
      <a:lt2>
        <a:srgbClr val="A5A6A5"/>
      </a:lt2>
      <a:accent1>
        <a:srgbClr val="55379B"/>
      </a:accent1>
      <a:accent2>
        <a:srgbClr val="004796"/>
      </a:accent2>
      <a:accent3>
        <a:srgbClr val="FF379B"/>
      </a:accent3>
      <a:accent4>
        <a:srgbClr val="EB352C"/>
      </a:accent4>
      <a:accent5>
        <a:srgbClr val="FF9900"/>
      </a:accent5>
      <a:accent6>
        <a:srgbClr val="0295D4"/>
      </a:accent6>
      <a:hlink>
        <a:srgbClr val="009957"/>
      </a:hlink>
      <a:folHlink>
        <a:srgbClr val="46C4DB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2827A"/>
        </a:lt2>
        <a:accent1>
          <a:srgbClr val="005293"/>
        </a:accent1>
        <a:accent2>
          <a:srgbClr val="D71F85"/>
        </a:accent2>
        <a:accent3>
          <a:srgbClr val="FFFFFF"/>
        </a:accent3>
        <a:accent4>
          <a:srgbClr val="000000"/>
        </a:accent4>
        <a:accent5>
          <a:srgbClr val="AAB3C8"/>
        </a:accent5>
        <a:accent6>
          <a:srgbClr val="C31B78"/>
        </a:accent6>
        <a:hlink>
          <a:srgbClr val="80379B"/>
        </a:hlink>
        <a:folHlink>
          <a:srgbClr val="69BE2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Bing_PPT_Template_LARGE">
  <a:themeElements>
    <a:clrScheme name="1_Bing_PPT_Template_LARGE 1">
      <a:dk1>
        <a:srgbClr val="000000"/>
      </a:dk1>
      <a:lt1>
        <a:srgbClr val="FFFFFF"/>
      </a:lt1>
      <a:dk2>
        <a:srgbClr val="525051"/>
      </a:dk2>
      <a:lt2>
        <a:srgbClr val="ABD9E9"/>
      </a:lt2>
      <a:accent1>
        <a:srgbClr val="FFA615"/>
      </a:accent1>
      <a:accent2>
        <a:srgbClr val="006DD4"/>
      </a:accent2>
      <a:accent3>
        <a:srgbClr val="FFFFFF"/>
      </a:accent3>
      <a:accent4>
        <a:srgbClr val="000000"/>
      </a:accent4>
      <a:accent5>
        <a:srgbClr val="FFD0AA"/>
      </a:accent5>
      <a:accent6>
        <a:srgbClr val="0062C0"/>
      </a:accent6>
      <a:hlink>
        <a:srgbClr val="2E70B8"/>
      </a:hlink>
      <a:folHlink>
        <a:srgbClr val="80C535"/>
      </a:folHlink>
    </a:clrScheme>
    <a:fontScheme name="1_Bing_PPT_Template_LARGE">
      <a:majorFont>
        <a:latin typeface="Segoe Light"/>
        <a:ea typeface=""/>
        <a:cs typeface="Arial"/>
      </a:majorFont>
      <a:minorFont>
        <a:latin typeface="Sego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ing_PPT_Template_LARGE 1">
        <a:dk1>
          <a:srgbClr val="000000"/>
        </a:dk1>
        <a:lt1>
          <a:srgbClr val="FFFFFF"/>
        </a:lt1>
        <a:dk2>
          <a:srgbClr val="525051"/>
        </a:dk2>
        <a:lt2>
          <a:srgbClr val="ABD9E9"/>
        </a:lt2>
        <a:accent1>
          <a:srgbClr val="FFA615"/>
        </a:accent1>
        <a:accent2>
          <a:srgbClr val="006DD4"/>
        </a:accent2>
        <a:accent3>
          <a:srgbClr val="FFFFFF"/>
        </a:accent3>
        <a:accent4>
          <a:srgbClr val="000000"/>
        </a:accent4>
        <a:accent5>
          <a:srgbClr val="FFD0AA"/>
        </a:accent5>
        <a:accent6>
          <a:srgbClr val="0062C0"/>
        </a:accent6>
        <a:hlink>
          <a:srgbClr val="2E70B8"/>
        </a:hlink>
        <a:folHlink>
          <a:srgbClr val="80C53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Bing_PPT_Template_LARGE">
  <a:themeElements>
    <a:clrScheme name="1_Bing_PPT_Template_LARGE 1">
      <a:dk1>
        <a:srgbClr val="000000"/>
      </a:dk1>
      <a:lt1>
        <a:srgbClr val="FFFFFF"/>
      </a:lt1>
      <a:dk2>
        <a:srgbClr val="525051"/>
      </a:dk2>
      <a:lt2>
        <a:srgbClr val="ABD9E9"/>
      </a:lt2>
      <a:accent1>
        <a:srgbClr val="FFA615"/>
      </a:accent1>
      <a:accent2>
        <a:srgbClr val="006DD4"/>
      </a:accent2>
      <a:accent3>
        <a:srgbClr val="FFFFFF"/>
      </a:accent3>
      <a:accent4>
        <a:srgbClr val="000000"/>
      </a:accent4>
      <a:accent5>
        <a:srgbClr val="FFD0AA"/>
      </a:accent5>
      <a:accent6>
        <a:srgbClr val="0062C0"/>
      </a:accent6>
      <a:hlink>
        <a:srgbClr val="2E70B8"/>
      </a:hlink>
      <a:folHlink>
        <a:srgbClr val="80C535"/>
      </a:folHlink>
    </a:clrScheme>
    <a:fontScheme name="1_Bing_PPT_Template_LARGE">
      <a:majorFont>
        <a:latin typeface="Segoe Light"/>
        <a:ea typeface=""/>
        <a:cs typeface="Arial"/>
      </a:majorFont>
      <a:minorFont>
        <a:latin typeface="Sego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ing_PPT_Template_LARGE 1">
        <a:dk1>
          <a:srgbClr val="000000"/>
        </a:dk1>
        <a:lt1>
          <a:srgbClr val="FFFFFF"/>
        </a:lt1>
        <a:dk2>
          <a:srgbClr val="525051"/>
        </a:dk2>
        <a:lt2>
          <a:srgbClr val="ABD9E9"/>
        </a:lt2>
        <a:accent1>
          <a:srgbClr val="FFA615"/>
        </a:accent1>
        <a:accent2>
          <a:srgbClr val="006DD4"/>
        </a:accent2>
        <a:accent3>
          <a:srgbClr val="FFFFFF"/>
        </a:accent3>
        <a:accent4>
          <a:srgbClr val="000000"/>
        </a:accent4>
        <a:accent5>
          <a:srgbClr val="FFD0AA"/>
        </a:accent5>
        <a:accent6>
          <a:srgbClr val="0062C0"/>
        </a:accent6>
        <a:hlink>
          <a:srgbClr val="2E70B8"/>
        </a:hlink>
        <a:folHlink>
          <a:srgbClr val="80C53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Agility local loop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2827A"/>
      </a:lt2>
      <a:accent1>
        <a:srgbClr val="005293"/>
      </a:accent1>
      <a:accent2>
        <a:srgbClr val="D71F85"/>
      </a:accent2>
      <a:accent3>
        <a:srgbClr val="FFFFFF"/>
      </a:accent3>
      <a:accent4>
        <a:srgbClr val="000000"/>
      </a:accent4>
      <a:accent5>
        <a:srgbClr val="AAB3C8"/>
      </a:accent5>
      <a:accent6>
        <a:srgbClr val="C31B78"/>
      </a:accent6>
      <a:hlink>
        <a:srgbClr val="80379B"/>
      </a:hlink>
      <a:folHlink>
        <a:srgbClr val="69BE28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2827A"/>
        </a:lt2>
        <a:accent1>
          <a:srgbClr val="005293"/>
        </a:accent1>
        <a:accent2>
          <a:srgbClr val="D71F85"/>
        </a:accent2>
        <a:accent3>
          <a:srgbClr val="FFFFFF"/>
        </a:accent3>
        <a:accent4>
          <a:srgbClr val="000000"/>
        </a:accent4>
        <a:accent5>
          <a:srgbClr val="AAB3C8"/>
        </a:accent5>
        <a:accent6>
          <a:srgbClr val="C31B78"/>
        </a:accent6>
        <a:hlink>
          <a:srgbClr val="80379B"/>
        </a:hlink>
        <a:folHlink>
          <a:srgbClr val="69BE2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1409lunchbyte-quick-briscoe</Template>
  <TotalTime>27675</TotalTime>
  <Words>329</Words>
  <Application>Microsoft Office PowerPoint</Application>
  <PresentationFormat>On-screen Show (4:3)</PresentationFormat>
  <Paragraphs>77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Template06-DWonlyBlack</vt:lpstr>
      <vt:lpstr>3_Bing_PPT_Template_LARGE</vt:lpstr>
      <vt:lpstr>4_Bing_PPT_Template_LARGE</vt:lpstr>
      <vt:lpstr>Office Theme</vt:lpstr>
      <vt:lpstr>Agility local loop</vt:lpstr>
      <vt:lpstr>Echo Cookie TCP Option</vt:lpstr>
      <vt:lpstr>status</vt:lpstr>
      <vt:lpstr>Problem</vt:lpstr>
      <vt:lpstr>Echo Cookie TCP Option</vt:lpstr>
      <vt:lpstr>security considerations (discuss on list pls)</vt:lpstr>
      <vt:lpstr>next steps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Inner Space</dc:title>
  <dc:creator>Briscoe,RJ,Bob,TUB8 R</dc:creator>
  <cp:lastModifiedBy>Bob Briscoe</cp:lastModifiedBy>
  <cp:revision>215</cp:revision>
  <cp:lastPrinted>2014-11-04T16:05:19Z</cp:lastPrinted>
  <dcterms:created xsi:type="dcterms:W3CDTF">2006-08-16T00:00:00Z</dcterms:created>
  <dcterms:modified xsi:type="dcterms:W3CDTF">2014-11-09T19:33:23Z</dcterms:modified>
</cp:coreProperties>
</file>