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700" r:id="rId4"/>
    <p:sldMasterId id="2147483736" r:id="rId5"/>
  </p:sldMasterIdLst>
  <p:notesMasterIdLst>
    <p:notesMasterId r:id="rId12"/>
  </p:notesMasterIdLst>
  <p:sldIdLst>
    <p:sldId id="256" r:id="rId6"/>
    <p:sldId id="298" r:id="rId7"/>
    <p:sldId id="299" r:id="rId8"/>
    <p:sldId id="297" r:id="rId9"/>
    <p:sldId id="300" r:id="rId10"/>
    <p:sldId id="301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DB4F7-6F67-4928-A5B6-E45D54FA90B1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8133D-FEC1-4C16-97E2-F2C6EE098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27384"/>
            <a:ext cx="9156417" cy="68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0112" y="3501008"/>
            <a:ext cx="3240360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64379B"/>
                </a:solidFill>
              </a14:hiddenFill>
            </a:ext>
          </a:extLst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112" y="4796408"/>
            <a:ext cx="3240360" cy="8382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790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900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943776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829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877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573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1141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8243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36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064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838201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497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10777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749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1623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152400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1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426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3600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983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079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29902"/>
            <a:ext cx="7772400" cy="2769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57276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825" y="1417639"/>
            <a:ext cx="4114800" cy="212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710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431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0080"/>
            <a:ext cx="4040188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10080"/>
            <a:ext cx="4041775" cy="664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18497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28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62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5931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802462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81102"/>
            <a:ext cx="3008313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4437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50977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0340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43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938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3150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526" y="1417640"/>
            <a:ext cx="3170099" cy="2195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172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3081" y="411163"/>
            <a:ext cx="1329595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3212" y="411163"/>
            <a:ext cx="2366802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0564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8825" y="1417639"/>
            <a:ext cx="4114800" cy="20067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3816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411163"/>
            <a:ext cx="8382000" cy="4431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417638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2311402"/>
            <a:ext cx="8382000" cy="16466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2142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6DE3382-2E7B-4D04-A092-150C0AC92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C40CFA3-D286-4EF8-9584-339C07055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1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278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E1E0CCB-E229-4E36-B2A5-36DEBFFB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81345F3E-196C-4FA2-8567-FEF4EAB26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24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775F158E-CFA5-47B4-AC38-87D95D528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263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35E4BC2-9D1B-43C5-B9A6-28FD7237D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54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0756188B-6A79-45C9-927A-CCA71EABA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0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62A004A-92C9-492B-A4CA-ADB7D25EA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76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8100C05-7DDC-4EC4-B9C8-6158267F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37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5DA9B7B6-6467-4759-A45D-6B950B697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1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9EBA9B0-7478-4226-B4EF-336E2FAE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58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Agility_P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267200"/>
            <a:ext cx="7391400" cy="1219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562600"/>
            <a:ext cx="7391400" cy="8382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70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493484" y="6471453"/>
            <a:ext cx="397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DE65DB9-5DA8-4F79-B7DC-71475491A206}" type="slidenum">
              <a:rPr lang="en-GB" sz="1100" smtClean="0"/>
              <a:t>‹#›</a:t>
            </a:fld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589108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7147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0713" y="1524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802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4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8634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073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0480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2261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181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7613" y="38100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8100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1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5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3738" y="6350002"/>
            <a:ext cx="13843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b="0" i="0" dirty="0">
                <a:solidFill>
                  <a:schemeClr val="bg2"/>
                </a:solidFill>
                <a:latin typeface="Calibri"/>
                <a:cs typeface="Calibri"/>
              </a:rPr>
              <a:t>© British Telecommunications </a:t>
            </a:r>
            <a:r>
              <a:rPr lang="en-US" sz="600" b="0" i="0" dirty="0" err="1">
                <a:solidFill>
                  <a:schemeClr val="bg2"/>
                </a:solidFill>
                <a:latin typeface="Calibri"/>
                <a:cs typeface="Calibri"/>
              </a:rPr>
              <a:t>plc</a:t>
            </a:r>
            <a:endParaRPr lang="en-US" sz="600" b="0" i="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US" sz="600" dirty="0">
              <a:solidFill>
                <a:schemeClr val="bg2"/>
              </a:solidFill>
              <a:latin typeface="New B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97388" y="6482761"/>
            <a:ext cx="374650" cy="22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85005"/>
            <a:ext cx="2895600" cy="210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i="0">
          <a:solidFill>
            <a:srgbClr val="64379B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379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2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100" b="0" i="0">
          <a:solidFill>
            <a:schemeClr val="tx2"/>
          </a:solidFill>
          <a:latin typeface="Calibri"/>
          <a:ea typeface="+mn-ea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0" i="0">
          <a:solidFill>
            <a:schemeClr val="tx2"/>
          </a:solidFill>
          <a:latin typeface="Calibri"/>
          <a:ea typeface="+mn-ea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2"/>
          </a:solidFill>
          <a:latin typeface="Calibri"/>
          <a:ea typeface="+mn-ea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 b="0" i="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152400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838201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2053" name="Picture 4" descr="kiev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8277" y="6499226"/>
            <a:ext cx="1006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02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411163"/>
            <a:ext cx="83820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417640"/>
            <a:ext cx="83820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5" descr="GLogo_flat_transparent_RGB_larg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6464301"/>
            <a:ext cx="106680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67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fad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Segoe Light" pitchFamily="34" charset="0"/>
          <a:cs typeface="Arial" pitchFamily="34" charset="0"/>
        </a:defRPr>
      </a:lvl9pPr>
    </p:titleStyle>
    <p:bodyStyle>
      <a:lvl1pPr marL="341313" indent="-341313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914400" indent="-2857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8088" indent="-2825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4843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9415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3987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8559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313113" indent="-2809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 eaLnBrk="1" hangingPunct="1">
              <a:defRPr/>
            </a:pPr>
            <a:fld id="{A46FC412-3FA6-4A08-A0FD-924A5F94B0B7}" type="slidenum">
              <a:rPr lang="en-US">
                <a:cs typeface="+mn-cs"/>
              </a:rPr>
              <a:pPr eaLnBrk="1" hangingPunct="1"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6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 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2" r="23984" b="16364"/>
          <a:stretch>
            <a:fillRect/>
          </a:stretch>
        </p:blipFill>
        <p:spPr bwMode="auto">
          <a:xfrm>
            <a:off x="8077200" y="6110288"/>
            <a:ext cx="738188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24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6250" y="6350000"/>
            <a:ext cx="13843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600">
                <a:solidFill>
                  <a:schemeClr val="bg2"/>
                </a:solidFill>
                <a:latin typeface="New BT" pitchFamily="2" charset="0"/>
              </a:rPr>
              <a:t>© British Telecommunications plc</a:t>
            </a:r>
          </a:p>
          <a:p>
            <a:pPr>
              <a:spcBef>
                <a:spcPct val="50000"/>
              </a:spcBef>
              <a:defRPr/>
            </a:pPr>
            <a:endParaRPr lang="en-GB" sz="600">
              <a:solidFill>
                <a:schemeClr val="bg2"/>
              </a:solidFill>
              <a:latin typeface="New B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030A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030A0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030A0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030A0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030A0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69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69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69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CC0069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Arial" charset="0"/>
        <a:buChar char="•"/>
        <a:defRPr sz="21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Echo Cookie TCP Option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Bob Briscoe</a:t>
            </a:r>
          </a:p>
          <a:p>
            <a:r>
              <a:rPr lang="en-GB" dirty="0" smtClean="0"/>
              <a:t>Nov 2014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5" descr="Trilogy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9"/>
          <a:stretch>
            <a:fillRect/>
          </a:stretch>
        </p:blipFill>
        <p:spPr bwMode="auto">
          <a:xfrm>
            <a:off x="7162800" y="6172200"/>
            <a:ext cx="1547656" cy="3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5975350"/>
            <a:ext cx="4608512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050" dirty="0"/>
              <a:t>Bob Briscoe’s work is part-funded by the European Community</a:t>
            </a:r>
            <a:br>
              <a:rPr lang="en-GB" sz="1050" dirty="0"/>
            </a:br>
            <a:r>
              <a:rPr lang="en-GB" sz="1050" dirty="0"/>
              <a:t>under its Seventh Framework Programme through the </a:t>
            </a:r>
            <a:br>
              <a:rPr lang="en-GB" sz="1050" dirty="0"/>
            </a:br>
            <a:r>
              <a:rPr lang="en-GB" sz="1050" dirty="0"/>
              <a:t>Trilogy 2 </a:t>
            </a:r>
            <a:r>
              <a:rPr lang="en-GB" sz="1050" dirty="0" smtClean="0"/>
              <a:t>project (</a:t>
            </a:r>
            <a:r>
              <a:rPr lang="en-GB" sz="1050" dirty="0"/>
              <a:t>ICT-317756</a:t>
            </a:r>
            <a:r>
              <a:rPr lang="en-GB" sz="1050" dirty="0" smtClean="0"/>
              <a:t>)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51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draft-briscoe-tcpm-echo-cookie-00</a:t>
            </a:r>
          </a:p>
          <a:p>
            <a:pPr lvl="1"/>
            <a:r>
              <a:rPr lang="en-GB" dirty="0" smtClean="0"/>
              <a:t>initial individual draft</a:t>
            </a:r>
          </a:p>
          <a:p>
            <a:endParaRPr lang="en-GB" dirty="0" smtClean="0"/>
          </a:p>
          <a:p>
            <a:r>
              <a:rPr lang="en-GB" dirty="0" smtClean="0"/>
              <a:t>arose from SYN-option-space extension work,</a:t>
            </a:r>
            <a:br>
              <a:rPr lang="en-GB" dirty="0" smtClean="0"/>
            </a:br>
            <a:r>
              <a:rPr lang="en-GB" dirty="0" smtClean="0"/>
              <a:t>but orthogonal</a:t>
            </a:r>
          </a:p>
          <a:p>
            <a:endParaRPr lang="en-GB" dirty="0" smtClean="0"/>
          </a:p>
          <a:p>
            <a:r>
              <a:rPr lang="en-GB" dirty="0" smtClean="0"/>
              <a:t>separated out as focused draft</a:t>
            </a:r>
          </a:p>
          <a:p>
            <a:pPr lvl="1"/>
            <a:r>
              <a:rPr lang="en-GB" dirty="0" smtClean="0"/>
              <a:t>all SYN-option-space-extensions need something like this</a:t>
            </a:r>
          </a:p>
          <a:p>
            <a:pPr lvl="1"/>
            <a:r>
              <a:rPr lang="en-GB" dirty="0" smtClean="0"/>
              <a:t>replaces </a:t>
            </a:r>
            <a:r>
              <a:rPr lang="en-GB" dirty="0" err="1" smtClean="0"/>
              <a:t>tcpcrypt</a:t>
            </a:r>
            <a:r>
              <a:rPr lang="en-GB" dirty="0" smtClean="0"/>
              <a:t> SYNCOOKIE/ACKCOOKIE </a:t>
            </a:r>
            <a:r>
              <a:rPr lang="en-GB" dirty="0" err="1" smtClean="0"/>
              <a:t>suboptions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438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81000"/>
            <a:ext cx="3875087" cy="990600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SYN flood</a:t>
            </a:r>
          </a:p>
          <a:p>
            <a:pPr lvl="1"/>
            <a:r>
              <a:rPr lang="en-GB" dirty="0" smtClean="0"/>
              <a:t>exhausts TCP server’s pending connection state</a:t>
            </a:r>
          </a:p>
          <a:p>
            <a:pPr lvl="1"/>
            <a:r>
              <a:rPr lang="en-GB" dirty="0" smtClean="0"/>
              <a:t>while SYN/ACK checks validity of source address</a:t>
            </a:r>
          </a:p>
          <a:p>
            <a:r>
              <a:rPr lang="en-GB" dirty="0" smtClean="0"/>
              <a:t>SYN cookie,.. and friends</a:t>
            </a:r>
          </a:p>
          <a:p>
            <a:pPr lvl="1"/>
            <a:r>
              <a:rPr lang="en-GB" dirty="0" smtClean="0"/>
              <a:t>store server connection state in flight not in memory</a:t>
            </a:r>
          </a:p>
          <a:p>
            <a:pPr lvl="1"/>
            <a:r>
              <a:rPr lang="en-GB" dirty="0" smtClean="0"/>
              <a:t>still needed (despite some thinking server </a:t>
            </a:r>
            <a:r>
              <a:rPr lang="en-GB" dirty="0" err="1" smtClean="0"/>
              <a:t>config</a:t>
            </a:r>
            <a:r>
              <a:rPr lang="en-GB" dirty="0" smtClean="0"/>
              <a:t> is sufficient)</a:t>
            </a:r>
          </a:p>
          <a:p>
            <a:pPr lvl="1"/>
            <a:r>
              <a:rPr lang="en-GB" dirty="0" smtClean="0"/>
              <a:t>but... further problem</a:t>
            </a:r>
          </a:p>
          <a:p>
            <a:r>
              <a:rPr lang="en-GB" dirty="0" smtClean="0"/>
              <a:t>15 bits of cookie space</a:t>
            </a:r>
          </a:p>
          <a:p>
            <a:pPr lvl="1"/>
            <a:r>
              <a:rPr lang="en-GB" dirty="0" smtClean="0"/>
              <a:t>embedded in 16b initial </a:t>
            </a:r>
            <a:r>
              <a:rPr lang="en-GB" dirty="0" err="1" smtClean="0"/>
              <a:t>seq</a:t>
            </a:r>
            <a:r>
              <a:rPr lang="en-GB" dirty="0" smtClean="0"/>
              <a:t> no (ISN) and </a:t>
            </a:r>
            <a:br>
              <a:rPr lang="en-GB" dirty="0" smtClean="0"/>
            </a:br>
            <a:r>
              <a:rPr lang="en-GB" dirty="0" smtClean="0"/>
              <a:t>9 lowest significant bits of timestamp (if supported)</a:t>
            </a:r>
          </a:p>
          <a:p>
            <a:pPr lvl="1"/>
            <a:r>
              <a:rPr lang="en-GB" dirty="0" smtClean="0"/>
              <a:t>only enough for degraded max </a:t>
            </a:r>
            <a:r>
              <a:rPr lang="en-GB" dirty="0" err="1" smtClean="0"/>
              <a:t>seg</a:t>
            </a:r>
            <a:r>
              <a:rPr lang="en-GB" dirty="0" smtClean="0"/>
              <a:t> size, </a:t>
            </a:r>
            <a:r>
              <a:rPr lang="en-GB" dirty="0" err="1" smtClean="0"/>
              <a:t>wnd</a:t>
            </a:r>
            <a:r>
              <a:rPr lang="en-GB" dirty="0" smtClean="0"/>
              <a:t> scale &amp; SACK-ok</a:t>
            </a:r>
          </a:p>
          <a:p>
            <a:pPr lvl="1"/>
            <a:r>
              <a:rPr lang="en-GB" dirty="0" smtClean="0"/>
              <a:t>plus some scope for server to infer other options it negotiated</a:t>
            </a:r>
          </a:p>
          <a:p>
            <a:endParaRPr lang="en-GB" dirty="0" smtClean="0"/>
          </a:p>
          <a:p>
            <a:r>
              <a:rPr lang="en-GB" dirty="0" smtClean="0"/>
              <a:t>with more, larger options on SYN: </a:t>
            </a:r>
            <a:r>
              <a:rPr lang="en-GB" dirty="0" smtClean="0">
                <a:solidFill>
                  <a:srgbClr val="C00000"/>
                </a:solidFill>
              </a:rPr>
              <a:t>not enough space</a:t>
            </a:r>
          </a:p>
          <a:p>
            <a:pPr lvl="1"/>
            <a:r>
              <a:rPr lang="en-GB" dirty="0" smtClean="0"/>
              <a:t>with SYN-extension: </a:t>
            </a:r>
            <a:r>
              <a:rPr lang="en-GB" i="1" dirty="0" smtClean="0">
                <a:solidFill>
                  <a:srgbClr val="C00000"/>
                </a:solidFill>
              </a:rPr>
              <a:t>really</a:t>
            </a:r>
            <a:r>
              <a:rPr lang="en-GB" dirty="0" smtClean="0">
                <a:solidFill>
                  <a:srgbClr val="C00000"/>
                </a:solidFill>
              </a:rPr>
              <a:t> not enough space</a:t>
            </a:r>
          </a:p>
          <a:p>
            <a:endParaRPr lang="en-GB" dirty="0" smtClean="0"/>
          </a:p>
          <a:p>
            <a:r>
              <a:rPr lang="en-GB" dirty="0" smtClean="0"/>
              <a:t>SYN flood becomes either connection state or option denial attack</a:t>
            </a:r>
          </a:p>
          <a:p>
            <a:pPr lvl="1"/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458200" y="530382"/>
            <a:ext cx="304800" cy="5261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81800" y="454182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781800" y="679764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781800" y="911382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81800" y="1136964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81800" y="1371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781800" y="1597182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781800" y="18288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14" name="Straight Arrow Connector 13"/>
          <p:cNvCxnSpPr>
            <a:stCxn id="4" idx="1"/>
            <a:endCxn id="5" idx="6"/>
          </p:cNvCxnSpPr>
          <p:nvPr/>
        </p:nvCxnSpPr>
        <p:spPr bwMode="auto">
          <a:xfrm flipH="1" flipV="1">
            <a:off x="6934200" y="530382"/>
            <a:ext cx="1524000" cy="263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8" name="Straight Arrow Connector 17"/>
          <p:cNvCxnSpPr>
            <a:stCxn id="6" idx="6"/>
            <a:endCxn id="4" idx="1"/>
          </p:cNvCxnSpPr>
          <p:nvPr/>
        </p:nvCxnSpPr>
        <p:spPr bwMode="auto">
          <a:xfrm>
            <a:off x="6934200" y="755964"/>
            <a:ext cx="1524000" cy="374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6"/>
            <a:endCxn id="4" idx="1"/>
          </p:cNvCxnSpPr>
          <p:nvPr/>
        </p:nvCxnSpPr>
        <p:spPr bwMode="auto">
          <a:xfrm flipV="1">
            <a:off x="6934200" y="793451"/>
            <a:ext cx="1524000" cy="1941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6"/>
            <a:endCxn id="4" idx="1"/>
          </p:cNvCxnSpPr>
          <p:nvPr/>
        </p:nvCxnSpPr>
        <p:spPr bwMode="auto">
          <a:xfrm flipV="1">
            <a:off x="6934200" y="793451"/>
            <a:ext cx="1524000" cy="4197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9" idx="6"/>
            <a:endCxn id="4" idx="1"/>
          </p:cNvCxnSpPr>
          <p:nvPr/>
        </p:nvCxnSpPr>
        <p:spPr bwMode="auto">
          <a:xfrm flipV="1">
            <a:off x="6934200" y="793451"/>
            <a:ext cx="1524000" cy="6543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6"/>
            <a:endCxn id="4" idx="1"/>
          </p:cNvCxnSpPr>
          <p:nvPr/>
        </p:nvCxnSpPr>
        <p:spPr bwMode="auto">
          <a:xfrm flipV="1">
            <a:off x="6934200" y="793451"/>
            <a:ext cx="1524000" cy="879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1" idx="6"/>
            <a:endCxn id="4" idx="1"/>
          </p:cNvCxnSpPr>
          <p:nvPr/>
        </p:nvCxnSpPr>
        <p:spPr bwMode="auto">
          <a:xfrm flipV="1">
            <a:off x="6934200" y="793451"/>
            <a:ext cx="1524000" cy="1111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4" idx="1"/>
          </p:cNvCxnSpPr>
          <p:nvPr/>
        </p:nvCxnSpPr>
        <p:spPr bwMode="auto">
          <a:xfrm flipH="1">
            <a:off x="7696200" y="793451"/>
            <a:ext cx="762000" cy="10353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4" idx="1"/>
          </p:cNvCxnSpPr>
          <p:nvPr/>
        </p:nvCxnSpPr>
        <p:spPr bwMode="auto">
          <a:xfrm flipH="1">
            <a:off x="7848600" y="793451"/>
            <a:ext cx="609600" cy="5781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4" idx="1"/>
          </p:cNvCxnSpPr>
          <p:nvPr/>
        </p:nvCxnSpPr>
        <p:spPr bwMode="auto">
          <a:xfrm flipH="1">
            <a:off x="8001000" y="793451"/>
            <a:ext cx="457200" cy="730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" idx="1"/>
          </p:cNvCxnSpPr>
          <p:nvPr/>
        </p:nvCxnSpPr>
        <p:spPr bwMode="auto">
          <a:xfrm flipH="1">
            <a:off x="8153400" y="793451"/>
            <a:ext cx="304800" cy="8829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4" idx="1"/>
          </p:cNvCxnSpPr>
          <p:nvPr/>
        </p:nvCxnSpPr>
        <p:spPr bwMode="auto">
          <a:xfrm flipH="1" flipV="1">
            <a:off x="7772400" y="454183"/>
            <a:ext cx="685800" cy="339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4" idx="1"/>
          </p:cNvCxnSpPr>
          <p:nvPr/>
        </p:nvCxnSpPr>
        <p:spPr bwMode="auto">
          <a:xfrm flipH="1" flipV="1">
            <a:off x="7924800" y="377983"/>
            <a:ext cx="533400" cy="4154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4" idx="1"/>
          </p:cNvCxnSpPr>
          <p:nvPr/>
        </p:nvCxnSpPr>
        <p:spPr bwMode="auto">
          <a:xfrm flipH="1" flipV="1">
            <a:off x="8001000" y="225583"/>
            <a:ext cx="457200" cy="567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" idx="1"/>
          </p:cNvCxnSpPr>
          <p:nvPr/>
        </p:nvCxnSpPr>
        <p:spPr bwMode="auto">
          <a:xfrm flipH="1" flipV="1">
            <a:off x="8229600" y="301783"/>
            <a:ext cx="228600" cy="491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682311" y="-3226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8610600" y="48768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6934200" y="48006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67" name="Straight Arrow Connector 66"/>
          <p:cNvCxnSpPr>
            <a:stCxn id="64" idx="1"/>
            <a:endCxn id="65" idx="6"/>
          </p:cNvCxnSpPr>
          <p:nvPr/>
        </p:nvCxnSpPr>
        <p:spPr bwMode="auto">
          <a:xfrm flipH="1" flipV="1">
            <a:off x="7086600" y="48768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7086600" y="49530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H="1" flipV="1">
            <a:off x="7086600" y="48006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8458200" y="530382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458200" y="6096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458200" y="6858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8458200" y="7620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458200" y="8382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458200" y="9144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458200" y="990600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467600" y="4880017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153400" y="5023376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181561" y="5375910"/>
            <a:ext cx="76200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115" name="Curved Connector 114"/>
          <p:cNvCxnSpPr>
            <a:stCxn id="64" idx="1"/>
            <a:endCxn id="112" idx="0"/>
          </p:cNvCxnSpPr>
          <p:nvPr/>
        </p:nvCxnSpPr>
        <p:spPr bwMode="auto">
          <a:xfrm rot="10800000" flipV="1">
            <a:off x="8219662" y="5029200"/>
            <a:ext cx="390939" cy="34671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8610600" y="2743200"/>
            <a:ext cx="3048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rPr>
              <a:t>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6934200" y="266700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121" name="Straight Arrow Connector 120"/>
          <p:cNvCxnSpPr>
            <a:stCxn id="119" idx="1"/>
            <a:endCxn id="120" idx="6"/>
          </p:cNvCxnSpPr>
          <p:nvPr/>
        </p:nvCxnSpPr>
        <p:spPr bwMode="auto">
          <a:xfrm flipH="1" flipV="1">
            <a:off x="7086600" y="27432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flipH="1" flipV="1">
            <a:off x="7086600" y="28194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H="1" flipV="1">
            <a:off x="7086600" y="2667000"/>
            <a:ext cx="1524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7467600" y="2746417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153400" y="2889776"/>
            <a:ext cx="76200" cy="762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28" name="Picture 70" descr="MC90018543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361" y="5638800"/>
            <a:ext cx="238539" cy="36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6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igitalunite.com/sites/default/files/images/shutterstock_75760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43" y="-152400"/>
            <a:ext cx="2822219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Echo Cookie TCP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GB" dirty="0" smtClean="0"/>
              <a:t>underlying the space problem:</a:t>
            </a:r>
          </a:p>
          <a:p>
            <a:pPr lvl="1"/>
            <a:r>
              <a:rPr lang="en-GB" dirty="0" smtClean="0"/>
              <a:t>SYN cookie </a:t>
            </a:r>
            <a:r>
              <a:rPr lang="en-GB" dirty="0" smtClean="0"/>
              <a:t>limited </a:t>
            </a:r>
            <a:r>
              <a:rPr lang="en-GB" dirty="0"/>
              <a:t>to fields that </a:t>
            </a:r>
            <a:r>
              <a:rPr lang="en-GB" dirty="0" smtClean="0"/>
              <a:t>all TCP </a:t>
            </a:r>
            <a:r>
              <a:rPr lang="en-GB" dirty="0"/>
              <a:t>clients </a:t>
            </a:r>
            <a:r>
              <a:rPr lang="en-GB" dirty="0" smtClean="0"/>
              <a:t>echo (ISN, TS)</a:t>
            </a:r>
          </a:p>
          <a:p>
            <a:r>
              <a:rPr lang="en-GB" dirty="0" smtClean="0"/>
              <a:t>solution</a:t>
            </a:r>
            <a:r>
              <a:rPr lang="en-GB" dirty="0" smtClean="0"/>
              <a:t>: a larger cookie jar 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mandatory to implement with </a:t>
            </a:r>
            <a:r>
              <a:rPr lang="en-GB" dirty="0" smtClean="0">
                <a:solidFill>
                  <a:srgbClr val="C00000"/>
                </a:solidFill>
              </a:rPr>
              <a:t>any new TCP option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and mandatory with </a:t>
            </a:r>
            <a:r>
              <a:rPr lang="en-GB" dirty="0" smtClean="0">
                <a:solidFill>
                  <a:srgbClr val="C00000"/>
                </a:solidFill>
              </a:rPr>
              <a:t>extra SYN option space</a:t>
            </a:r>
          </a:p>
          <a:p>
            <a:pPr lvl="1"/>
            <a:r>
              <a:rPr lang="en-GB" dirty="0" err="1" smtClean="0"/>
              <a:t>ie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C00000"/>
                </a:solidFill>
              </a:rPr>
              <a:t>other </a:t>
            </a:r>
            <a:r>
              <a:rPr lang="en-GB" dirty="0" smtClean="0"/>
              <a:t>options implicitly signal client support for </a:t>
            </a:r>
            <a:r>
              <a:rPr lang="en-GB" dirty="0" err="1" smtClean="0"/>
              <a:t>EchoCookie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EchoCookie</a:t>
            </a:r>
            <a:r>
              <a:rPr lang="en-GB" dirty="0" smtClean="0"/>
              <a:t> </a:t>
            </a:r>
            <a:r>
              <a:rPr lang="en-GB" dirty="0" smtClean="0"/>
              <a:t>option</a:t>
            </a:r>
            <a:endParaRPr lang="en-GB" dirty="0" smtClean="0"/>
          </a:p>
          <a:p>
            <a:pPr lvl="1"/>
            <a:r>
              <a:rPr lang="en-GB" dirty="0" smtClean="0"/>
              <a:t>if host receives a cookie, it MUST reflect it back</a:t>
            </a:r>
          </a:p>
          <a:p>
            <a:pPr lvl="1"/>
            <a:r>
              <a:rPr lang="en-GB" dirty="0" smtClean="0"/>
              <a:t>sender can choose size and contents</a:t>
            </a: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client MAY include 2-octet </a:t>
            </a:r>
            <a:r>
              <a:rPr lang="en-GB" dirty="0" err="1" smtClean="0"/>
              <a:t>EchoCookie</a:t>
            </a:r>
            <a:r>
              <a:rPr lang="en-GB" dirty="0" smtClean="0"/>
              <a:t> flag option on SYN</a:t>
            </a:r>
          </a:p>
          <a:p>
            <a:pPr lvl="1"/>
            <a:r>
              <a:rPr lang="en-GB" dirty="0" smtClean="0"/>
              <a:t>e.g. when using options that do not signal implicit support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31475"/>
              </p:ext>
            </p:extLst>
          </p:nvPr>
        </p:nvGraphicFramePr>
        <p:xfrm>
          <a:off x="1371600" y="4419600"/>
          <a:ext cx="6096000" cy="685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24000"/>
                <a:gridCol w="1524000"/>
                <a:gridCol w="3048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</a:rPr>
                        <a:t>EchoCookie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Len=X (X&gt;1)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Cookie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1B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</a:rPr>
                        <a:t>1B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</a:rPr>
                        <a:t>(X-2)B</a:t>
                      </a:r>
                      <a:endParaRPr lang="en-GB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Isosceles Triangle 4"/>
          <p:cNvSpPr/>
          <p:nvPr/>
        </p:nvSpPr>
        <p:spPr bwMode="auto">
          <a:xfrm>
            <a:off x="4982523" y="4191000"/>
            <a:ext cx="228600" cy="2286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>
            <a:stCxn id="5" idx="2"/>
            <a:endCxn id="5" idx="4"/>
          </p:cNvCxnSpPr>
          <p:nvPr/>
        </p:nvCxnSpPr>
        <p:spPr bwMode="auto">
          <a:xfrm>
            <a:off x="4982523" y="44196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Isosceles Triangle 11"/>
          <p:cNvSpPr/>
          <p:nvPr/>
        </p:nvSpPr>
        <p:spPr bwMode="auto">
          <a:xfrm flipV="1">
            <a:off x="5214933" y="4781551"/>
            <a:ext cx="228600" cy="2286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5214933" y="4781551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Isosceles Triangle 13"/>
          <p:cNvSpPr/>
          <p:nvPr/>
        </p:nvSpPr>
        <p:spPr bwMode="auto">
          <a:xfrm>
            <a:off x="4982523" y="4556760"/>
            <a:ext cx="228600" cy="228600"/>
          </a:xfrm>
          <a:prstGeom prst="triangl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" name="Straight Connector 14"/>
          <p:cNvCxnSpPr>
            <a:stCxn id="14" idx="2"/>
            <a:endCxn id="14" idx="4"/>
          </p:cNvCxnSpPr>
          <p:nvPr/>
        </p:nvCxnSpPr>
        <p:spPr bwMode="auto">
          <a:xfrm>
            <a:off x="4982523" y="478536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Isosceles Triangle 15"/>
          <p:cNvSpPr/>
          <p:nvPr/>
        </p:nvSpPr>
        <p:spPr bwMode="auto">
          <a:xfrm flipV="1">
            <a:off x="5214933" y="4419600"/>
            <a:ext cx="228600" cy="228600"/>
          </a:xfrm>
          <a:prstGeom prst="triangle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ffectLst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5214933" y="44196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02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considerations (discuss on list </a:t>
            </a:r>
            <a:r>
              <a:rPr lang="en-GB" dirty="0" err="1" smtClean="0"/>
              <a:t>pls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client negotiated state using a secured protocol</a:t>
            </a:r>
          </a:p>
          <a:p>
            <a:pPr lvl="1"/>
            <a:r>
              <a:rPr lang="en-GB" dirty="0" smtClean="0"/>
              <a:t>cookie MUST be echoed with at least as strong security</a:t>
            </a:r>
          </a:p>
          <a:p>
            <a:r>
              <a:rPr lang="en-GB" dirty="0" smtClean="0"/>
              <a:t>could be used as a reflection attack?</a:t>
            </a:r>
          </a:p>
          <a:p>
            <a:pPr lvl="1"/>
            <a:r>
              <a:rPr lang="en-GB" dirty="0">
                <a:solidFill>
                  <a:srgbClr val="000000"/>
                </a:solidFill>
              </a:rPr>
              <a:t>SYN/ACK MUST NOT exceed size of SYN</a:t>
            </a:r>
          </a:p>
          <a:p>
            <a:pPr lvl="1"/>
            <a:r>
              <a:rPr lang="en-GB" dirty="0" smtClean="0"/>
              <a:t>no need to include data in SYN within cookie</a:t>
            </a:r>
          </a:p>
          <a:p>
            <a:pPr lvl="2"/>
            <a:r>
              <a:rPr lang="en-GB" dirty="0" smtClean="0"/>
              <a:t>server not </a:t>
            </a:r>
            <a:r>
              <a:rPr lang="en-GB" dirty="0" err="1" smtClean="0"/>
              <a:t>ACKing</a:t>
            </a:r>
            <a:r>
              <a:rPr lang="en-GB" dirty="0" smtClean="0"/>
              <a:t> the data causes a retransmit anyway</a:t>
            </a:r>
          </a:p>
          <a:p>
            <a:pPr lvl="2"/>
            <a:r>
              <a:rPr lang="en-GB" dirty="0" smtClean="0"/>
              <a:t>TFO cookie serves as proof the source address is valid</a:t>
            </a:r>
          </a:p>
          <a:p>
            <a:pPr marL="742950" lvl="2" indent="-342900"/>
            <a:r>
              <a:rPr lang="en-GB" dirty="0" smtClean="0"/>
              <a:t>server can/SHOULD rate-limit to repeated and/or unresponsive source IPs?</a:t>
            </a:r>
          </a:p>
          <a:p>
            <a:r>
              <a:rPr lang="en-GB" dirty="0" smtClean="0"/>
              <a:t>server SHOULD only use when under stress?</a:t>
            </a:r>
          </a:p>
          <a:p>
            <a:r>
              <a:rPr lang="en-GB" dirty="0" smtClean="0"/>
              <a:t>mechanism server uses to verify returned cookie?</a:t>
            </a:r>
          </a:p>
          <a:p>
            <a:pPr lvl="1"/>
            <a:r>
              <a:rPr lang="en-GB" dirty="0" smtClean="0"/>
              <a:t>no need to standardise?</a:t>
            </a:r>
          </a:p>
          <a:p>
            <a:r>
              <a:rPr lang="en-GB" dirty="0" smtClean="0"/>
              <a:t>any other new attack vectors?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8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 discussion </a:t>
            </a:r>
            <a:r>
              <a:rPr lang="en-GB" dirty="0" err="1" smtClean="0"/>
              <a:t>pls</a:t>
            </a:r>
            <a:endParaRPr lang="en-GB" dirty="0" smtClean="0"/>
          </a:p>
          <a:p>
            <a:r>
              <a:rPr lang="en-GB" dirty="0" smtClean="0"/>
              <a:t>applicability:</a:t>
            </a:r>
          </a:p>
          <a:p>
            <a:pPr lvl="1"/>
            <a:r>
              <a:rPr lang="en-GB" dirty="0" smtClean="0"/>
              <a:t>solely SYN/ACK – ACK?</a:t>
            </a:r>
          </a:p>
          <a:p>
            <a:pPr lvl="1"/>
            <a:r>
              <a:rPr lang="en-GB" dirty="0" smtClean="0"/>
              <a:t>solely server-client-server?</a:t>
            </a:r>
          </a:p>
          <a:p>
            <a:pPr lvl="1"/>
            <a:r>
              <a:rPr lang="en-GB" dirty="0" smtClean="0"/>
              <a:t>any segment?</a:t>
            </a:r>
          </a:p>
          <a:p>
            <a:endParaRPr lang="en-GB" dirty="0"/>
          </a:p>
          <a:p>
            <a:r>
              <a:rPr lang="en-GB" dirty="0" smtClean="0"/>
              <a:t>intended status: proposed </a:t>
            </a:r>
            <a:r>
              <a:rPr lang="en-GB" dirty="0" err="1" smtClean="0"/>
              <a:t>std</a:t>
            </a:r>
            <a:r>
              <a:rPr lang="en-GB" dirty="0" smtClean="0"/>
              <a:t>?</a:t>
            </a:r>
          </a:p>
          <a:p>
            <a:r>
              <a:rPr lang="en-GB" dirty="0" smtClean="0"/>
              <a:t>adoption?</a:t>
            </a:r>
          </a:p>
        </p:txBody>
      </p:sp>
    </p:spTree>
    <p:extLst>
      <p:ext uri="{BB962C8B-B14F-4D97-AF65-F5344CB8AC3E}">
        <p14:creationId xmlns:p14="http://schemas.microsoft.com/office/powerpoint/2010/main" val="4982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06-DWonlyBlack">
  <a:themeElements>
    <a:clrScheme name="New BT Colour palette">
      <a:dk1>
        <a:srgbClr val="321E5A"/>
      </a:dk1>
      <a:lt1>
        <a:srgbClr val="FFFFFF"/>
      </a:lt1>
      <a:dk2>
        <a:srgbClr val="000000"/>
      </a:dk2>
      <a:lt2>
        <a:srgbClr val="A5A6A5"/>
      </a:lt2>
      <a:accent1>
        <a:srgbClr val="55379B"/>
      </a:accent1>
      <a:accent2>
        <a:srgbClr val="004796"/>
      </a:accent2>
      <a:accent3>
        <a:srgbClr val="FF379B"/>
      </a:accent3>
      <a:accent4>
        <a:srgbClr val="EB352C"/>
      </a:accent4>
      <a:accent5>
        <a:srgbClr val="FF9900"/>
      </a:accent5>
      <a:accent6>
        <a:srgbClr val="0295D4"/>
      </a:accent6>
      <a:hlink>
        <a:srgbClr val="009957"/>
      </a:hlink>
      <a:folHlink>
        <a:srgbClr val="46C4DB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ing_PPT_Template_LARGE">
  <a:themeElements>
    <a:clrScheme name="1_Bing_PPT_Template_LARGE 1">
      <a:dk1>
        <a:srgbClr val="000000"/>
      </a:dk1>
      <a:lt1>
        <a:srgbClr val="FFFFFF"/>
      </a:lt1>
      <a:dk2>
        <a:srgbClr val="525051"/>
      </a:dk2>
      <a:lt2>
        <a:srgbClr val="ABD9E9"/>
      </a:lt2>
      <a:accent1>
        <a:srgbClr val="FFA615"/>
      </a:accent1>
      <a:accent2>
        <a:srgbClr val="006DD4"/>
      </a:accent2>
      <a:accent3>
        <a:srgbClr val="FFFFFF"/>
      </a:accent3>
      <a:accent4>
        <a:srgbClr val="000000"/>
      </a:accent4>
      <a:accent5>
        <a:srgbClr val="FFD0AA"/>
      </a:accent5>
      <a:accent6>
        <a:srgbClr val="0062C0"/>
      </a:accent6>
      <a:hlink>
        <a:srgbClr val="2E70B8"/>
      </a:hlink>
      <a:folHlink>
        <a:srgbClr val="80C535"/>
      </a:folHlink>
    </a:clrScheme>
    <a:fontScheme name="1_Bing_PPT_Template_LARGE">
      <a:majorFont>
        <a:latin typeface="Segoe Light"/>
        <a:ea typeface=""/>
        <a:cs typeface="Arial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ing_PPT_Template_LARGE 1">
        <a:dk1>
          <a:srgbClr val="000000"/>
        </a:dk1>
        <a:lt1>
          <a:srgbClr val="FFFFFF"/>
        </a:lt1>
        <a:dk2>
          <a:srgbClr val="525051"/>
        </a:dk2>
        <a:lt2>
          <a:srgbClr val="ABD9E9"/>
        </a:lt2>
        <a:accent1>
          <a:srgbClr val="FFA615"/>
        </a:accent1>
        <a:accent2>
          <a:srgbClr val="006DD4"/>
        </a:accent2>
        <a:accent3>
          <a:srgbClr val="FFFFFF"/>
        </a:accent3>
        <a:accent4>
          <a:srgbClr val="000000"/>
        </a:accent4>
        <a:accent5>
          <a:srgbClr val="FFD0AA"/>
        </a:accent5>
        <a:accent6>
          <a:srgbClr val="0062C0"/>
        </a:accent6>
        <a:hlink>
          <a:srgbClr val="2E70B8"/>
        </a:hlink>
        <a:folHlink>
          <a:srgbClr val="80C5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gility local loop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2827A"/>
      </a:lt2>
      <a:accent1>
        <a:srgbClr val="005293"/>
      </a:accent1>
      <a:accent2>
        <a:srgbClr val="D71F85"/>
      </a:accent2>
      <a:accent3>
        <a:srgbClr val="FFFFFF"/>
      </a:accent3>
      <a:accent4>
        <a:srgbClr val="000000"/>
      </a:accent4>
      <a:accent5>
        <a:srgbClr val="AAB3C8"/>
      </a:accent5>
      <a:accent6>
        <a:srgbClr val="C31B78"/>
      </a:accent6>
      <a:hlink>
        <a:srgbClr val="80379B"/>
      </a:hlink>
      <a:folHlink>
        <a:srgbClr val="69BE28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2827A"/>
        </a:lt2>
        <a:accent1>
          <a:srgbClr val="005293"/>
        </a:accent1>
        <a:accent2>
          <a:srgbClr val="D71F85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C31B78"/>
        </a:accent6>
        <a:hlink>
          <a:srgbClr val="80379B"/>
        </a:hlink>
        <a:folHlink>
          <a:srgbClr val="69BE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1409lunchbyte-quick-briscoe</Template>
  <TotalTime>27675</TotalTime>
  <Words>329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Template06-DWonlyBlack</vt:lpstr>
      <vt:lpstr>3_Bing_PPT_Template_LARGE</vt:lpstr>
      <vt:lpstr>4_Bing_PPT_Template_LARGE</vt:lpstr>
      <vt:lpstr>Office Theme</vt:lpstr>
      <vt:lpstr>Agility local loop</vt:lpstr>
      <vt:lpstr>Echo Cookie TCP Option</vt:lpstr>
      <vt:lpstr>status</vt:lpstr>
      <vt:lpstr>Problem</vt:lpstr>
      <vt:lpstr>Echo Cookie TCP Option</vt:lpstr>
      <vt:lpstr>security considerations (discuss on list pls)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Space</dc:title>
  <dc:creator>Briscoe,RJ,Bob,TUB8 R</dc:creator>
  <cp:lastModifiedBy>Bob Briscoe</cp:lastModifiedBy>
  <cp:revision>215</cp:revision>
  <cp:lastPrinted>2014-11-04T16:05:19Z</cp:lastPrinted>
  <dcterms:created xsi:type="dcterms:W3CDTF">2006-08-16T00:00:00Z</dcterms:created>
  <dcterms:modified xsi:type="dcterms:W3CDTF">2014-11-09T19:33:23Z</dcterms:modified>
</cp:coreProperties>
</file>