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6" r:id="rId3"/>
    <p:sldMasterId id="2147483700" r:id="rId4"/>
  </p:sldMasterIdLst>
  <p:sldIdLst>
    <p:sldId id="256" r:id="rId5"/>
    <p:sldId id="281" r:id="rId6"/>
    <p:sldId id="258" r:id="rId7"/>
    <p:sldId id="259" r:id="rId8"/>
    <p:sldId id="260" r:id="rId9"/>
    <p:sldId id="283" r:id="rId10"/>
    <p:sldId id="284" r:id="rId11"/>
    <p:sldId id="261" r:id="rId12"/>
    <p:sldId id="263" r:id="rId13"/>
    <p:sldId id="264" r:id="rId14"/>
    <p:sldId id="265" r:id="rId15"/>
    <p:sldId id="285" r:id="rId16"/>
    <p:sldId id="266" r:id="rId17"/>
    <p:sldId id="271" r:id="rId18"/>
    <p:sldId id="272" r:id="rId19"/>
    <p:sldId id="273" r:id="rId20"/>
    <p:sldId id="290" r:id="rId21"/>
    <p:sldId id="275" r:id="rId22"/>
    <p:sldId id="276" r:id="rId23"/>
    <p:sldId id="277" r:id="rId24"/>
    <p:sldId id="278" r:id="rId25"/>
    <p:sldId id="291" r:id="rId26"/>
    <p:sldId id="295" r:id="rId27"/>
    <p:sldId id="296" r:id="rId28"/>
    <p:sldId id="297" r:id="rId29"/>
    <p:sldId id="292" r:id="rId30"/>
    <p:sldId id="293" r:id="rId31"/>
    <p:sldId id="294" r:id="rId32"/>
    <p:sldId id="280" r:id="rId33"/>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5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5" name="Picture 1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27384"/>
            <a:ext cx="9156417" cy="6867312"/>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5580112" y="3501008"/>
            <a:ext cx="3240360" cy="1219200"/>
          </a:xfrm>
          <a:extLst>
            <a:ext uri="{909E8E84-426E-40DD-AFC4-6F175D3DCCD1}">
              <a14:hiddenFill xmlns:a14="http://schemas.microsoft.com/office/drawing/2010/main">
                <a:solidFill>
                  <a:srgbClr val="64379B"/>
                </a:solidFill>
              </a14:hiddenFill>
            </a:ext>
          </a:extLst>
        </p:spPr>
        <p:txBody>
          <a:bodyPr anchor="b"/>
          <a:lstStyle>
            <a:lvl1pPr>
              <a:defRPr sz="3600">
                <a:solidFill>
                  <a:schemeClr val="bg1"/>
                </a:solidFill>
              </a:defRPr>
            </a:lvl1pPr>
          </a:lstStyle>
          <a:p>
            <a:pPr lvl="0"/>
            <a:r>
              <a:rPr lang="en-US" noProof="0" smtClean="0"/>
              <a:t>Click to edit Master title style</a:t>
            </a:r>
            <a:endParaRPr lang="en-US" noProof="0" dirty="0" smtClean="0"/>
          </a:p>
        </p:txBody>
      </p:sp>
      <p:sp>
        <p:nvSpPr>
          <p:cNvPr id="3075" name="Rectangle 3"/>
          <p:cNvSpPr>
            <a:spLocks noGrp="1" noChangeArrowheads="1"/>
          </p:cNvSpPr>
          <p:nvPr>
            <p:ph type="subTitle" idx="1"/>
          </p:nvPr>
        </p:nvSpPr>
        <p:spPr>
          <a:xfrm>
            <a:off x="5580112" y="4796408"/>
            <a:ext cx="3240360" cy="838200"/>
          </a:xfrm>
        </p:spPr>
        <p:txBody>
          <a:bodyPr/>
          <a:lstStyle>
            <a:lvl1pPr marL="0" indent="0">
              <a:buFontTx/>
              <a:buNone/>
              <a:defRPr sz="1400">
                <a:solidFill>
                  <a:srgbClr val="FFFFFF"/>
                </a:solidFill>
              </a:defRPr>
            </a:lvl1pPr>
          </a:lstStyle>
          <a:p>
            <a:pPr lvl="0"/>
            <a:r>
              <a:rPr lang="en-US" noProof="0" smtClean="0"/>
              <a:t>Click to edit Master subtitle style</a:t>
            </a:r>
            <a:endParaRPr lang="en-US" noProof="0" dirty="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42030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21797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0675" y="152400"/>
            <a:ext cx="8382000" cy="443198"/>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301625" y="914401"/>
            <a:ext cx="8382000" cy="164660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8044790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443198"/>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1"/>
            <a:ext cx="6400800" cy="360099"/>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4975900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107996"/>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4129902"/>
            <a:ext cx="7772400" cy="27699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99437766"/>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417639"/>
            <a:ext cx="4114800" cy="21298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68825" y="1417639"/>
            <a:ext cx="4114800" cy="21298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02728296"/>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44319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10080"/>
            <a:ext cx="4040188" cy="6647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18497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10080"/>
            <a:ext cx="4041775" cy="6647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18497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51958773"/>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4201573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111416"/>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881102"/>
            <a:ext cx="3008313" cy="55399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244374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1938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9482433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0"/>
          </p:nvPr>
        </p:nvSpPr>
        <p:spPr/>
        <p:txBody>
          <a:bodyPr/>
          <a:lstStyle/>
          <a:p>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206363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90340"/>
            <a:ext cx="5486400" cy="27699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4319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1938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8906499"/>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513526" y="838201"/>
            <a:ext cx="3170099" cy="219547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5749797"/>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73081" y="411163"/>
            <a:ext cx="1329595" cy="264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83212" y="411163"/>
            <a:ext cx="2366802" cy="264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61610777"/>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20675" y="411163"/>
            <a:ext cx="8382000" cy="44319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417639"/>
            <a:ext cx="4114800" cy="20067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825" y="1417639"/>
            <a:ext cx="4114800" cy="20067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2337492"/>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20675" y="411163"/>
            <a:ext cx="8382000" cy="44319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417638"/>
            <a:ext cx="8382000" cy="164660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01625" y="2311402"/>
            <a:ext cx="8382000" cy="164660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7316239"/>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0675" y="152400"/>
            <a:ext cx="8382000" cy="443198"/>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301625" y="914401"/>
            <a:ext cx="8382000" cy="164660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65644266"/>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443198"/>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1"/>
            <a:ext cx="6400800" cy="360099"/>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685329831"/>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107996"/>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4129902"/>
            <a:ext cx="7772400" cy="27699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39572762"/>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417639"/>
            <a:ext cx="4114800" cy="21298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68825" y="1417639"/>
            <a:ext cx="4114800" cy="21298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64837102"/>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44319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10080"/>
            <a:ext cx="4040188" cy="6647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18497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10080"/>
            <a:ext cx="4041775" cy="6647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18497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2478289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39624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03359311"/>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2802462"/>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881102"/>
            <a:ext cx="3008313" cy="55399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244374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1938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2509777"/>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90340"/>
            <a:ext cx="5486400" cy="27699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4319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1938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2315074"/>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513526" y="1417640"/>
            <a:ext cx="3170099" cy="219547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6431720"/>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73081" y="411163"/>
            <a:ext cx="1329595" cy="264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83212" y="411163"/>
            <a:ext cx="2366802" cy="264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63205646"/>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20675" y="411163"/>
            <a:ext cx="8382000" cy="44319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417639"/>
            <a:ext cx="4114800" cy="20067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825" y="1417639"/>
            <a:ext cx="4114800" cy="20067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00538162"/>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20675" y="411163"/>
            <a:ext cx="8382000" cy="44319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417638"/>
            <a:ext cx="8382000" cy="164660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01625" y="2311402"/>
            <a:ext cx="8382000" cy="164660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66392142"/>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3AF12707-B1C7-41FA-9B3D-34E8CE8485FE}" type="datetimeFigureOut">
              <a:rPr lang="en-US"/>
              <a:pPr>
                <a:defRPr/>
              </a:pPr>
              <a:t>11/9/2014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76DE3382-2E7B-4D04-A092-150C0AC9261A}" type="slidenum">
              <a:rPr lang="en-US"/>
              <a:pPr>
                <a:defRPr/>
              </a:pPr>
              <a:t>‹#›</a:t>
            </a:fld>
            <a:endParaRPr lang="en-US"/>
          </a:p>
        </p:txBody>
      </p:sp>
    </p:spTree>
    <p:extLst>
      <p:ext uri="{BB962C8B-B14F-4D97-AF65-F5344CB8AC3E}">
        <p14:creationId xmlns:p14="http://schemas.microsoft.com/office/powerpoint/2010/main" val="3241432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D1D038E0-3C29-49EF-A8CC-78CE762C06E8}" type="datetimeFigureOut">
              <a:rPr lang="en-US"/>
              <a:pPr>
                <a:defRPr/>
              </a:pPr>
              <a:t>11/9/2014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4C40CFA3-D286-4EF8-9584-339C07055435}" type="slidenum">
              <a:rPr lang="en-US"/>
              <a:pPr>
                <a:defRPr/>
              </a:pPr>
              <a:t>‹#›</a:t>
            </a:fld>
            <a:endParaRPr lang="en-US"/>
          </a:p>
        </p:txBody>
      </p:sp>
    </p:spTree>
    <p:extLst>
      <p:ext uri="{BB962C8B-B14F-4D97-AF65-F5344CB8AC3E}">
        <p14:creationId xmlns:p14="http://schemas.microsoft.com/office/powerpoint/2010/main" val="4274717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10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10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p>
            <a:endParaRPr lang="en-US"/>
          </a:p>
        </p:txBody>
      </p:sp>
      <p:sp>
        <p:nvSpPr>
          <p:cNvPr id="6" name="Slide Number Placeholder 5"/>
          <p:cNvSpPr>
            <a:spLocks noGrp="1"/>
          </p:cNvSpPr>
          <p:nvPr>
            <p:ph type="sldNum" sz="quarter" idx="11"/>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3222781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8E355C57-A8C9-45FE-8A42-4756780B8A12}" type="datetimeFigureOut">
              <a:rPr lang="en-US"/>
              <a:pPr>
                <a:defRPr/>
              </a:pPr>
              <a:t>11/9/2014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7E1E0CCB-E229-4E36-B2A5-36DEBFFBB533}" type="slidenum">
              <a:rPr lang="en-US"/>
              <a:pPr>
                <a:defRPr/>
              </a:pPr>
              <a:t>‹#›</a:t>
            </a:fld>
            <a:endParaRPr lang="en-US"/>
          </a:p>
        </p:txBody>
      </p:sp>
    </p:spTree>
    <p:extLst>
      <p:ext uri="{BB962C8B-B14F-4D97-AF65-F5344CB8AC3E}">
        <p14:creationId xmlns:p14="http://schemas.microsoft.com/office/powerpoint/2010/main" val="13200086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5EACDB87-D58B-44CF-A403-4484651F4B21}" type="datetimeFigureOut">
              <a:rPr lang="en-US"/>
              <a:pPr>
                <a:defRPr/>
              </a:pPr>
              <a:t>11/9/2014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81345F3E-196C-4FA2-8567-FEF4EAB268D2}" type="slidenum">
              <a:rPr lang="en-US"/>
              <a:pPr>
                <a:defRPr/>
              </a:pPr>
              <a:t>‹#›</a:t>
            </a:fld>
            <a:endParaRPr lang="en-US"/>
          </a:p>
        </p:txBody>
      </p:sp>
    </p:spTree>
    <p:extLst>
      <p:ext uri="{BB962C8B-B14F-4D97-AF65-F5344CB8AC3E}">
        <p14:creationId xmlns:p14="http://schemas.microsoft.com/office/powerpoint/2010/main" val="154437247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88259271-995C-434A-A100-1BAAD01B6400}" type="datetimeFigureOut">
              <a:rPr lang="en-US"/>
              <a:pPr>
                <a:defRPr/>
              </a:pPr>
              <a:t>11/9/2014</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775F158E-CFA5-47B4-AC38-87D95D528AD2}" type="slidenum">
              <a:rPr lang="en-US"/>
              <a:pPr>
                <a:defRPr/>
              </a:pPr>
              <a:t>‹#›</a:t>
            </a:fld>
            <a:endParaRPr lang="en-US"/>
          </a:p>
        </p:txBody>
      </p:sp>
    </p:spTree>
    <p:extLst>
      <p:ext uri="{BB962C8B-B14F-4D97-AF65-F5344CB8AC3E}">
        <p14:creationId xmlns:p14="http://schemas.microsoft.com/office/powerpoint/2010/main" val="37880263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07BA0B13-2276-47BB-94DC-0907004A948A}" type="datetimeFigureOut">
              <a:rPr lang="en-US"/>
              <a:pPr>
                <a:defRPr/>
              </a:pPr>
              <a:t>11/9/2014</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535E4BC2-9D1B-43C5-B9A6-28FD7237D4FF}" type="slidenum">
              <a:rPr lang="en-US"/>
              <a:pPr>
                <a:defRPr/>
              </a:pPr>
              <a:t>‹#›</a:t>
            </a:fld>
            <a:endParaRPr lang="en-US"/>
          </a:p>
        </p:txBody>
      </p:sp>
    </p:spTree>
    <p:extLst>
      <p:ext uri="{BB962C8B-B14F-4D97-AF65-F5344CB8AC3E}">
        <p14:creationId xmlns:p14="http://schemas.microsoft.com/office/powerpoint/2010/main" val="27237054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D5661D08-A9EE-43D6-A874-182DBD9FB085}" type="datetimeFigureOut">
              <a:rPr lang="en-US"/>
              <a:pPr>
                <a:defRPr/>
              </a:pPr>
              <a:t>11/9/2014</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0756188B-6A79-45C9-927A-CCA71EABACE1}" type="slidenum">
              <a:rPr lang="en-US"/>
              <a:pPr>
                <a:defRPr/>
              </a:pPr>
              <a:t>‹#›</a:t>
            </a:fld>
            <a:endParaRPr lang="en-US"/>
          </a:p>
        </p:txBody>
      </p:sp>
    </p:spTree>
    <p:extLst>
      <p:ext uri="{BB962C8B-B14F-4D97-AF65-F5344CB8AC3E}">
        <p14:creationId xmlns:p14="http://schemas.microsoft.com/office/powerpoint/2010/main" val="26516301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3EF3FD9D-1B00-4706-8D51-47A11A53DD43}" type="datetimeFigureOut">
              <a:rPr lang="en-US"/>
              <a:pPr>
                <a:defRPr/>
              </a:pPr>
              <a:t>11/9/2014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C62A004A-92C9-492B-A4CA-ADB7D25EA00F}" type="slidenum">
              <a:rPr lang="en-US"/>
              <a:pPr>
                <a:defRPr/>
              </a:pPr>
              <a:t>‹#›</a:t>
            </a:fld>
            <a:endParaRPr lang="en-US"/>
          </a:p>
        </p:txBody>
      </p:sp>
    </p:spTree>
    <p:extLst>
      <p:ext uri="{BB962C8B-B14F-4D97-AF65-F5344CB8AC3E}">
        <p14:creationId xmlns:p14="http://schemas.microsoft.com/office/powerpoint/2010/main" val="363447765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656BFECB-F8F4-4556-8F28-E7A28D2C0849}" type="datetimeFigureOut">
              <a:rPr lang="en-US"/>
              <a:pPr>
                <a:defRPr/>
              </a:pPr>
              <a:t>11/9/2014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48100C05-7DDC-4EC4-B9C8-6158267FF924}" type="slidenum">
              <a:rPr lang="en-US"/>
              <a:pPr>
                <a:defRPr/>
              </a:pPr>
              <a:t>‹#›</a:t>
            </a:fld>
            <a:endParaRPr lang="en-US"/>
          </a:p>
        </p:txBody>
      </p:sp>
    </p:spTree>
    <p:extLst>
      <p:ext uri="{BB962C8B-B14F-4D97-AF65-F5344CB8AC3E}">
        <p14:creationId xmlns:p14="http://schemas.microsoft.com/office/powerpoint/2010/main" val="203841373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81EBD26B-5549-4C3C-8CDD-FC8FD0501D28}" type="datetimeFigureOut">
              <a:rPr lang="en-US"/>
              <a:pPr>
                <a:defRPr/>
              </a:pPr>
              <a:t>11/9/2014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5DA9B7B6-6467-4759-A45D-6B950B69763E}" type="slidenum">
              <a:rPr lang="en-US"/>
              <a:pPr>
                <a:defRPr/>
              </a:pPr>
              <a:t>‹#›</a:t>
            </a:fld>
            <a:endParaRPr lang="en-US"/>
          </a:p>
        </p:txBody>
      </p:sp>
    </p:spTree>
    <p:extLst>
      <p:ext uri="{BB962C8B-B14F-4D97-AF65-F5344CB8AC3E}">
        <p14:creationId xmlns:p14="http://schemas.microsoft.com/office/powerpoint/2010/main" val="39826147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8E3D3739-E8C3-456A-8FB5-7B3C62337D81}" type="datetimeFigureOut">
              <a:rPr lang="en-US"/>
              <a:pPr>
                <a:defRPr/>
              </a:pPr>
              <a:t>11/9/2014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49EBA9B0-7478-4226-B4EF-336E2FAE5C07}" type="slidenum">
              <a:rPr lang="en-US"/>
              <a:pPr>
                <a:defRPr/>
              </a:pPr>
              <a:t>‹#›</a:t>
            </a:fld>
            <a:endParaRPr lang="en-US"/>
          </a:p>
        </p:txBody>
      </p:sp>
    </p:spTree>
    <p:extLst>
      <p:ext uri="{BB962C8B-B14F-4D97-AF65-F5344CB8AC3E}">
        <p14:creationId xmlns:p14="http://schemas.microsoft.com/office/powerpoint/2010/main" val="3183875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89447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28268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endParaRPr lang="en-US"/>
          </a:p>
        </p:txBody>
      </p:sp>
      <p:sp>
        <p:nvSpPr>
          <p:cNvPr id="3" name="Slide Number Placeholder 2"/>
          <p:cNvSpPr>
            <a:spLocks noGrp="1"/>
          </p:cNvSpPr>
          <p:nvPr>
            <p:ph type="sldNum" sz="quarter" idx="11"/>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25440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p>
            <a:endParaRPr lang="en-US"/>
          </a:p>
        </p:txBody>
      </p:sp>
      <p:sp>
        <p:nvSpPr>
          <p:cNvPr id="6" name="Slide Number Placeholder 5"/>
          <p:cNvSpPr>
            <a:spLocks noGrp="1"/>
          </p:cNvSpPr>
          <p:nvPr>
            <p:ph type="sldNum" sz="quarter" idx="11"/>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7612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93506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4.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31" name="Picture 7" descr="logo white"/>
          <p:cNvPicPr>
            <a:picLocks noChangeAspect="1" noChangeArrowheads="1"/>
          </p:cNvPicPr>
          <p:nvPr/>
        </p:nvPicPr>
        <p:blipFill>
          <a:blip r:embed="rId13">
            <a:extLst>
              <a:ext uri="{28A0092B-C50C-407E-A947-70E740481C1C}">
                <a14:useLocalDpi xmlns:a14="http://schemas.microsoft.com/office/drawing/2010/main" val="0"/>
              </a:ext>
            </a:extLst>
          </a:blip>
          <a:srcRect t="7272" r="23984" b="16364"/>
          <a:stretch>
            <a:fillRect/>
          </a:stretch>
        </p:blipFill>
        <p:spPr bwMode="auto">
          <a:xfrm>
            <a:off x="8077200" y="6110288"/>
            <a:ext cx="738188" cy="442912"/>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685800" y="381000"/>
            <a:ext cx="77724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a:p>
        </p:txBody>
      </p:sp>
      <p:sp>
        <p:nvSpPr>
          <p:cNvPr id="1027" name="Rectangle 3"/>
          <p:cNvSpPr>
            <a:spLocks noGrp="1" noChangeArrowheads="1"/>
          </p:cNvSpPr>
          <p:nvPr>
            <p:ph type="body" idx="1"/>
          </p:nvPr>
        </p:nvSpPr>
        <p:spPr bwMode="auto">
          <a:xfrm>
            <a:off x="685800" y="1524000"/>
            <a:ext cx="7772400"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32" name="Text Box 8"/>
          <p:cNvSpPr txBox="1">
            <a:spLocks noChangeArrowheads="1"/>
          </p:cNvSpPr>
          <p:nvPr/>
        </p:nvSpPr>
        <p:spPr bwMode="auto">
          <a:xfrm>
            <a:off x="693738" y="6350002"/>
            <a:ext cx="138430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600" b="0" i="0" dirty="0">
                <a:solidFill>
                  <a:schemeClr val="bg2"/>
                </a:solidFill>
                <a:latin typeface="Calibri"/>
                <a:cs typeface="Calibri"/>
              </a:rPr>
              <a:t>© British Telecommunications </a:t>
            </a:r>
            <a:r>
              <a:rPr lang="en-US" sz="600" b="0" i="0" dirty="0" err="1">
                <a:solidFill>
                  <a:schemeClr val="bg2"/>
                </a:solidFill>
                <a:latin typeface="Calibri"/>
                <a:cs typeface="Calibri"/>
              </a:rPr>
              <a:t>plc</a:t>
            </a:r>
            <a:endParaRPr lang="en-US" sz="600" b="0" i="0" dirty="0">
              <a:solidFill>
                <a:schemeClr val="bg2"/>
              </a:solidFill>
              <a:latin typeface="Calibri"/>
              <a:cs typeface="Calibri"/>
            </a:endParaRPr>
          </a:p>
          <a:p>
            <a:pPr>
              <a:spcBef>
                <a:spcPct val="50000"/>
              </a:spcBef>
            </a:pPr>
            <a:endParaRPr lang="en-US" sz="600" dirty="0">
              <a:solidFill>
                <a:schemeClr val="bg2"/>
              </a:solidFill>
              <a:latin typeface="New BT" charset="0"/>
            </a:endParaRPr>
          </a:p>
        </p:txBody>
      </p:sp>
      <p:sp>
        <p:nvSpPr>
          <p:cNvPr id="2" name="Slide Number Placeholder 1"/>
          <p:cNvSpPr>
            <a:spLocks noGrp="1"/>
          </p:cNvSpPr>
          <p:nvPr>
            <p:ph type="sldNum" sz="quarter" idx="4"/>
          </p:nvPr>
        </p:nvSpPr>
        <p:spPr>
          <a:xfrm>
            <a:off x="697388" y="6482761"/>
            <a:ext cx="374650" cy="221456"/>
          </a:xfrm>
          <a:prstGeom prst="rect">
            <a:avLst/>
          </a:prstGeom>
        </p:spPr>
        <p:txBody>
          <a:bodyPr vert="horz" lIns="91440" tIns="45720" rIns="91440" bIns="45720" rtlCol="0" anchor="ctr"/>
          <a:lstStyle>
            <a:lvl1pPr algn="l">
              <a:defRPr sz="1200">
                <a:solidFill>
                  <a:schemeClr val="tx1">
                    <a:tint val="75000"/>
                  </a:schemeClr>
                </a:solidFill>
                <a:latin typeface="Calibri" panose="020F0502020204030204" pitchFamily="34" charset="0"/>
              </a:defRPr>
            </a:lvl1pPr>
          </a:lstStyle>
          <a:p>
            <a:fld id="{B6F15528-21DE-4FAA-801E-634DDDAF4B2B}" type="slidenum">
              <a:rPr lang="en-US" smtClean="0"/>
              <a:pPr/>
              <a:t>‹#›</a:t>
            </a:fld>
            <a:endParaRPr lang="en-US"/>
          </a:p>
        </p:txBody>
      </p:sp>
      <p:sp>
        <p:nvSpPr>
          <p:cNvPr id="3" name="Footer Placeholder 2"/>
          <p:cNvSpPr>
            <a:spLocks noGrp="1"/>
          </p:cNvSpPr>
          <p:nvPr>
            <p:ph type="ftr" sz="quarter" idx="3"/>
          </p:nvPr>
        </p:nvSpPr>
        <p:spPr>
          <a:xfrm>
            <a:off x="3124200" y="6485005"/>
            <a:ext cx="2895600" cy="210344"/>
          </a:xfrm>
          <a:prstGeom prst="rect">
            <a:avLst/>
          </a:prstGeom>
        </p:spPr>
        <p:txBody>
          <a:bodyPr vert="horz" lIns="91440" tIns="45720" rIns="91440" bIns="45720" rtlCol="0" anchor="ctr"/>
          <a:lstStyle>
            <a:lvl1pPr algn="ctr">
              <a:defRPr sz="1200">
                <a:solidFill>
                  <a:schemeClr val="accent4">
                    <a:lumMod val="40000"/>
                    <a:lumOff val="60000"/>
                  </a:schemeClr>
                </a:solidFill>
                <a:latin typeface="Calibri" panose="020F0502020204030204" pitchFamily="34" charset="0"/>
              </a:defRPr>
            </a:lvl1p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2800" b="0" i="0">
          <a:solidFill>
            <a:srgbClr val="64379B"/>
          </a:solidFill>
          <a:latin typeface="Calibri"/>
          <a:ea typeface="+mj-ea"/>
          <a:cs typeface="Calibri"/>
        </a:defRPr>
      </a:lvl1pPr>
      <a:lvl2pPr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2pPr>
      <a:lvl3pPr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3pPr>
      <a:lvl4pPr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4pPr>
      <a:lvl5pPr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6pPr>
      <a:lvl7pPr marL="914400"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7pPr>
      <a:lvl8pPr marL="1371600"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8pPr>
      <a:lvl9pPr marL="1828800"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Char char="•"/>
        <a:defRPr sz="2400" b="0" i="0">
          <a:solidFill>
            <a:schemeClr val="tx2"/>
          </a:solidFill>
          <a:latin typeface="Calibri"/>
          <a:ea typeface="+mn-ea"/>
          <a:cs typeface="Calibri"/>
        </a:defRPr>
      </a:lvl1pPr>
      <a:lvl2pPr marL="742950" indent="-285750" algn="l" rtl="0" eaLnBrk="1" fontAlgn="base" hangingPunct="1">
        <a:spcBef>
          <a:spcPct val="20000"/>
        </a:spcBef>
        <a:spcAft>
          <a:spcPct val="0"/>
        </a:spcAft>
        <a:buChar char="–"/>
        <a:defRPr sz="2100" b="0" i="0">
          <a:solidFill>
            <a:schemeClr val="tx2"/>
          </a:solidFill>
          <a:latin typeface="Calibri"/>
          <a:ea typeface="+mn-ea"/>
          <a:cs typeface="Calibri"/>
        </a:defRPr>
      </a:lvl2pPr>
      <a:lvl3pPr marL="1143000" indent="-228600" algn="l" rtl="0" eaLnBrk="1" fontAlgn="base" hangingPunct="1">
        <a:spcBef>
          <a:spcPct val="20000"/>
        </a:spcBef>
        <a:spcAft>
          <a:spcPct val="0"/>
        </a:spcAft>
        <a:buChar char="•"/>
        <a:defRPr sz="2000" b="0" i="0">
          <a:solidFill>
            <a:schemeClr val="tx2"/>
          </a:solidFill>
          <a:latin typeface="Calibri"/>
          <a:ea typeface="+mn-ea"/>
          <a:cs typeface="Calibri"/>
        </a:defRPr>
      </a:lvl3pPr>
      <a:lvl4pPr marL="1600200" indent="-228600" algn="l" rtl="0" eaLnBrk="1" fontAlgn="base" hangingPunct="1">
        <a:spcBef>
          <a:spcPct val="20000"/>
        </a:spcBef>
        <a:spcAft>
          <a:spcPct val="0"/>
        </a:spcAft>
        <a:buChar char="–"/>
        <a:defRPr sz="2000" b="0" i="0">
          <a:solidFill>
            <a:schemeClr val="tx2"/>
          </a:solidFill>
          <a:latin typeface="Calibri"/>
          <a:ea typeface="+mn-ea"/>
          <a:cs typeface="Calibri"/>
        </a:defRPr>
      </a:lvl4pPr>
      <a:lvl5pPr marL="2057400" indent="-228600" algn="l" rtl="0" eaLnBrk="1" fontAlgn="base" hangingPunct="1">
        <a:spcBef>
          <a:spcPct val="20000"/>
        </a:spcBef>
        <a:spcAft>
          <a:spcPct val="0"/>
        </a:spcAft>
        <a:buChar char="»"/>
        <a:defRPr sz="1700" b="0" i="0">
          <a:solidFill>
            <a:schemeClr val="tx2"/>
          </a:solidFill>
          <a:latin typeface="Calibri"/>
          <a:ea typeface="+mn-ea"/>
          <a:cs typeface="Calibri"/>
        </a:defRPr>
      </a:lvl5pPr>
      <a:lvl6pPr marL="2514600" indent="-228600" algn="l" rtl="0" eaLnBrk="1" fontAlgn="base" hangingPunct="1">
        <a:spcBef>
          <a:spcPct val="20000"/>
        </a:spcBef>
        <a:spcAft>
          <a:spcPct val="0"/>
        </a:spcAft>
        <a:buChar char="»"/>
        <a:defRPr sz="1700">
          <a:solidFill>
            <a:schemeClr val="tx1"/>
          </a:solidFill>
          <a:latin typeface="+mn-lt"/>
          <a:ea typeface="+mn-ea"/>
        </a:defRPr>
      </a:lvl6pPr>
      <a:lvl7pPr marL="2971800" indent="-228600" algn="l" rtl="0" eaLnBrk="1" fontAlgn="base" hangingPunct="1">
        <a:spcBef>
          <a:spcPct val="20000"/>
        </a:spcBef>
        <a:spcAft>
          <a:spcPct val="0"/>
        </a:spcAft>
        <a:buChar char="»"/>
        <a:defRPr sz="1700">
          <a:solidFill>
            <a:schemeClr val="tx1"/>
          </a:solidFill>
          <a:latin typeface="+mn-lt"/>
          <a:ea typeface="+mn-ea"/>
        </a:defRPr>
      </a:lvl7pPr>
      <a:lvl8pPr marL="3429000" indent="-228600" algn="l" rtl="0" eaLnBrk="1" fontAlgn="base" hangingPunct="1">
        <a:spcBef>
          <a:spcPct val="20000"/>
        </a:spcBef>
        <a:spcAft>
          <a:spcPct val="0"/>
        </a:spcAft>
        <a:buChar char="»"/>
        <a:defRPr sz="1700">
          <a:solidFill>
            <a:schemeClr val="tx1"/>
          </a:solidFill>
          <a:latin typeface="+mn-lt"/>
          <a:ea typeface="+mn-ea"/>
        </a:defRPr>
      </a:lvl8pPr>
      <a:lvl9pPr marL="3886200" indent="-228600" algn="l" rtl="0" eaLnBrk="1" fontAlgn="base" hangingPunct="1">
        <a:spcBef>
          <a:spcPct val="20000"/>
        </a:spcBef>
        <a:spcAft>
          <a:spcPct val="0"/>
        </a:spcAft>
        <a:buChar char="»"/>
        <a:defRPr sz="17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320675" y="152400"/>
            <a:ext cx="8382000" cy="4431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endParaRPr lang="en-US" dirty="0" smtClean="0"/>
          </a:p>
        </p:txBody>
      </p:sp>
      <p:sp>
        <p:nvSpPr>
          <p:cNvPr id="2051" name="Text Placeholder 2"/>
          <p:cNvSpPr>
            <a:spLocks noGrp="1"/>
          </p:cNvSpPr>
          <p:nvPr>
            <p:ph type="body" idx="1"/>
          </p:nvPr>
        </p:nvSpPr>
        <p:spPr bwMode="auto">
          <a:xfrm>
            <a:off x="301625" y="838201"/>
            <a:ext cx="8382000" cy="16466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2053" name="Picture 4" descr="kiev.png"/>
          <p:cNvPicPr>
            <a:picLocks noChangeAspect="1"/>
          </p:cNvPicPr>
          <p:nvPr/>
        </p:nvPicPr>
        <p:blipFill>
          <a:blip r:embed="rId15"/>
          <a:srcRect/>
          <a:stretch>
            <a:fillRect/>
          </a:stretch>
        </p:blipFill>
        <p:spPr bwMode="auto">
          <a:xfrm>
            <a:off x="168277" y="6499226"/>
            <a:ext cx="1006475" cy="358775"/>
          </a:xfrm>
          <a:prstGeom prst="rect">
            <a:avLst/>
          </a:prstGeom>
          <a:noFill/>
          <a:ln w="9525">
            <a:noFill/>
            <a:miter lim="800000"/>
            <a:headEnd/>
            <a:tailEnd/>
          </a:ln>
        </p:spPr>
      </p:pic>
    </p:spTree>
    <p:extLst>
      <p:ext uri="{BB962C8B-B14F-4D97-AF65-F5344CB8AC3E}">
        <p14:creationId xmlns:p14="http://schemas.microsoft.com/office/powerpoint/2010/main" val="34902464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ransition>
    <p:fade/>
  </p:transition>
  <p:txStyles>
    <p:titleStyle>
      <a:lvl1pPr algn="l" defTabSz="912813" rtl="0" eaLnBrk="1" fontAlgn="base" hangingPunct="1">
        <a:lnSpc>
          <a:spcPct val="90000"/>
        </a:lnSpc>
        <a:spcBef>
          <a:spcPct val="0"/>
        </a:spcBef>
        <a:spcAft>
          <a:spcPct val="0"/>
        </a:spcAft>
        <a:defRPr sz="3200">
          <a:solidFill>
            <a:schemeClr val="tx1"/>
          </a:solidFill>
          <a:latin typeface="+mj-lt"/>
          <a:ea typeface="+mj-ea"/>
          <a:cs typeface="+mj-cs"/>
        </a:defRPr>
      </a:lvl1pPr>
      <a:lvl2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2pPr>
      <a:lvl3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3pPr>
      <a:lvl4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4pPr>
      <a:lvl5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5pPr>
      <a:lvl6pPr marL="4572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6pPr>
      <a:lvl7pPr marL="9144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7pPr>
      <a:lvl8pPr marL="13716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8pPr>
      <a:lvl9pPr marL="18288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9pPr>
    </p:titleStyle>
    <p:bodyStyle>
      <a:lvl1pPr marL="341313" indent="-341313" algn="l" defTabSz="912813" rtl="0" eaLnBrk="1" fontAlgn="base" hangingPunct="1">
        <a:lnSpc>
          <a:spcPct val="90000"/>
        </a:lnSpc>
        <a:spcBef>
          <a:spcPct val="20000"/>
        </a:spcBef>
        <a:spcAft>
          <a:spcPct val="0"/>
        </a:spcAft>
        <a:buChar char="•"/>
        <a:defRPr sz="2600">
          <a:solidFill>
            <a:schemeClr val="tx1"/>
          </a:solidFill>
          <a:latin typeface="+mn-lt"/>
          <a:ea typeface="+mn-ea"/>
          <a:cs typeface="+mn-cs"/>
        </a:defRPr>
      </a:lvl1pPr>
      <a:lvl2pPr marL="628650" indent="-285750" algn="l" defTabSz="912813" rtl="0" eaLnBrk="1" fontAlgn="base" hangingPunct="1">
        <a:lnSpc>
          <a:spcPct val="90000"/>
        </a:lnSpc>
        <a:spcBef>
          <a:spcPct val="20000"/>
        </a:spcBef>
        <a:spcAft>
          <a:spcPct val="0"/>
        </a:spcAft>
        <a:buChar char="•"/>
        <a:defRPr sz="2200">
          <a:solidFill>
            <a:schemeClr val="tx1"/>
          </a:solidFill>
          <a:latin typeface="+mn-lt"/>
        </a:defRPr>
      </a:lvl2pPr>
      <a:lvl3pPr marL="914400" indent="-285750" algn="l" defTabSz="912813" rtl="0" eaLnBrk="1" fontAlgn="base" hangingPunct="1">
        <a:lnSpc>
          <a:spcPct val="90000"/>
        </a:lnSpc>
        <a:spcBef>
          <a:spcPct val="20000"/>
        </a:spcBef>
        <a:spcAft>
          <a:spcPct val="0"/>
        </a:spcAft>
        <a:buChar char="•"/>
        <a:defRPr>
          <a:solidFill>
            <a:schemeClr val="tx1"/>
          </a:solidFill>
          <a:latin typeface="+mn-lt"/>
        </a:defRPr>
      </a:lvl3pPr>
      <a:lvl4pPr marL="1208088" indent="-282575" algn="l" defTabSz="912813" rtl="0" eaLnBrk="1" fontAlgn="base" hangingPunct="1">
        <a:lnSpc>
          <a:spcPct val="90000"/>
        </a:lnSpc>
        <a:spcBef>
          <a:spcPct val="20000"/>
        </a:spcBef>
        <a:spcAft>
          <a:spcPct val="0"/>
        </a:spcAft>
        <a:buChar char="•"/>
        <a:defRPr>
          <a:solidFill>
            <a:schemeClr val="tx1"/>
          </a:solidFill>
          <a:latin typeface="+mn-lt"/>
        </a:defRPr>
      </a:lvl4pPr>
      <a:lvl5pPr marL="1484313" indent="-280988" algn="l" defTabSz="912813" rtl="0" eaLnBrk="1" fontAlgn="base" hangingPunct="1">
        <a:lnSpc>
          <a:spcPct val="90000"/>
        </a:lnSpc>
        <a:spcBef>
          <a:spcPct val="20000"/>
        </a:spcBef>
        <a:spcAft>
          <a:spcPct val="0"/>
        </a:spcAft>
        <a:buChar char="•"/>
        <a:defRPr>
          <a:solidFill>
            <a:schemeClr val="tx1"/>
          </a:solidFill>
          <a:latin typeface="+mn-lt"/>
        </a:defRPr>
      </a:lvl5pPr>
      <a:lvl6pPr marL="1941513" indent="-280988" algn="l" defTabSz="912813" rtl="0" eaLnBrk="1" fontAlgn="base" hangingPunct="1">
        <a:lnSpc>
          <a:spcPct val="90000"/>
        </a:lnSpc>
        <a:spcBef>
          <a:spcPct val="20000"/>
        </a:spcBef>
        <a:spcAft>
          <a:spcPct val="0"/>
        </a:spcAft>
        <a:buChar char="•"/>
        <a:defRPr>
          <a:solidFill>
            <a:schemeClr val="tx1"/>
          </a:solidFill>
          <a:latin typeface="+mn-lt"/>
        </a:defRPr>
      </a:lvl6pPr>
      <a:lvl7pPr marL="2398713" indent="-280988" algn="l" defTabSz="912813" rtl="0" eaLnBrk="1" fontAlgn="base" hangingPunct="1">
        <a:lnSpc>
          <a:spcPct val="90000"/>
        </a:lnSpc>
        <a:spcBef>
          <a:spcPct val="20000"/>
        </a:spcBef>
        <a:spcAft>
          <a:spcPct val="0"/>
        </a:spcAft>
        <a:buChar char="•"/>
        <a:defRPr>
          <a:solidFill>
            <a:schemeClr val="tx1"/>
          </a:solidFill>
          <a:latin typeface="+mn-lt"/>
        </a:defRPr>
      </a:lvl7pPr>
      <a:lvl8pPr marL="2855913" indent="-280988" algn="l" defTabSz="912813" rtl="0" eaLnBrk="1" fontAlgn="base" hangingPunct="1">
        <a:lnSpc>
          <a:spcPct val="90000"/>
        </a:lnSpc>
        <a:spcBef>
          <a:spcPct val="20000"/>
        </a:spcBef>
        <a:spcAft>
          <a:spcPct val="0"/>
        </a:spcAft>
        <a:buChar char="•"/>
        <a:defRPr>
          <a:solidFill>
            <a:schemeClr val="tx1"/>
          </a:solidFill>
          <a:latin typeface="+mn-lt"/>
        </a:defRPr>
      </a:lvl8pPr>
      <a:lvl9pPr marL="3313113" indent="-280988" algn="l" defTabSz="912813" rtl="0" eaLnBrk="1" fontAlgn="base" hangingPunct="1">
        <a:lnSpc>
          <a:spcPct val="90000"/>
        </a:lnSpc>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320675" y="411163"/>
            <a:ext cx="8382000" cy="4431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2051" name="Text Placeholder 2"/>
          <p:cNvSpPr>
            <a:spLocks noGrp="1"/>
          </p:cNvSpPr>
          <p:nvPr>
            <p:ph type="body" idx="1"/>
          </p:nvPr>
        </p:nvSpPr>
        <p:spPr bwMode="auto">
          <a:xfrm>
            <a:off x="301625" y="1417640"/>
            <a:ext cx="8382000" cy="16466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2052" name="Picture 5" descr="GLogo_flat_transparent_RGB_larger"/>
          <p:cNvPicPr>
            <a:picLocks noChangeAspect="1" noChangeArrowheads="1"/>
          </p:cNvPicPr>
          <p:nvPr/>
        </p:nvPicPr>
        <p:blipFill>
          <a:blip r:embed="rId15"/>
          <a:srcRect/>
          <a:stretch>
            <a:fillRect/>
          </a:stretch>
        </p:blipFill>
        <p:spPr bwMode="auto">
          <a:xfrm>
            <a:off x="7924800" y="6464301"/>
            <a:ext cx="1066800" cy="385763"/>
          </a:xfrm>
          <a:prstGeom prst="rect">
            <a:avLst/>
          </a:prstGeom>
          <a:noFill/>
          <a:ln w="9525">
            <a:noFill/>
            <a:miter lim="800000"/>
            <a:headEnd/>
            <a:tailEnd/>
          </a:ln>
        </p:spPr>
      </p:pic>
    </p:spTree>
    <p:extLst>
      <p:ext uri="{BB962C8B-B14F-4D97-AF65-F5344CB8AC3E}">
        <p14:creationId xmlns:p14="http://schemas.microsoft.com/office/powerpoint/2010/main" val="6667774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ransition>
    <p:fade/>
  </p:transition>
  <p:txStyles>
    <p:titleStyle>
      <a:lvl1pPr algn="l" defTabSz="912813" rtl="0" eaLnBrk="1" fontAlgn="base" hangingPunct="1">
        <a:lnSpc>
          <a:spcPct val="90000"/>
        </a:lnSpc>
        <a:spcBef>
          <a:spcPct val="0"/>
        </a:spcBef>
        <a:spcAft>
          <a:spcPct val="0"/>
        </a:spcAft>
        <a:defRPr sz="3200">
          <a:solidFill>
            <a:schemeClr val="tx1"/>
          </a:solidFill>
          <a:latin typeface="+mj-lt"/>
          <a:ea typeface="+mj-ea"/>
          <a:cs typeface="+mj-cs"/>
        </a:defRPr>
      </a:lvl1pPr>
      <a:lvl2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2pPr>
      <a:lvl3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3pPr>
      <a:lvl4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4pPr>
      <a:lvl5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5pPr>
      <a:lvl6pPr marL="4572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6pPr>
      <a:lvl7pPr marL="9144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7pPr>
      <a:lvl8pPr marL="13716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8pPr>
      <a:lvl9pPr marL="18288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9pPr>
    </p:titleStyle>
    <p:bodyStyle>
      <a:lvl1pPr marL="341313" indent="-341313" algn="l" defTabSz="912813" rtl="0" eaLnBrk="1" fontAlgn="base" hangingPunct="1">
        <a:lnSpc>
          <a:spcPct val="90000"/>
        </a:lnSpc>
        <a:spcBef>
          <a:spcPct val="20000"/>
        </a:spcBef>
        <a:spcAft>
          <a:spcPct val="0"/>
        </a:spcAft>
        <a:buChar char="•"/>
        <a:defRPr sz="2600">
          <a:solidFill>
            <a:schemeClr val="tx1"/>
          </a:solidFill>
          <a:latin typeface="+mn-lt"/>
          <a:ea typeface="+mn-ea"/>
          <a:cs typeface="+mn-cs"/>
        </a:defRPr>
      </a:lvl1pPr>
      <a:lvl2pPr marL="628650" indent="-285750" algn="l" defTabSz="912813" rtl="0" eaLnBrk="1" fontAlgn="base" hangingPunct="1">
        <a:lnSpc>
          <a:spcPct val="90000"/>
        </a:lnSpc>
        <a:spcBef>
          <a:spcPct val="20000"/>
        </a:spcBef>
        <a:spcAft>
          <a:spcPct val="0"/>
        </a:spcAft>
        <a:buChar char="•"/>
        <a:defRPr sz="2200">
          <a:solidFill>
            <a:schemeClr val="tx1"/>
          </a:solidFill>
          <a:latin typeface="+mn-lt"/>
        </a:defRPr>
      </a:lvl2pPr>
      <a:lvl3pPr marL="914400" indent="-285750" algn="l" defTabSz="912813" rtl="0" eaLnBrk="1" fontAlgn="base" hangingPunct="1">
        <a:lnSpc>
          <a:spcPct val="90000"/>
        </a:lnSpc>
        <a:spcBef>
          <a:spcPct val="20000"/>
        </a:spcBef>
        <a:spcAft>
          <a:spcPct val="0"/>
        </a:spcAft>
        <a:buChar char="•"/>
        <a:defRPr>
          <a:solidFill>
            <a:schemeClr val="tx1"/>
          </a:solidFill>
          <a:latin typeface="+mn-lt"/>
        </a:defRPr>
      </a:lvl3pPr>
      <a:lvl4pPr marL="1208088" indent="-282575" algn="l" defTabSz="912813" rtl="0" eaLnBrk="1" fontAlgn="base" hangingPunct="1">
        <a:lnSpc>
          <a:spcPct val="90000"/>
        </a:lnSpc>
        <a:spcBef>
          <a:spcPct val="20000"/>
        </a:spcBef>
        <a:spcAft>
          <a:spcPct val="0"/>
        </a:spcAft>
        <a:buChar char="•"/>
        <a:defRPr>
          <a:solidFill>
            <a:schemeClr val="tx1"/>
          </a:solidFill>
          <a:latin typeface="+mn-lt"/>
        </a:defRPr>
      </a:lvl4pPr>
      <a:lvl5pPr marL="1484313" indent="-280988" algn="l" defTabSz="912813" rtl="0" eaLnBrk="1" fontAlgn="base" hangingPunct="1">
        <a:lnSpc>
          <a:spcPct val="90000"/>
        </a:lnSpc>
        <a:spcBef>
          <a:spcPct val="20000"/>
        </a:spcBef>
        <a:spcAft>
          <a:spcPct val="0"/>
        </a:spcAft>
        <a:buChar char="•"/>
        <a:defRPr>
          <a:solidFill>
            <a:schemeClr val="tx1"/>
          </a:solidFill>
          <a:latin typeface="+mn-lt"/>
        </a:defRPr>
      </a:lvl5pPr>
      <a:lvl6pPr marL="1941513" indent="-280988" algn="l" defTabSz="912813" rtl="0" eaLnBrk="1" fontAlgn="base" hangingPunct="1">
        <a:lnSpc>
          <a:spcPct val="90000"/>
        </a:lnSpc>
        <a:spcBef>
          <a:spcPct val="20000"/>
        </a:spcBef>
        <a:spcAft>
          <a:spcPct val="0"/>
        </a:spcAft>
        <a:buChar char="•"/>
        <a:defRPr>
          <a:solidFill>
            <a:schemeClr val="tx1"/>
          </a:solidFill>
          <a:latin typeface="+mn-lt"/>
        </a:defRPr>
      </a:lvl6pPr>
      <a:lvl7pPr marL="2398713" indent="-280988" algn="l" defTabSz="912813" rtl="0" eaLnBrk="1" fontAlgn="base" hangingPunct="1">
        <a:lnSpc>
          <a:spcPct val="90000"/>
        </a:lnSpc>
        <a:spcBef>
          <a:spcPct val="20000"/>
        </a:spcBef>
        <a:spcAft>
          <a:spcPct val="0"/>
        </a:spcAft>
        <a:buChar char="•"/>
        <a:defRPr>
          <a:solidFill>
            <a:schemeClr val="tx1"/>
          </a:solidFill>
          <a:latin typeface="+mn-lt"/>
        </a:defRPr>
      </a:lvl7pPr>
      <a:lvl8pPr marL="2855913" indent="-280988" algn="l" defTabSz="912813" rtl="0" eaLnBrk="1" fontAlgn="base" hangingPunct="1">
        <a:lnSpc>
          <a:spcPct val="90000"/>
        </a:lnSpc>
        <a:spcBef>
          <a:spcPct val="20000"/>
        </a:spcBef>
        <a:spcAft>
          <a:spcPct val="0"/>
        </a:spcAft>
        <a:buChar char="•"/>
        <a:defRPr>
          <a:solidFill>
            <a:schemeClr val="tx1"/>
          </a:solidFill>
          <a:latin typeface="+mn-lt"/>
        </a:defRPr>
      </a:lvl8pPr>
      <a:lvl9pPr marL="3313113" indent="-280988" algn="l" defTabSz="912813" rtl="0" eaLnBrk="1" fontAlgn="base" hangingPunct="1">
        <a:lnSpc>
          <a:spcPct val="90000"/>
        </a:lnSpc>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mn-ea"/>
              </a:defRPr>
            </a:lvl1pPr>
          </a:lstStyle>
          <a:p>
            <a:pPr eaLnBrk="1" hangingPunct="1">
              <a:defRPr/>
            </a:pPr>
            <a:fld id="{86B870D0-A1E2-4007-B232-A8D0540172C7}" type="datetimeFigureOut">
              <a:rPr lang="en-US">
                <a:cs typeface="+mn-cs"/>
              </a:rPr>
              <a:pPr eaLnBrk="1" hangingPunct="1">
                <a:defRPr/>
              </a:pPr>
              <a:t>11/9/2014</a:t>
            </a:fld>
            <a:endParaRPr lang="en-US">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mn-ea"/>
              </a:defRPr>
            </a:lvl1pPr>
          </a:lstStyle>
          <a:p>
            <a:pPr eaLnBrk="1" hangingPunct="1">
              <a:defRPr/>
            </a:pPr>
            <a:endParaRPr lang="en-US">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mn-ea"/>
              </a:defRPr>
            </a:lvl1pPr>
          </a:lstStyle>
          <a:p>
            <a:pPr eaLnBrk="1" hangingPunct="1">
              <a:defRPr/>
            </a:pPr>
            <a:fld id="{A46FC412-3FA6-4A08-A0FD-924A5F94B0B7}" type="slidenum">
              <a:rPr lang="en-US">
                <a:cs typeface="+mn-cs"/>
              </a:rPr>
              <a:pPr eaLnBrk="1" hangingPunct="1">
                <a:defRPr/>
              </a:pPr>
              <a:t>‹#›</a:t>
            </a:fld>
            <a:endParaRPr lang="en-US">
              <a:cs typeface="+mn-cs"/>
            </a:endParaRPr>
          </a:p>
        </p:txBody>
      </p:sp>
    </p:spTree>
    <p:extLst>
      <p:ext uri="{BB962C8B-B14F-4D97-AF65-F5344CB8AC3E}">
        <p14:creationId xmlns:p14="http://schemas.microsoft.com/office/powerpoint/2010/main" val="385346596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Inner Space</a:t>
            </a:r>
            <a:endParaRPr lang="en-GB" dirty="0"/>
          </a:p>
        </p:txBody>
      </p:sp>
      <p:sp>
        <p:nvSpPr>
          <p:cNvPr id="3" name="Subtitle 2"/>
          <p:cNvSpPr>
            <a:spLocks noGrp="1"/>
          </p:cNvSpPr>
          <p:nvPr>
            <p:ph type="subTitle" idx="1"/>
          </p:nvPr>
        </p:nvSpPr>
        <p:spPr/>
        <p:txBody>
          <a:bodyPr/>
          <a:lstStyle/>
          <a:p>
            <a:r>
              <a:rPr lang="en-GB" dirty="0" smtClean="0"/>
              <a:t>Bob Briscoe</a:t>
            </a:r>
          </a:p>
          <a:p>
            <a:r>
              <a:rPr lang="en-GB" dirty="0" smtClean="0"/>
              <a:t>Oct 2014</a:t>
            </a:r>
          </a:p>
          <a:p>
            <a:endParaRPr lang="en-GB" dirty="0" smtClean="0"/>
          </a:p>
          <a:p>
            <a:r>
              <a:rPr lang="en-GB" dirty="0" smtClean="0"/>
              <a:t>draft-briscoe-tcpm-inner-space-01</a:t>
            </a:r>
            <a:endParaRPr lang="en-GB" dirty="0"/>
          </a:p>
          <a:p>
            <a:endParaRPr lang="en-GB" dirty="0"/>
          </a:p>
        </p:txBody>
      </p:sp>
    </p:spTree>
    <p:extLst>
      <p:ext uri="{BB962C8B-B14F-4D97-AF65-F5344CB8AC3E}">
        <p14:creationId xmlns:p14="http://schemas.microsoft.com/office/powerpoint/2010/main" val="2513144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ym typeface="Wingdings" panose="05000000000000000000" pitchFamily="2" charset="2"/>
              </a:rPr>
              <a:t> </a:t>
            </a:r>
            <a:r>
              <a:rPr lang="en-GB" dirty="0" smtClean="0"/>
              <a:t>benefits</a:t>
            </a:r>
            <a:endParaRPr lang="en-GB" dirty="0"/>
          </a:p>
        </p:txBody>
      </p:sp>
      <p:sp>
        <p:nvSpPr>
          <p:cNvPr id="3" name="Content Placeholder 2"/>
          <p:cNvSpPr>
            <a:spLocks noGrp="1"/>
          </p:cNvSpPr>
          <p:nvPr>
            <p:ph idx="1"/>
          </p:nvPr>
        </p:nvSpPr>
        <p:spPr/>
        <p:txBody>
          <a:bodyPr/>
          <a:lstStyle/>
          <a:p>
            <a:pPr marL="457200" indent="-457200">
              <a:buFont typeface="+mj-lt"/>
              <a:buAutoNum type="arabicPeriod"/>
            </a:pPr>
            <a:r>
              <a:rPr lang="en-GB" dirty="0" smtClean="0"/>
              <a:t>no </a:t>
            </a:r>
            <a:r>
              <a:rPr lang="en-GB" dirty="0" err="1" smtClean="0"/>
              <a:t>arbitary</a:t>
            </a:r>
            <a:r>
              <a:rPr lang="en-GB" dirty="0" smtClean="0"/>
              <a:t> limit on option space</a:t>
            </a:r>
            <a:endParaRPr lang="en-GB" dirty="0"/>
          </a:p>
          <a:p>
            <a:pPr marL="457200" indent="-457200">
              <a:buFont typeface="+mj-lt"/>
              <a:buAutoNum type="arabicPeriod"/>
            </a:pPr>
            <a:r>
              <a:rPr lang="en-GB" dirty="0"/>
              <a:t>incremental </a:t>
            </a:r>
            <a:r>
              <a:rPr lang="en-GB" dirty="0" smtClean="0"/>
              <a:t>deployment</a:t>
            </a:r>
            <a:br>
              <a:rPr lang="en-GB" dirty="0" smtClean="0"/>
            </a:br>
            <a:r>
              <a:rPr lang="en-GB" dirty="0" smtClean="0"/>
              <a:t>both of Inner Space itself and of new options it enables</a:t>
            </a:r>
            <a:endParaRPr lang="en-GB" dirty="0"/>
          </a:p>
          <a:p>
            <a:pPr lvl="1"/>
            <a:r>
              <a:rPr lang="en-GB" dirty="0" err="1"/>
              <a:t>middlebox</a:t>
            </a:r>
            <a:r>
              <a:rPr lang="en-GB" dirty="0"/>
              <a:t> traversal</a:t>
            </a:r>
          </a:p>
          <a:p>
            <a:pPr lvl="1"/>
            <a:r>
              <a:rPr lang="en-GB" dirty="0"/>
              <a:t>legacy </a:t>
            </a:r>
            <a:r>
              <a:rPr lang="en-GB" dirty="0" smtClean="0"/>
              <a:t>server fall-back</a:t>
            </a:r>
            <a:endParaRPr lang="en-GB" dirty="0"/>
          </a:p>
          <a:p>
            <a:pPr marL="457200" indent="-457200">
              <a:buFont typeface="+mj-lt"/>
              <a:buAutoNum type="arabicPeriod"/>
            </a:pPr>
            <a:r>
              <a:rPr lang="en-GB" dirty="0"/>
              <a:t>no extra </a:t>
            </a:r>
            <a:r>
              <a:rPr lang="en-GB" dirty="0" smtClean="0"/>
              <a:t>handshaking delay</a:t>
            </a:r>
            <a:endParaRPr lang="en-GB" dirty="0"/>
          </a:p>
          <a:p>
            <a:pPr marL="457200" indent="-457200">
              <a:buFont typeface="+mj-lt"/>
              <a:buAutoNum type="arabicPeriod"/>
            </a:pPr>
            <a:r>
              <a:rPr lang="en-GB" dirty="0"/>
              <a:t>reliable ordered delivery of control options</a:t>
            </a:r>
          </a:p>
          <a:p>
            <a:endParaRPr lang="en-GB" dirty="0"/>
          </a:p>
        </p:txBody>
      </p:sp>
    </p:spTree>
    <p:extLst>
      <p:ext uri="{BB962C8B-B14F-4D97-AF65-F5344CB8AC3E}">
        <p14:creationId xmlns:p14="http://schemas.microsoft.com/office/powerpoint/2010/main" val="3910958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ym typeface="Wingdings" panose="05000000000000000000" pitchFamily="2" charset="2"/>
              </a:rPr>
              <a:t> </a:t>
            </a:r>
            <a:r>
              <a:rPr lang="en-GB" dirty="0" smtClean="0"/>
              <a:t>drawbacks - overheads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Dual Handshake				Example</a:t>
            </a:r>
          </a:p>
          <a:p>
            <a:pPr lvl="1"/>
            <a:r>
              <a:rPr lang="en-GB" dirty="0" smtClean="0"/>
              <a:t>Latency 	(Upgraded Server)	Zero</a:t>
            </a:r>
            <a:br>
              <a:rPr lang="en-GB" dirty="0" smtClean="0"/>
            </a:br>
            <a:r>
              <a:rPr lang="en-GB" dirty="0"/>
              <a:t>	</a:t>
            </a:r>
            <a:r>
              <a:rPr lang="en-GB" dirty="0" smtClean="0"/>
              <a:t>	 </a:t>
            </a:r>
            <a:r>
              <a:rPr lang="en-GB" dirty="0"/>
              <a:t>(Legacy Server) </a:t>
            </a:r>
            <a:r>
              <a:rPr lang="en-GB" dirty="0" smtClean="0"/>
              <a:t>	Worst of 2</a:t>
            </a:r>
          </a:p>
          <a:p>
            <a:pPr lvl="1"/>
            <a:r>
              <a:rPr lang="en-GB" dirty="0" smtClean="0"/>
              <a:t>Connection Rate	P*D			8%</a:t>
            </a:r>
          </a:p>
          <a:p>
            <a:pPr lvl="1"/>
            <a:r>
              <a:rPr lang="en-GB" dirty="0" smtClean="0"/>
              <a:t>Connection State	P*D/R			2.7%</a:t>
            </a:r>
          </a:p>
          <a:p>
            <a:pPr lvl="1"/>
            <a:r>
              <a:rPr lang="en-GB" dirty="0" smtClean="0"/>
              <a:t>Network Traffic	2*H*P*D/J	counting in bytes	0.03%</a:t>
            </a:r>
          </a:p>
          <a:p>
            <a:pPr marL="457200" lvl="1" indent="0">
              <a:buNone/>
            </a:pPr>
            <a:r>
              <a:rPr lang="en-GB" dirty="0"/>
              <a:t>	</a:t>
            </a:r>
            <a:r>
              <a:rPr lang="en-GB" dirty="0" smtClean="0"/>
              <a:t>		2*P*D/K	counting in packets	0.2%</a:t>
            </a:r>
          </a:p>
          <a:p>
            <a:pPr lvl="1"/>
            <a:r>
              <a:rPr lang="en-GB" dirty="0" smtClean="0"/>
              <a:t>Processing		{? pending implementation}</a:t>
            </a:r>
          </a:p>
          <a:p>
            <a:r>
              <a:rPr lang="en-GB" dirty="0" smtClean="0"/>
              <a:t>Option on every non-empty segment</a:t>
            </a:r>
          </a:p>
          <a:p>
            <a:pPr lvl="1"/>
            <a:r>
              <a:rPr lang="en-GB" dirty="0" smtClean="0"/>
              <a:t>Network Traffic	P*Q*4/F			0.04%</a:t>
            </a:r>
          </a:p>
          <a:p>
            <a:pPr lvl="1"/>
            <a:r>
              <a:rPr lang="en-GB" dirty="0" smtClean="0"/>
              <a:t>Processing	</a:t>
            </a:r>
            <a:r>
              <a:rPr lang="en-GB" dirty="0"/>
              <a:t> </a:t>
            </a:r>
            <a:r>
              <a:rPr lang="en-GB" dirty="0" smtClean="0"/>
              <a:t>	{? </a:t>
            </a:r>
            <a:r>
              <a:rPr lang="en-GB" dirty="0"/>
              <a:t>pending implementation}</a:t>
            </a:r>
          </a:p>
          <a:p>
            <a:endParaRPr lang="en-GB" dirty="0" smtClean="0"/>
          </a:p>
          <a:p>
            <a:pPr marL="0" indent="0">
              <a:buNone/>
            </a:pPr>
            <a:r>
              <a:rPr lang="en-GB" sz="1700" dirty="0" smtClean="0"/>
              <a:t>P : [0-100%] proportion of connections that use extra option space	80%</a:t>
            </a:r>
          </a:p>
          <a:p>
            <a:pPr marL="0" indent="0">
              <a:buNone/>
            </a:pPr>
            <a:r>
              <a:rPr lang="en-GB" sz="1700" dirty="0" smtClean="0"/>
              <a:t>D : [0-100%] proportion of these that use dual handshake		10%</a:t>
            </a:r>
          </a:p>
          <a:p>
            <a:pPr marL="0" indent="0">
              <a:buNone/>
            </a:pPr>
            <a:r>
              <a:rPr lang="en-GB" sz="1700" dirty="0" smtClean="0"/>
              <a:t>R : [round trips] </a:t>
            </a:r>
            <a:r>
              <a:rPr lang="en-GB" sz="1700" dirty="0" err="1" smtClean="0"/>
              <a:t>ave.</a:t>
            </a:r>
            <a:r>
              <a:rPr lang="en-GB" sz="1700" dirty="0" smtClean="0"/>
              <a:t> hold time of connection state			3</a:t>
            </a:r>
          </a:p>
          <a:p>
            <a:pPr marL="0" indent="0">
              <a:buNone/>
            </a:pPr>
            <a:r>
              <a:rPr lang="en-GB" sz="1700" dirty="0" smtClean="0"/>
              <a:t>H : 88B for IPv4 or 108B for IPv6 (see draft for assumptions)</a:t>
            </a:r>
          </a:p>
          <a:p>
            <a:pPr marL="0" indent="0">
              <a:buNone/>
            </a:pPr>
            <a:r>
              <a:rPr lang="en-GB" sz="1700" dirty="0" smtClean="0"/>
              <a:t>J : </a:t>
            </a:r>
            <a:r>
              <a:rPr lang="en-GB" sz="1700" dirty="0" err="1" smtClean="0"/>
              <a:t>ave</a:t>
            </a:r>
            <a:r>
              <a:rPr lang="en-GB" sz="1700" dirty="0" smtClean="0"/>
              <a:t> bytes per connection (in both directions)			50KiB</a:t>
            </a:r>
          </a:p>
          <a:p>
            <a:pPr marL="0" indent="0">
              <a:buNone/>
            </a:pPr>
            <a:r>
              <a:rPr lang="en-GB" sz="1700" dirty="0" smtClean="0"/>
              <a:t>K : </a:t>
            </a:r>
            <a:r>
              <a:rPr lang="en-GB" sz="1700" dirty="0" err="1" smtClean="0"/>
              <a:t>ave</a:t>
            </a:r>
            <a:r>
              <a:rPr lang="en-GB" sz="1700" dirty="0" smtClean="0"/>
              <a:t> packets per connection (in both directions)			70 packets</a:t>
            </a:r>
          </a:p>
          <a:p>
            <a:pPr marL="0" indent="0">
              <a:buNone/>
            </a:pPr>
            <a:r>
              <a:rPr lang="en-GB" sz="1700" dirty="0" smtClean="0"/>
              <a:t>Q : </a:t>
            </a:r>
            <a:r>
              <a:rPr lang="en-GB" sz="1700" dirty="0" err="1" smtClean="0"/>
              <a:t>ave</a:t>
            </a:r>
            <a:r>
              <a:rPr lang="en-GB" sz="1700" dirty="0" smtClean="0"/>
              <a:t> </a:t>
            </a:r>
            <a:r>
              <a:rPr lang="en-GB" sz="1700" dirty="0" err="1" smtClean="0"/>
              <a:t>prop’n</a:t>
            </a:r>
            <a:r>
              <a:rPr lang="en-GB" sz="1700" dirty="0" smtClean="0"/>
              <a:t> of </a:t>
            </a:r>
            <a:r>
              <a:rPr lang="en-GB" sz="1700" dirty="0" err="1" smtClean="0"/>
              <a:t>InSpace</a:t>
            </a:r>
            <a:r>
              <a:rPr lang="en-GB" sz="1700" dirty="0" smtClean="0"/>
              <a:t> connections that use it after handshake	10%</a:t>
            </a:r>
          </a:p>
          <a:p>
            <a:pPr marL="0" indent="0">
              <a:buNone/>
            </a:pPr>
            <a:r>
              <a:rPr lang="en-GB" sz="1700" dirty="0" smtClean="0"/>
              <a:t>F : [B] </a:t>
            </a:r>
            <a:r>
              <a:rPr lang="en-GB" sz="1700" dirty="0" err="1" smtClean="0"/>
              <a:t>ave</a:t>
            </a:r>
            <a:r>
              <a:rPr lang="en-GB" sz="1700" dirty="0" smtClean="0"/>
              <a:t> frame size 					750B</a:t>
            </a:r>
            <a:endParaRPr lang="en-GB" sz="1700" dirty="0"/>
          </a:p>
        </p:txBody>
      </p:sp>
    </p:spTree>
    <p:extLst>
      <p:ext uri="{BB962C8B-B14F-4D97-AF65-F5344CB8AC3E}">
        <p14:creationId xmlns:p14="http://schemas.microsoft.com/office/powerpoint/2010/main" val="21250626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ym typeface="Wingdings" panose="05000000000000000000" pitchFamily="2" charset="2"/>
              </a:rPr>
              <a:t> </a:t>
            </a:r>
            <a:r>
              <a:rPr lang="en-GB" dirty="0" smtClean="0"/>
              <a:t>drawbacks - non-deterministic</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magic number approach traverses option stripping </a:t>
            </a:r>
            <a:r>
              <a:rPr lang="en-GB" dirty="0" err="1" smtClean="0"/>
              <a:t>middleboxes</a:t>
            </a:r>
            <a:r>
              <a:rPr lang="en-GB" dirty="0" smtClean="0"/>
              <a:t>, but...</a:t>
            </a:r>
          </a:p>
          <a:p>
            <a:endParaRPr lang="en-GB" dirty="0"/>
          </a:p>
          <a:p>
            <a:r>
              <a:rPr lang="en-GB" dirty="0" smtClean="0"/>
              <a:t>probability that an Upgraded SYN or SYN/ACK</a:t>
            </a:r>
            <a:br>
              <a:rPr lang="en-GB" dirty="0" smtClean="0"/>
            </a:br>
            <a:r>
              <a:rPr lang="en-GB" dirty="0" smtClean="0"/>
              <a:t>is mistaken for an Ordinary Segment:			Zero</a:t>
            </a:r>
          </a:p>
          <a:p>
            <a:endParaRPr lang="en-GB" dirty="0" smtClean="0"/>
          </a:p>
          <a:p>
            <a:r>
              <a:rPr lang="en-GB" dirty="0" smtClean="0"/>
              <a:t>probability that an Ordinary SYN or SYN/ACK </a:t>
            </a:r>
            <a:br>
              <a:rPr lang="en-GB" dirty="0" smtClean="0"/>
            </a:br>
            <a:r>
              <a:rPr lang="en-GB" dirty="0" smtClean="0"/>
              <a:t>with zero payload </a:t>
            </a:r>
            <a:br>
              <a:rPr lang="en-GB" dirty="0" smtClean="0"/>
            </a:br>
            <a:r>
              <a:rPr lang="en-GB" dirty="0" smtClean="0"/>
              <a:t>is mistaken for an Upgraded Segment:		Zero</a:t>
            </a:r>
          </a:p>
          <a:p>
            <a:endParaRPr lang="en-GB" dirty="0" smtClean="0"/>
          </a:p>
          <a:p>
            <a:r>
              <a:rPr lang="en-GB" dirty="0" smtClean="0"/>
              <a:t>probability that payload data </a:t>
            </a:r>
            <a:br>
              <a:rPr lang="en-GB" dirty="0" smtClean="0"/>
            </a:br>
            <a:r>
              <a:rPr lang="en-GB" dirty="0" smtClean="0"/>
              <a:t>in an Ordinary SYN or SYN/ACK </a:t>
            </a:r>
            <a:br>
              <a:rPr lang="en-GB" dirty="0" smtClean="0"/>
            </a:br>
            <a:r>
              <a:rPr lang="en-GB" dirty="0" smtClean="0"/>
              <a:t>is mistaken for an Upgraded Segment:		&lt;&lt; 2</a:t>
            </a:r>
            <a:r>
              <a:rPr lang="en-GB" baseline="30000" dirty="0" smtClean="0"/>
              <a:t>-66</a:t>
            </a:r>
            <a:r>
              <a:rPr lang="en-GB" dirty="0" smtClean="0"/>
              <a:t/>
            </a:r>
            <a:br>
              <a:rPr lang="en-GB" dirty="0" smtClean="0"/>
            </a:br>
            <a:r>
              <a:rPr lang="en-GB" dirty="0" smtClean="0"/>
              <a:t>(roughly 1 connection collision globally every 40 years)</a:t>
            </a:r>
          </a:p>
        </p:txBody>
      </p:sp>
    </p:spTree>
    <p:extLst>
      <p:ext uri="{BB962C8B-B14F-4D97-AF65-F5344CB8AC3E}">
        <p14:creationId xmlns:p14="http://schemas.microsoft.com/office/powerpoint/2010/main" val="2224309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tricky </a:t>
            </a:r>
            <a:r>
              <a:rPr lang="en-GB" dirty="0"/>
              <a:t>bits - zero payload </a:t>
            </a:r>
            <a:r>
              <a:rPr lang="en-GB" dirty="0" smtClean="0"/>
              <a:t>segments</a:t>
            </a:r>
            <a:endParaRPr lang="en-GB" dirty="0"/>
          </a:p>
        </p:txBody>
      </p:sp>
      <p:sp>
        <p:nvSpPr>
          <p:cNvPr id="3" name="Content Placeholder 2"/>
          <p:cNvSpPr>
            <a:spLocks noGrp="1"/>
          </p:cNvSpPr>
          <p:nvPr>
            <p:ph idx="1"/>
          </p:nvPr>
        </p:nvSpPr>
        <p:spPr>
          <a:xfrm>
            <a:off x="685800" y="1524000"/>
            <a:ext cx="8077200" cy="4953000"/>
          </a:xfrm>
        </p:spPr>
        <p:txBody>
          <a:bodyPr/>
          <a:lstStyle/>
          <a:p>
            <a:r>
              <a:rPr lang="en-GB" dirty="0" smtClean="0"/>
              <a:t>zero payload segments</a:t>
            </a:r>
          </a:p>
          <a:p>
            <a:pPr lvl="1"/>
            <a:r>
              <a:rPr lang="en-GB" dirty="0" smtClean="0"/>
              <a:t>MAY include an Inner Option</a:t>
            </a:r>
          </a:p>
          <a:p>
            <a:pPr lvl="1"/>
            <a:r>
              <a:rPr lang="en-GB" dirty="0" smtClean="0"/>
              <a:t>SHOULD NOT repeat the same Inner Options until more payload</a:t>
            </a:r>
          </a:p>
          <a:p>
            <a:endParaRPr lang="en-GB" dirty="0"/>
          </a:p>
          <a:p>
            <a:r>
              <a:rPr lang="en-GB" dirty="0" smtClean="0">
                <a:solidFill>
                  <a:schemeClr val="tx2">
                    <a:lumMod val="50000"/>
                    <a:lumOff val="50000"/>
                  </a:schemeClr>
                </a:solidFill>
              </a:rPr>
              <a:t>other tricky bits </a:t>
            </a:r>
            <a:r>
              <a:rPr lang="en-GB" dirty="0" smtClean="0">
                <a:solidFill>
                  <a:schemeClr val="tx2">
                    <a:lumMod val="50000"/>
                    <a:lumOff val="50000"/>
                  </a:schemeClr>
                </a:solidFill>
                <a:sym typeface="Symbol"/>
              </a:rPr>
              <a:t> </a:t>
            </a:r>
            <a:r>
              <a:rPr lang="en-GB" dirty="0" smtClean="0">
                <a:solidFill>
                  <a:schemeClr val="tx2">
                    <a:lumMod val="50000"/>
                    <a:lumOff val="50000"/>
                  </a:schemeClr>
                </a:solidFill>
              </a:rPr>
              <a:t>spare </a:t>
            </a:r>
            <a:r>
              <a:rPr lang="en-GB" dirty="0">
                <a:solidFill>
                  <a:schemeClr val="tx2">
                    <a:lumMod val="50000"/>
                    <a:lumOff val="50000"/>
                  </a:schemeClr>
                </a:solidFill>
              </a:rPr>
              <a:t>slides or draft </a:t>
            </a:r>
            <a:endParaRPr lang="en-GB" dirty="0" smtClean="0">
              <a:solidFill>
                <a:schemeClr val="tx2">
                  <a:lumMod val="50000"/>
                  <a:lumOff val="50000"/>
                </a:schemeClr>
              </a:solidFill>
            </a:endParaRPr>
          </a:p>
          <a:p>
            <a:pPr lvl="1"/>
            <a:r>
              <a:rPr lang="en-GB" dirty="0" smtClean="0">
                <a:solidFill>
                  <a:schemeClr val="tx2">
                    <a:lumMod val="50000"/>
                    <a:lumOff val="50000"/>
                  </a:schemeClr>
                </a:solidFill>
              </a:rPr>
              <a:t>option processing order</a:t>
            </a:r>
          </a:p>
          <a:p>
            <a:pPr lvl="1"/>
            <a:r>
              <a:rPr lang="en-GB" dirty="0" smtClean="0">
                <a:solidFill>
                  <a:schemeClr val="tx2">
                    <a:lumMod val="50000"/>
                    <a:lumOff val="50000"/>
                  </a:schemeClr>
                </a:solidFill>
              </a:rPr>
              <a:t>options that alter byte-stream</a:t>
            </a:r>
            <a:endParaRPr lang="en-GB" dirty="0">
              <a:solidFill>
                <a:schemeClr val="tx2">
                  <a:lumMod val="50000"/>
                  <a:lumOff val="50000"/>
                </a:schemeClr>
              </a:solidFill>
            </a:endParaRPr>
          </a:p>
          <a:p>
            <a:pPr lvl="2"/>
            <a:r>
              <a:rPr lang="en-GB" dirty="0" smtClean="0">
                <a:solidFill>
                  <a:schemeClr val="tx2">
                    <a:lumMod val="50000"/>
                    <a:lumOff val="50000"/>
                  </a:schemeClr>
                </a:solidFill>
              </a:rPr>
              <a:t>e.g. encrypt or compress</a:t>
            </a:r>
          </a:p>
          <a:p>
            <a:pPr lvl="1"/>
            <a:r>
              <a:rPr lang="en-GB" dirty="0" smtClean="0">
                <a:solidFill>
                  <a:schemeClr val="tx2">
                    <a:lumMod val="50000"/>
                    <a:lumOff val="50000"/>
                  </a:schemeClr>
                </a:solidFill>
              </a:rPr>
              <a:t>the </a:t>
            </a:r>
            <a:r>
              <a:rPr lang="en-GB" dirty="0" err="1" smtClean="0">
                <a:solidFill>
                  <a:schemeClr val="tx2">
                    <a:lumMod val="50000"/>
                    <a:lumOff val="50000"/>
                  </a:schemeClr>
                </a:solidFill>
              </a:rPr>
              <a:t>EchoCookie</a:t>
            </a:r>
            <a:r>
              <a:rPr lang="en-GB" dirty="0">
                <a:solidFill>
                  <a:schemeClr val="tx2">
                    <a:lumMod val="50000"/>
                    <a:lumOff val="50000"/>
                  </a:schemeClr>
                </a:solidFill>
              </a:rPr>
              <a:t> for SYN </a:t>
            </a:r>
            <a:r>
              <a:rPr lang="en-GB" dirty="0" smtClean="0">
                <a:solidFill>
                  <a:schemeClr val="tx2">
                    <a:lumMod val="50000"/>
                    <a:lumOff val="50000"/>
                  </a:schemeClr>
                </a:solidFill>
              </a:rPr>
              <a:t>floods</a:t>
            </a:r>
          </a:p>
          <a:p>
            <a:pPr lvl="1"/>
            <a:r>
              <a:rPr lang="en-GB" dirty="0" smtClean="0">
                <a:solidFill>
                  <a:schemeClr val="tx2">
                    <a:lumMod val="50000"/>
                    <a:lumOff val="50000"/>
                  </a:schemeClr>
                </a:solidFill>
              </a:rPr>
              <a:t>retransmissions during handshake</a:t>
            </a:r>
            <a:endParaRPr lang="en-GB" dirty="0">
              <a:solidFill>
                <a:schemeClr val="tx2">
                  <a:lumMod val="50000"/>
                  <a:lumOff val="50000"/>
                </a:schemeClr>
              </a:solidFill>
            </a:endParaRPr>
          </a:p>
        </p:txBody>
      </p:sp>
      <p:sp>
        <p:nvSpPr>
          <p:cNvPr id="46" name="TextBox 45"/>
          <p:cNvSpPr txBox="1"/>
          <p:nvPr/>
        </p:nvSpPr>
        <p:spPr>
          <a:xfrm>
            <a:off x="6112403" y="2743200"/>
            <a:ext cx="3031599" cy="923330"/>
          </a:xfrm>
          <a:prstGeom prst="rect">
            <a:avLst/>
          </a:prstGeom>
          <a:noFill/>
        </p:spPr>
        <p:txBody>
          <a:bodyPr wrap="none" rtlCol="0">
            <a:spAutoFit/>
          </a:bodyPr>
          <a:lstStyle/>
          <a:p>
            <a:pPr algn="r"/>
            <a:r>
              <a:rPr lang="en-GB" dirty="0" smtClean="0"/>
              <a:t>Without the ‘SHOULD NOT’</a:t>
            </a:r>
            <a:br>
              <a:rPr lang="en-GB" dirty="0" smtClean="0"/>
            </a:br>
            <a:r>
              <a:rPr lang="en-GB" dirty="0" smtClean="0"/>
              <a:t>it would continue to </a:t>
            </a:r>
            <a:br>
              <a:rPr lang="en-GB" dirty="0" smtClean="0"/>
            </a:br>
            <a:r>
              <a:rPr lang="en-GB" dirty="0" smtClean="0"/>
              <a:t>ACK ACKs for ever</a:t>
            </a:r>
            <a:endParaRPr lang="en-GB" dirty="0"/>
          </a:p>
        </p:txBody>
      </p:sp>
      <p:grpSp>
        <p:nvGrpSpPr>
          <p:cNvPr id="75" name="Group 74"/>
          <p:cNvGrpSpPr/>
          <p:nvPr/>
        </p:nvGrpSpPr>
        <p:grpSpPr>
          <a:xfrm>
            <a:off x="6112402" y="3128664"/>
            <a:ext cx="821797" cy="3729335"/>
            <a:chOff x="4488688" y="4487217"/>
            <a:chExt cx="990600" cy="2133600"/>
          </a:xfrm>
        </p:grpSpPr>
        <p:cxnSp>
          <p:nvCxnSpPr>
            <p:cNvPr id="5" name="Straight Connector 4"/>
            <p:cNvCxnSpPr/>
            <p:nvPr/>
          </p:nvCxnSpPr>
          <p:spPr bwMode="auto">
            <a:xfrm>
              <a:off x="4488688" y="4487217"/>
              <a:ext cx="0" cy="21336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 name="Straight Connector 6"/>
            <p:cNvCxnSpPr/>
            <p:nvPr/>
          </p:nvCxnSpPr>
          <p:spPr bwMode="auto">
            <a:xfrm>
              <a:off x="5479288" y="4487217"/>
              <a:ext cx="0" cy="21336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 name="Straight Arrow Connector 8"/>
            <p:cNvCxnSpPr/>
            <p:nvPr/>
          </p:nvCxnSpPr>
          <p:spPr bwMode="auto">
            <a:xfrm flipH="1">
              <a:off x="4488688" y="4639617"/>
              <a:ext cx="990600" cy="38100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Straight Arrow Connector 12"/>
            <p:cNvCxnSpPr/>
            <p:nvPr/>
          </p:nvCxnSpPr>
          <p:spPr bwMode="auto">
            <a:xfrm>
              <a:off x="4488688" y="5058180"/>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7" name="Straight Arrow Connector 16"/>
            <p:cNvCxnSpPr/>
            <p:nvPr/>
          </p:nvCxnSpPr>
          <p:spPr bwMode="auto">
            <a:xfrm flipH="1">
              <a:off x="4488688" y="4773235"/>
              <a:ext cx="990600" cy="38100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Straight Arrow Connector 17"/>
            <p:cNvCxnSpPr/>
            <p:nvPr/>
          </p:nvCxnSpPr>
          <p:spPr bwMode="auto">
            <a:xfrm>
              <a:off x="4488688" y="5191798"/>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Straight Arrow Connector 18"/>
            <p:cNvCxnSpPr/>
            <p:nvPr/>
          </p:nvCxnSpPr>
          <p:spPr bwMode="auto">
            <a:xfrm flipH="1">
              <a:off x="4488688" y="4906853"/>
              <a:ext cx="990600" cy="38100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Straight Arrow Connector 19"/>
            <p:cNvCxnSpPr/>
            <p:nvPr/>
          </p:nvCxnSpPr>
          <p:spPr bwMode="auto">
            <a:xfrm>
              <a:off x="4488688" y="5325416"/>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Arrow Connector 20"/>
            <p:cNvCxnSpPr/>
            <p:nvPr/>
          </p:nvCxnSpPr>
          <p:spPr bwMode="auto">
            <a:xfrm flipH="1">
              <a:off x="4488688" y="5050130"/>
              <a:ext cx="990600" cy="38100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Arrow Connector 21"/>
            <p:cNvCxnSpPr/>
            <p:nvPr/>
          </p:nvCxnSpPr>
          <p:spPr bwMode="auto">
            <a:xfrm>
              <a:off x="4488688" y="5468693"/>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Arrow Connector 22"/>
            <p:cNvCxnSpPr/>
            <p:nvPr/>
          </p:nvCxnSpPr>
          <p:spPr bwMode="auto">
            <a:xfrm flipH="1">
              <a:off x="4488688" y="5171405"/>
              <a:ext cx="990600" cy="38100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Straight Arrow Connector 23"/>
            <p:cNvCxnSpPr/>
            <p:nvPr/>
          </p:nvCxnSpPr>
          <p:spPr bwMode="auto">
            <a:xfrm>
              <a:off x="4488688" y="5589968"/>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Straight Arrow Connector 24"/>
            <p:cNvCxnSpPr/>
            <p:nvPr/>
          </p:nvCxnSpPr>
          <p:spPr bwMode="auto">
            <a:xfrm flipH="1">
              <a:off x="4488688" y="5325416"/>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Straight Arrow Connector 25"/>
            <p:cNvCxnSpPr/>
            <p:nvPr/>
          </p:nvCxnSpPr>
          <p:spPr bwMode="auto">
            <a:xfrm flipH="1">
              <a:off x="4488688" y="5459034"/>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Straight Arrow Connector 26"/>
            <p:cNvCxnSpPr/>
            <p:nvPr/>
          </p:nvCxnSpPr>
          <p:spPr bwMode="auto">
            <a:xfrm flipH="1">
              <a:off x="4488688" y="5592652"/>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8" name="Straight Arrow Connector 27"/>
            <p:cNvCxnSpPr/>
            <p:nvPr/>
          </p:nvCxnSpPr>
          <p:spPr bwMode="auto">
            <a:xfrm flipH="1">
              <a:off x="4488688" y="5735929"/>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Arrow Connector 28"/>
            <p:cNvCxnSpPr/>
            <p:nvPr/>
          </p:nvCxnSpPr>
          <p:spPr bwMode="auto">
            <a:xfrm flipH="1">
              <a:off x="4488688" y="5857204"/>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Straight Arrow Connector 29"/>
            <p:cNvCxnSpPr/>
            <p:nvPr/>
          </p:nvCxnSpPr>
          <p:spPr bwMode="auto">
            <a:xfrm>
              <a:off x="4488688" y="5733781"/>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Arrow Connector 30"/>
            <p:cNvCxnSpPr/>
            <p:nvPr/>
          </p:nvCxnSpPr>
          <p:spPr bwMode="auto">
            <a:xfrm>
              <a:off x="4488688" y="5867399"/>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Arrow Connector 31"/>
            <p:cNvCxnSpPr/>
            <p:nvPr/>
          </p:nvCxnSpPr>
          <p:spPr bwMode="auto">
            <a:xfrm>
              <a:off x="4488688" y="6001017"/>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Arrow Connector 32"/>
            <p:cNvCxnSpPr/>
            <p:nvPr/>
          </p:nvCxnSpPr>
          <p:spPr bwMode="auto">
            <a:xfrm>
              <a:off x="4488688" y="6144294"/>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4" name="Straight Arrow Connector 33"/>
            <p:cNvCxnSpPr/>
            <p:nvPr/>
          </p:nvCxnSpPr>
          <p:spPr bwMode="auto">
            <a:xfrm>
              <a:off x="4488688" y="6265569"/>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Straight Arrow Connector 35"/>
            <p:cNvCxnSpPr/>
            <p:nvPr/>
          </p:nvCxnSpPr>
          <p:spPr bwMode="auto">
            <a:xfrm flipH="1">
              <a:off x="4488688" y="6001018"/>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7" name="Straight Arrow Connector 36"/>
            <p:cNvCxnSpPr/>
            <p:nvPr/>
          </p:nvCxnSpPr>
          <p:spPr bwMode="auto">
            <a:xfrm flipH="1">
              <a:off x="4488688" y="6134636"/>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8" name="Straight Arrow Connector 37"/>
            <p:cNvCxnSpPr/>
            <p:nvPr/>
          </p:nvCxnSpPr>
          <p:spPr bwMode="auto">
            <a:xfrm flipH="1">
              <a:off x="4641088" y="6268254"/>
              <a:ext cx="838200" cy="322385"/>
            </a:xfrm>
            <a:prstGeom prst="straightConnector1">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9" name="Straight Arrow Connector 38"/>
            <p:cNvCxnSpPr/>
            <p:nvPr/>
          </p:nvCxnSpPr>
          <p:spPr bwMode="auto">
            <a:xfrm flipH="1">
              <a:off x="5060188" y="6411531"/>
              <a:ext cx="419100" cy="161192"/>
            </a:xfrm>
            <a:prstGeom prst="straightConnector1">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0" name="Straight Arrow Connector 39"/>
            <p:cNvCxnSpPr/>
            <p:nvPr/>
          </p:nvCxnSpPr>
          <p:spPr bwMode="auto">
            <a:xfrm flipH="1">
              <a:off x="5364988" y="6532806"/>
              <a:ext cx="114300" cy="43962"/>
            </a:xfrm>
            <a:prstGeom prst="straightConnector1">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7" name="Straight Arrow Connector 46"/>
            <p:cNvCxnSpPr/>
            <p:nvPr/>
          </p:nvCxnSpPr>
          <p:spPr bwMode="auto">
            <a:xfrm>
              <a:off x="4488688" y="6411531"/>
              <a:ext cx="609600" cy="164454"/>
            </a:xfrm>
            <a:prstGeom prst="straightConnector1">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8" name="Straight Arrow Connector 47"/>
            <p:cNvCxnSpPr/>
            <p:nvPr/>
          </p:nvCxnSpPr>
          <p:spPr bwMode="auto">
            <a:xfrm>
              <a:off x="4488688" y="6532806"/>
              <a:ext cx="214377" cy="57833"/>
            </a:xfrm>
            <a:prstGeom prst="straightConnector1">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Tree>
    <p:extLst>
      <p:ext uri="{BB962C8B-B14F-4D97-AF65-F5344CB8AC3E}">
        <p14:creationId xmlns:p14="http://schemas.microsoft.com/office/powerpoint/2010/main" val="2106588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
            </a:r>
            <a:r>
              <a:rPr lang="en-GB" dirty="0" smtClean="0"/>
              <a:t>isabling Inner Space temporarily</a:t>
            </a:r>
            <a:endParaRPr lang="en-GB" dirty="0"/>
          </a:p>
        </p:txBody>
      </p:sp>
      <p:sp>
        <p:nvSpPr>
          <p:cNvPr id="3" name="Content Placeholder 2"/>
          <p:cNvSpPr>
            <a:spLocks noGrp="1"/>
          </p:cNvSpPr>
          <p:nvPr>
            <p:ph idx="1"/>
          </p:nvPr>
        </p:nvSpPr>
        <p:spPr/>
        <p:txBody>
          <a:bodyPr/>
          <a:lstStyle/>
          <a:p>
            <a:r>
              <a:rPr lang="en-GB" dirty="0" smtClean="0"/>
              <a:t>set Sent Payload Size (SPS) to special max value 0xFFFF</a:t>
            </a:r>
          </a:p>
          <a:p>
            <a:pPr lvl="1"/>
            <a:r>
              <a:rPr lang="en-GB" dirty="0" smtClean="0"/>
              <a:t>sent segment was not 0xFFFF octets, but behave as if it was</a:t>
            </a:r>
          </a:p>
          <a:p>
            <a:pPr lvl="1"/>
            <a:r>
              <a:rPr lang="en-GB" dirty="0" smtClean="0"/>
              <a:t>values </a:t>
            </a:r>
            <a:r>
              <a:rPr lang="en-GB" dirty="0"/>
              <a:t>above 0xFFE8 (= 2</a:t>
            </a:r>
            <a:r>
              <a:rPr lang="en-GB" baseline="30000" dirty="0"/>
              <a:t>16</a:t>
            </a:r>
            <a:r>
              <a:rPr lang="en-GB" dirty="0"/>
              <a:t> – 25) are usable but not </a:t>
            </a:r>
            <a:r>
              <a:rPr lang="en-GB" dirty="0" smtClean="0"/>
              <a:t>believable</a:t>
            </a:r>
          </a:p>
          <a:p>
            <a:r>
              <a:rPr lang="en-GB" dirty="0" smtClean="0"/>
              <a:t>regularly repeat just the 4B </a:t>
            </a:r>
            <a:r>
              <a:rPr lang="en-GB" dirty="0" err="1" smtClean="0"/>
              <a:t>InSpace</a:t>
            </a:r>
            <a:r>
              <a:rPr lang="en-GB" dirty="0" smtClean="0"/>
              <a:t> option</a:t>
            </a:r>
          </a:p>
          <a:p>
            <a:pPr lvl="1"/>
            <a:r>
              <a:rPr lang="en-GB" dirty="0" smtClean="0"/>
              <a:t>every 0xFFFF octets (=44.7 * 1466B typical full-sized segments)</a:t>
            </a:r>
          </a:p>
          <a:p>
            <a:endParaRPr lang="en-GB" dirty="0" smtClean="0"/>
          </a:p>
          <a:p>
            <a:endParaRPr lang="en-GB" dirty="0"/>
          </a:p>
          <a:p>
            <a:r>
              <a:rPr lang="en-GB" dirty="0" smtClean="0">
                <a:solidFill>
                  <a:schemeClr val="tx2">
                    <a:lumMod val="50000"/>
                    <a:lumOff val="50000"/>
                  </a:schemeClr>
                </a:solidFill>
              </a:rPr>
              <a:t>could disable Inner Space for rest of connection</a:t>
            </a:r>
          </a:p>
          <a:p>
            <a:pPr lvl="1"/>
            <a:r>
              <a:rPr lang="en-GB" dirty="0" smtClean="0">
                <a:solidFill>
                  <a:schemeClr val="tx2">
                    <a:lumMod val="50000"/>
                    <a:lumOff val="50000"/>
                  </a:schemeClr>
                </a:solidFill>
              </a:rPr>
              <a:t>separate </a:t>
            </a:r>
            <a:r>
              <a:rPr lang="en-GB" dirty="0" err="1" smtClean="0">
                <a:solidFill>
                  <a:schemeClr val="tx2">
                    <a:lumMod val="50000"/>
                    <a:lumOff val="50000"/>
                  </a:schemeClr>
                </a:solidFill>
              </a:rPr>
              <a:t>ModeSwitch</a:t>
            </a:r>
            <a:r>
              <a:rPr lang="en-GB" dirty="0" smtClean="0">
                <a:solidFill>
                  <a:schemeClr val="tx2">
                    <a:lumMod val="50000"/>
                    <a:lumOff val="50000"/>
                  </a:schemeClr>
                </a:solidFill>
              </a:rPr>
              <a:t> TCP option – see spare slide or draft</a:t>
            </a:r>
          </a:p>
          <a:p>
            <a:endParaRPr lang="en-GB" dirty="0" smtClean="0"/>
          </a:p>
        </p:txBody>
      </p:sp>
      <p:grpSp>
        <p:nvGrpSpPr>
          <p:cNvPr id="6" name="Group 5"/>
          <p:cNvGrpSpPr/>
          <p:nvPr/>
        </p:nvGrpSpPr>
        <p:grpSpPr>
          <a:xfrm>
            <a:off x="2895600" y="5257800"/>
            <a:ext cx="2211720" cy="990600"/>
            <a:chOff x="2206065" y="4772624"/>
            <a:chExt cx="3657600" cy="1447800"/>
          </a:xfrm>
        </p:grpSpPr>
        <p:cxnSp>
          <p:nvCxnSpPr>
            <p:cNvPr id="7" name="Straight Connector 6"/>
            <p:cNvCxnSpPr/>
            <p:nvPr/>
          </p:nvCxnSpPr>
          <p:spPr bwMode="auto">
            <a:xfrm rot="16200000">
              <a:off x="4034865" y="4163024"/>
              <a:ext cx="0" cy="36576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 name="Straight Connector 7"/>
            <p:cNvCxnSpPr/>
            <p:nvPr/>
          </p:nvCxnSpPr>
          <p:spPr bwMode="auto">
            <a:xfrm rot="16200000">
              <a:off x="4034865" y="3172424"/>
              <a:ext cx="0" cy="36576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 name="Straight Arrow Connector 8"/>
            <p:cNvCxnSpPr/>
            <p:nvPr/>
          </p:nvCxnSpPr>
          <p:spPr bwMode="auto">
            <a:xfrm rot="16200000" flipH="1">
              <a:off x="2298594"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 name="Straight Arrow Connector 9"/>
            <p:cNvCxnSpPr/>
            <p:nvPr/>
          </p:nvCxnSpPr>
          <p:spPr bwMode="auto">
            <a:xfrm rot="16200000">
              <a:off x="2877352"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 name="Straight Arrow Connector 10"/>
            <p:cNvCxnSpPr/>
            <p:nvPr/>
          </p:nvCxnSpPr>
          <p:spPr bwMode="auto">
            <a:xfrm rot="16200000" flipH="1">
              <a:off x="2527653" y="5169953"/>
              <a:ext cx="990600" cy="653143"/>
            </a:xfrm>
            <a:prstGeom prst="straightConnector1">
              <a:avLst/>
            </a:prstGeom>
            <a:solidFill>
              <a:schemeClr val="accent1"/>
            </a:solidFill>
            <a:ln w="28575" cap="flat" cmpd="sng" algn="ctr">
              <a:solidFill>
                <a:srgbClr val="FFC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 name="Straight Arrow Connector 11"/>
            <p:cNvCxnSpPr/>
            <p:nvPr/>
          </p:nvCxnSpPr>
          <p:spPr bwMode="auto">
            <a:xfrm rot="16200000">
              <a:off x="3106411" y="5267464"/>
              <a:ext cx="990600" cy="458121"/>
            </a:xfrm>
            <a:prstGeom prst="straightConnector1">
              <a:avLst/>
            </a:prstGeom>
            <a:solidFill>
              <a:schemeClr val="accent1"/>
            </a:solidFill>
            <a:ln w="28575" cap="flat" cmpd="sng" algn="ctr">
              <a:solidFill>
                <a:srgbClr val="FFC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Straight Arrow Connector 12"/>
            <p:cNvCxnSpPr/>
            <p:nvPr/>
          </p:nvCxnSpPr>
          <p:spPr bwMode="auto">
            <a:xfrm rot="16200000" flipH="1">
              <a:off x="2756712"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Arrow Connector 13"/>
            <p:cNvCxnSpPr/>
            <p:nvPr/>
          </p:nvCxnSpPr>
          <p:spPr bwMode="auto">
            <a:xfrm rot="16200000">
              <a:off x="3335471"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Straight Arrow Connector 14"/>
            <p:cNvCxnSpPr/>
            <p:nvPr/>
          </p:nvCxnSpPr>
          <p:spPr bwMode="auto">
            <a:xfrm rot="16200000" flipH="1">
              <a:off x="2961063"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Straight Arrow Connector 15"/>
            <p:cNvCxnSpPr/>
            <p:nvPr/>
          </p:nvCxnSpPr>
          <p:spPr bwMode="auto">
            <a:xfrm rot="16200000">
              <a:off x="3536473"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7" name="Straight Arrow Connector 16"/>
            <p:cNvCxnSpPr/>
            <p:nvPr/>
          </p:nvCxnSpPr>
          <p:spPr bwMode="auto">
            <a:xfrm rot="16200000" flipH="1">
              <a:off x="3168963"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Straight Arrow Connector 17"/>
            <p:cNvCxnSpPr/>
            <p:nvPr/>
          </p:nvCxnSpPr>
          <p:spPr bwMode="auto">
            <a:xfrm rot="16200000">
              <a:off x="3765534"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Straight Arrow Connector 18"/>
            <p:cNvCxnSpPr/>
            <p:nvPr/>
          </p:nvCxnSpPr>
          <p:spPr bwMode="auto">
            <a:xfrm rot="16200000" flipH="1">
              <a:off x="3452454"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Straight Arrow Connector 19"/>
            <p:cNvCxnSpPr/>
            <p:nvPr/>
          </p:nvCxnSpPr>
          <p:spPr bwMode="auto">
            <a:xfrm rot="16200000">
              <a:off x="4031212"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Arrow Connector 20"/>
            <p:cNvCxnSpPr/>
            <p:nvPr/>
          </p:nvCxnSpPr>
          <p:spPr bwMode="auto">
            <a:xfrm rot="16200000" flipH="1">
              <a:off x="3725379" y="5169953"/>
              <a:ext cx="990600" cy="653143"/>
            </a:xfrm>
            <a:prstGeom prst="straightConnector1">
              <a:avLst/>
            </a:prstGeom>
            <a:solidFill>
              <a:schemeClr val="accent1"/>
            </a:solidFill>
            <a:ln w="28575" cap="flat" cmpd="sng" algn="ctr">
              <a:solidFill>
                <a:srgbClr val="FFC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Arrow Connector 21"/>
            <p:cNvCxnSpPr/>
            <p:nvPr/>
          </p:nvCxnSpPr>
          <p:spPr bwMode="auto">
            <a:xfrm rot="16200000">
              <a:off x="4304137"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Arrow Connector 22"/>
            <p:cNvCxnSpPr/>
            <p:nvPr/>
          </p:nvCxnSpPr>
          <p:spPr bwMode="auto">
            <a:xfrm rot="16200000" flipH="1">
              <a:off x="3954438"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Straight Arrow Connector 23"/>
            <p:cNvCxnSpPr/>
            <p:nvPr/>
          </p:nvCxnSpPr>
          <p:spPr bwMode="auto">
            <a:xfrm rot="16200000">
              <a:off x="4533197"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Straight Arrow Connector 24"/>
            <p:cNvCxnSpPr/>
            <p:nvPr/>
          </p:nvCxnSpPr>
          <p:spPr bwMode="auto">
            <a:xfrm rot="16200000" flipH="1">
              <a:off x="4158789"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Straight Arrow Connector 25"/>
            <p:cNvCxnSpPr/>
            <p:nvPr/>
          </p:nvCxnSpPr>
          <p:spPr bwMode="auto">
            <a:xfrm rot="16200000">
              <a:off x="4734199"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Straight Arrow Connector 26"/>
            <p:cNvCxnSpPr/>
            <p:nvPr/>
          </p:nvCxnSpPr>
          <p:spPr bwMode="auto">
            <a:xfrm rot="16200000" flipH="1">
              <a:off x="4366689"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8" name="Straight Arrow Connector 27"/>
            <p:cNvCxnSpPr/>
            <p:nvPr/>
          </p:nvCxnSpPr>
          <p:spPr bwMode="auto">
            <a:xfrm rot="16200000">
              <a:off x="4963260"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Connector 28"/>
            <p:cNvCxnSpPr/>
            <p:nvPr/>
          </p:nvCxnSpPr>
          <p:spPr bwMode="auto">
            <a:xfrm>
              <a:off x="3864050" y="4772624"/>
              <a:ext cx="972638" cy="144780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Straight Connector 29"/>
            <p:cNvCxnSpPr/>
            <p:nvPr/>
          </p:nvCxnSpPr>
          <p:spPr bwMode="auto">
            <a:xfrm flipH="1">
              <a:off x="3372651" y="4772624"/>
              <a:ext cx="662214" cy="144780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Tree>
    <p:extLst>
      <p:ext uri="{BB962C8B-B14F-4D97-AF65-F5344CB8AC3E}">
        <p14:creationId xmlns:p14="http://schemas.microsoft.com/office/powerpoint/2010/main" val="3857366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p:cNvSpPr/>
          <p:nvPr/>
        </p:nvSpPr>
        <p:spPr bwMode="auto">
          <a:xfrm>
            <a:off x="137201" y="2717850"/>
            <a:ext cx="8702001" cy="3378151"/>
          </a:xfrm>
          <a:prstGeom prst="roundRect">
            <a:avLst>
              <a:gd name="adj" fmla="val 4933"/>
            </a:avLst>
          </a:prstGeom>
          <a:solidFill>
            <a:schemeClr val="bg1">
              <a:lumMod val="95000"/>
            </a:schemeClr>
          </a:solidFill>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33" name="Rounded Rectangle 32"/>
          <p:cNvSpPr/>
          <p:nvPr/>
        </p:nvSpPr>
        <p:spPr bwMode="auto">
          <a:xfrm>
            <a:off x="137201" y="1219200"/>
            <a:ext cx="8702001" cy="1371600"/>
          </a:xfrm>
          <a:prstGeom prst="roundRect">
            <a:avLst>
              <a:gd name="adj" fmla="val 11033"/>
            </a:avLst>
          </a:prstGeom>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 name="Title 1"/>
          <p:cNvSpPr>
            <a:spLocks noGrp="1"/>
          </p:cNvSpPr>
          <p:nvPr>
            <p:ph type="title"/>
          </p:nvPr>
        </p:nvSpPr>
        <p:spPr/>
        <p:txBody>
          <a:bodyPr/>
          <a:lstStyle/>
          <a:p>
            <a:r>
              <a:rPr lang="en-GB" dirty="0" smtClean="0"/>
              <a:t>Extensions – summary of dependencies</a:t>
            </a:r>
            <a:endParaRPr lang="en-GB" dirty="0"/>
          </a:p>
        </p:txBody>
      </p:sp>
      <p:sp>
        <p:nvSpPr>
          <p:cNvPr id="3" name="Content Placeholder 2"/>
          <p:cNvSpPr>
            <a:spLocks noGrp="1"/>
          </p:cNvSpPr>
          <p:nvPr>
            <p:ph idx="1"/>
          </p:nvPr>
        </p:nvSpPr>
        <p:spPr>
          <a:xfrm>
            <a:off x="533400" y="1295400"/>
            <a:ext cx="8153400" cy="4953000"/>
          </a:xfrm>
        </p:spPr>
        <p:txBody>
          <a:bodyPr>
            <a:normAutofit lnSpcReduction="10000"/>
          </a:bodyPr>
          <a:lstStyle/>
          <a:p>
            <a:r>
              <a:rPr lang="en-GB" dirty="0" smtClean="0"/>
              <a:t>mandatory if implement Inner Space</a:t>
            </a:r>
          </a:p>
          <a:p>
            <a:pPr lvl="1"/>
            <a:endParaRPr lang="en-GB" dirty="0" smtClean="0"/>
          </a:p>
          <a:p>
            <a:pPr lvl="1"/>
            <a:r>
              <a:rPr lang="en-GB" dirty="0" err="1" smtClean="0"/>
              <a:t>EchoCookie</a:t>
            </a:r>
            <a:r>
              <a:rPr lang="en-GB" dirty="0" smtClean="0"/>
              <a:t> TCP option</a:t>
            </a:r>
          </a:p>
          <a:p>
            <a:endParaRPr lang="en-GB" dirty="0" smtClean="0"/>
          </a:p>
          <a:p>
            <a:r>
              <a:rPr lang="en-GB" dirty="0" smtClean="0"/>
              <a:t>extensions: optional while Inner Space is Experimental</a:t>
            </a:r>
          </a:p>
          <a:p>
            <a:pPr lvl="1"/>
            <a:endParaRPr lang="en-GB" dirty="0" smtClean="0"/>
          </a:p>
          <a:p>
            <a:pPr lvl="2"/>
            <a:r>
              <a:rPr lang="en-GB" dirty="0" err="1" smtClean="0"/>
              <a:t>ModeSwitch</a:t>
            </a:r>
            <a:r>
              <a:rPr lang="en-GB" dirty="0" smtClean="0"/>
              <a:t> TCP Option (scope wider than Inner Space)</a:t>
            </a:r>
          </a:p>
          <a:p>
            <a:pPr lvl="1"/>
            <a:endParaRPr lang="en-GB" dirty="0" smtClean="0"/>
          </a:p>
          <a:p>
            <a:pPr lvl="2"/>
            <a:r>
              <a:rPr lang="en-GB" dirty="0" smtClean="0"/>
              <a:t>Explicit </a:t>
            </a:r>
            <a:r>
              <a:rPr lang="en-GB" dirty="0"/>
              <a:t>Dual Handshake (2 </a:t>
            </a:r>
            <a:r>
              <a:rPr lang="en-GB" dirty="0" smtClean="0"/>
              <a:t>Outer </a:t>
            </a:r>
            <a:r>
              <a:rPr lang="en-GB" dirty="0"/>
              <a:t>TCP </a:t>
            </a:r>
            <a:r>
              <a:rPr lang="en-GB" dirty="0" smtClean="0"/>
              <a:t>Options)</a:t>
            </a:r>
            <a:endParaRPr lang="en-GB" dirty="0"/>
          </a:p>
          <a:p>
            <a:pPr lvl="1"/>
            <a:endParaRPr lang="en-GB" dirty="0" smtClean="0"/>
          </a:p>
          <a:p>
            <a:pPr lvl="2"/>
            <a:r>
              <a:rPr lang="en-GB" dirty="0" smtClean="0"/>
              <a:t>Jumbo </a:t>
            </a:r>
            <a:r>
              <a:rPr lang="en-GB" dirty="0" err="1" smtClean="0"/>
              <a:t>InSpace</a:t>
            </a:r>
            <a:r>
              <a:rPr lang="en-GB" dirty="0" smtClean="0"/>
              <a:t> Option</a:t>
            </a:r>
          </a:p>
          <a:p>
            <a:pPr lvl="1"/>
            <a:endParaRPr lang="en-GB" dirty="0" smtClean="0"/>
          </a:p>
          <a:p>
            <a:pPr lvl="2"/>
            <a:r>
              <a:rPr lang="en-GB" dirty="0" smtClean="0"/>
              <a:t>Inner Space segment </a:t>
            </a:r>
            <a:r>
              <a:rPr lang="en-GB" dirty="0"/>
              <a:t>structure </a:t>
            </a:r>
            <a:r>
              <a:rPr lang="en-GB" dirty="0" smtClean="0"/>
              <a:t>for DPI </a:t>
            </a:r>
            <a:r>
              <a:rPr lang="en-GB" dirty="0"/>
              <a:t>traversal </a:t>
            </a:r>
          </a:p>
        </p:txBody>
      </p:sp>
      <p:grpSp>
        <p:nvGrpSpPr>
          <p:cNvPr id="29" name="Group 28"/>
          <p:cNvGrpSpPr/>
          <p:nvPr/>
        </p:nvGrpSpPr>
        <p:grpSpPr>
          <a:xfrm>
            <a:off x="137199" y="3327043"/>
            <a:ext cx="1209576" cy="485176"/>
            <a:chOff x="2206065" y="4772624"/>
            <a:chExt cx="3657600" cy="1447800"/>
          </a:xfrm>
        </p:grpSpPr>
        <p:cxnSp>
          <p:nvCxnSpPr>
            <p:cNvPr id="5" name="Straight Connector 4"/>
            <p:cNvCxnSpPr/>
            <p:nvPr/>
          </p:nvCxnSpPr>
          <p:spPr bwMode="auto">
            <a:xfrm rot="16200000">
              <a:off x="4034865" y="4163024"/>
              <a:ext cx="0" cy="36576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 name="Straight Connector 5"/>
            <p:cNvCxnSpPr/>
            <p:nvPr/>
          </p:nvCxnSpPr>
          <p:spPr bwMode="auto">
            <a:xfrm rot="16200000">
              <a:off x="4034865" y="3172424"/>
              <a:ext cx="0" cy="36576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 name="Straight Arrow Connector 6"/>
            <p:cNvCxnSpPr/>
            <p:nvPr/>
          </p:nvCxnSpPr>
          <p:spPr bwMode="auto">
            <a:xfrm rot="16200000" flipH="1">
              <a:off x="2298594"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 name="Straight Arrow Connector 7"/>
            <p:cNvCxnSpPr/>
            <p:nvPr/>
          </p:nvCxnSpPr>
          <p:spPr bwMode="auto">
            <a:xfrm rot="16200000">
              <a:off x="2877352"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 name="Straight Arrow Connector 8"/>
            <p:cNvCxnSpPr/>
            <p:nvPr/>
          </p:nvCxnSpPr>
          <p:spPr bwMode="auto">
            <a:xfrm rot="16200000" flipH="1">
              <a:off x="2527653" y="5169953"/>
              <a:ext cx="990600" cy="653143"/>
            </a:xfrm>
            <a:prstGeom prst="straightConnector1">
              <a:avLst/>
            </a:prstGeom>
            <a:solidFill>
              <a:schemeClr val="accent1"/>
            </a:solidFill>
            <a:ln w="28575" cap="flat" cmpd="sng" algn="ctr">
              <a:solidFill>
                <a:srgbClr val="FFC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 name="Straight Arrow Connector 9"/>
            <p:cNvCxnSpPr/>
            <p:nvPr/>
          </p:nvCxnSpPr>
          <p:spPr bwMode="auto">
            <a:xfrm rot="16200000">
              <a:off x="3106411" y="5267464"/>
              <a:ext cx="990600" cy="458121"/>
            </a:xfrm>
            <a:prstGeom prst="straightConnector1">
              <a:avLst/>
            </a:prstGeom>
            <a:solidFill>
              <a:schemeClr val="accent1"/>
            </a:solidFill>
            <a:ln w="28575" cap="flat" cmpd="sng" algn="ctr">
              <a:solidFill>
                <a:srgbClr val="FFC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 name="Straight Arrow Connector 10"/>
            <p:cNvCxnSpPr/>
            <p:nvPr/>
          </p:nvCxnSpPr>
          <p:spPr bwMode="auto">
            <a:xfrm rot="16200000" flipH="1">
              <a:off x="2756712"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 name="Straight Arrow Connector 11"/>
            <p:cNvCxnSpPr/>
            <p:nvPr/>
          </p:nvCxnSpPr>
          <p:spPr bwMode="auto">
            <a:xfrm rot="16200000">
              <a:off x="3335471"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Straight Arrow Connector 12"/>
            <p:cNvCxnSpPr/>
            <p:nvPr/>
          </p:nvCxnSpPr>
          <p:spPr bwMode="auto">
            <a:xfrm rot="16200000" flipH="1">
              <a:off x="2961063"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Arrow Connector 13"/>
            <p:cNvCxnSpPr/>
            <p:nvPr/>
          </p:nvCxnSpPr>
          <p:spPr bwMode="auto">
            <a:xfrm rot="16200000">
              <a:off x="3536473"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Straight Arrow Connector 14"/>
            <p:cNvCxnSpPr/>
            <p:nvPr/>
          </p:nvCxnSpPr>
          <p:spPr bwMode="auto">
            <a:xfrm rot="16200000" flipH="1">
              <a:off x="3168963"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Straight Arrow Connector 15"/>
            <p:cNvCxnSpPr/>
            <p:nvPr/>
          </p:nvCxnSpPr>
          <p:spPr bwMode="auto">
            <a:xfrm rot="16200000">
              <a:off x="3765534"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7" name="Straight Arrow Connector 16"/>
            <p:cNvCxnSpPr/>
            <p:nvPr/>
          </p:nvCxnSpPr>
          <p:spPr bwMode="auto">
            <a:xfrm rot="16200000" flipH="1">
              <a:off x="3452454"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Straight Arrow Connector 17"/>
            <p:cNvCxnSpPr/>
            <p:nvPr/>
          </p:nvCxnSpPr>
          <p:spPr bwMode="auto">
            <a:xfrm rot="16200000">
              <a:off x="4031212"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Straight Arrow Connector 18"/>
            <p:cNvCxnSpPr/>
            <p:nvPr/>
          </p:nvCxnSpPr>
          <p:spPr bwMode="auto">
            <a:xfrm rot="16200000" flipH="1">
              <a:off x="3725379" y="5169953"/>
              <a:ext cx="990600" cy="653143"/>
            </a:xfrm>
            <a:prstGeom prst="straightConnector1">
              <a:avLst/>
            </a:prstGeom>
            <a:solidFill>
              <a:schemeClr val="accent1"/>
            </a:solidFill>
            <a:ln w="28575" cap="flat" cmpd="sng" algn="ctr">
              <a:solidFill>
                <a:srgbClr val="FFC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Straight Arrow Connector 19"/>
            <p:cNvCxnSpPr/>
            <p:nvPr/>
          </p:nvCxnSpPr>
          <p:spPr bwMode="auto">
            <a:xfrm rot="16200000">
              <a:off x="4304137"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Arrow Connector 20"/>
            <p:cNvCxnSpPr/>
            <p:nvPr/>
          </p:nvCxnSpPr>
          <p:spPr bwMode="auto">
            <a:xfrm rot="16200000" flipH="1">
              <a:off x="3954438"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Arrow Connector 21"/>
            <p:cNvCxnSpPr/>
            <p:nvPr/>
          </p:nvCxnSpPr>
          <p:spPr bwMode="auto">
            <a:xfrm rot="16200000">
              <a:off x="4533197"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Arrow Connector 22"/>
            <p:cNvCxnSpPr/>
            <p:nvPr/>
          </p:nvCxnSpPr>
          <p:spPr bwMode="auto">
            <a:xfrm rot="16200000" flipH="1">
              <a:off x="4158789"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Straight Arrow Connector 23"/>
            <p:cNvCxnSpPr/>
            <p:nvPr/>
          </p:nvCxnSpPr>
          <p:spPr bwMode="auto">
            <a:xfrm rot="16200000">
              <a:off x="4734199"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Straight Arrow Connector 24"/>
            <p:cNvCxnSpPr/>
            <p:nvPr/>
          </p:nvCxnSpPr>
          <p:spPr bwMode="auto">
            <a:xfrm rot="16200000" flipH="1">
              <a:off x="4366689"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Straight Arrow Connector 25"/>
            <p:cNvCxnSpPr/>
            <p:nvPr/>
          </p:nvCxnSpPr>
          <p:spPr bwMode="auto">
            <a:xfrm rot="16200000">
              <a:off x="4963260"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Straight Connector 26"/>
            <p:cNvCxnSpPr/>
            <p:nvPr/>
          </p:nvCxnSpPr>
          <p:spPr bwMode="auto">
            <a:xfrm>
              <a:off x="3864050" y="4772624"/>
              <a:ext cx="972638" cy="144780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8" name="Straight Connector 27"/>
            <p:cNvCxnSpPr/>
            <p:nvPr/>
          </p:nvCxnSpPr>
          <p:spPr bwMode="auto">
            <a:xfrm flipH="1">
              <a:off x="3372651" y="4772624"/>
              <a:ext cx="662214" cy="144780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pic>
        <p:nvPicPr>
          <p:cNvPr id="2050" name="Picture 2" descr="http://www.clker.com/cliparts/f/f/4/4/121617897960609915lemmling_2D_cartoon_elephant.svg.h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498" y="4876800"/>
            <a:ext cx="554916" cy="40320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601" y="3962400"/>
            <a:ext cx="812799" cy="812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4" descr="http://digitalunite.com/sites/default/files/images/shutterstock_75760198.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5032" y="1752600"/>
            <a:ext cx="1007936" cy="762000"/>
          </a:xfrm>
          <a:prstGeom prst="rect">
            <a:avLst/>
          </a:prstGeom>
          <a:noFill/>
          <a:extLst>
            <a:ext uri="{909E8E84-426E-40DD-AFC4-6F175D3DCCD1}">
              <a14:hiddenFill xmlns:a14="http://schemas.microsoft.com/office/drawing/2010/main">
                <a:solidFill>
                  <a:srgbClr val="FFFFFF"/>
                </a:solidFill>
              </a14:hiddenFill>
            </a:ext>
          </a:extLst>
        </p:spPr>
      </p:pic>
      <p:grpSp>
        <p:nvGrpSpPr>
          <p:cNvPr id="37" name="Group 36"/>
          <p:cNvGrpSpPr/>
          <p:nvPr/>
        </p:nvGrpSpPr>
        <p:grpSpPr>
          <a:xfrm>
            <a:off x="457200" y="5280005"/>
            <a:ext cx="900703" cy="681424"/>
            <a:chOff x="5953991" y="292997"/>
            <a:chExt cx="1564604" cy="1370760"/>
          </a:xfrm>
        </p:grpSpPr>
        <p:pic>
          <p:nvPicPr>
            <p:cNvPr id="38" name="Picture 4" descr="http://pixabay.com/static/uploads/photo/2012/04/10/17/17/underpass-sign-26519_640.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53991" y="292997"/>
              <a:ext cx="1564604" cy="1370760"/>
            </a:xfrm>
            <a:prstGeom prst="rect">
              <a:avLst/>
            </a:prstGeom>
            <a:noFill/>
            <a:extLst>
              <a:ext uri="{909E8E84-426E-40DD-AFC4-6F175D3DCCD1}">
                <a14:hiddenFill xmlns:a14="http://schemas.microsoft.com/office/drawing/2010/main">
                  <a:solidFill>
                    <a:srgbClr val="FFFFFF"/>
                  </a:solidFill>
                </a14:hiddenFill>
              </a:ext>
            </a:extLst>
          </p:spPr>
        </p:pic>
        <p:sp>
          <p:nvSpPr>
            <p:cNvPr id="39" name="Flowchart: Delay 38"/>
            <p:cNvSpPr/>
            <p:nvPr/>
          </p:nvSpPr>
          <p:spPr bwMode="auto">
            <a:xfrm rot="16200000">
              <a:off x="6594128" y="1148405"/>
              <a:ext cx="284329" cy="381000"/>
            </a:xfrm>
            <a:prstGeom prst="flowChartDelay">
              <a:avLst/>
            </a:prstGeom>
            <a:solidFill>
              <a:schemeClr val="bg1"/>
            </a:solidFill>
            <a:ln w="9525" cap="flat" cmpd="sng" algn="ctr">
              <a:noFill/>
              <a:prstDash val="solid"/>
              <a:round/>
              <a:headEnd type="none" w="med" len="med"/>
              <a:tailEnd type="none" w="med" len="med"/>
            </a:ln>
            <a:effectLst/>
            <a:extLst/>
          </p:spPr>
          <p:txBody>
            <a:bodyPr vert="vert" wrap="none" lIns="0" tIns="0" rIns="0" bIns="1800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50" b="1" i="0" u="none" strike="noStrike" cap="none" normalizeH="0" baseline="0" dirty="0" smtClean="0">
                  <a:ln>
                    <a:noFill/>
                  </a:ln>
                  <a:solidFill>
                    <a:srgbClr val="000000"/>
                  </a:solidFill>
                  <a:effectLst/>
                  <a:latin typeface="Arial" charset="0"/>
                  <a:ea typeface="ＭＳ Ｐゴシック" charset="0"/>
                  <a:cs typeface="ＭＳ Ｐゴシック" charset="0"/>
                </a:rPr>
                <a:t>DPI</a:t>
              </a:r>
              <a:endParaRPr kumimoji="0" lang="en-GB" sz="105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grpSp>
      <p:sp>
        <p:nvSpPr>
          <p:cNvPr id="40" name="Rounded Rectangle 39"/>
          <p:cNvSpPr/>
          <p:nvPr/>
        </p:nvSpPr>
        <p:spPr bwMode="auto">
          <a:xfrm>
            <a:off x="4876800" y="5961429"/>
            <a:ext cx="2895600" cy="519935"/>
          </a:xfrm>
          <a:prstGeom prst="roundRect">
            <a:avLst>
              <a:gd name="adj" fmla="val 4933"/>
            </a:avLst>
          </a:prstGeom>
          <a:solidFill>
            <a:schemeClr val="bg1">
              <a:lumMod val="95000"/>
            </a:schemeClr>
          </a:solidFill>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see spare slides or draft</a:t>
            </a:r>
            <a:endParaRPr kumimoji="0" lang="en-GB" sz="20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Tree>
    <p:extLst>
      <p:ext uri="{BB962C8B-B14F-4D97-AF65-F5344CB8AC3E}">
        <p14:creationId xmlns:p14="http://schemas.microsoft.com/office/powerpoint/2010/main" val="40486943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applicability &amp; compatibility (interim*)</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have to use Outer Option</a:t>
            </a:r>
          </a:p>
          <a:p>
            <a:pPr marL="457200" lvl="1" indent="0">
              <a:buNone/>
            </a:pPr>
            <a:r>
              <a:rPr lang="en-GB" dirty="0" smtClean="0"/>
              <a:t>typically concerned with individual segments</a:t>
            </a:r>
          </a:p>
          <a:p>
            <a:pPr lvl="2"/>
            <a:r>
              <a:rPr lang="en-GB" dirty="0" smtClean="0"/>
              <a:t>Subsequent Timestamps </a:t>
            </a:r>
          </a:p>
          <a:p>
            <a:pPr lvl="2"/>
            <a:r>
              <a:rPr lang="en-GB" dirty="0" smtClean="0"/>
              <a:t>Selective ACK (SACK)</a:t>
            </a:r>
          </a:p>
          <a:p>
            <a:pPr lvl="2"/>
            <a:r>
              <a:rPr lang="en-GB" dirty="0" smtClean="0"/>
              <a:t>Multipath TCP Data ACK (in Data Sequence Signal – DSS)</a:t>
            </a:r>
          </a:p>
          <a:p>
            <a:r>
              <a:rPr lang="en-GB" dirty="0" smtClean="0"/>
              <a:t>best as Inner Option</a:t>
            </a:r>
          </a:p>
          <a:p>
            <a:pPr marL="457200" lvl="1" indent="0">
              <a:buNone/>
            </a:pPr>
            <a:r>
              <a:rPr lang="en-GB" dirty="0" smtClean="0"/>
              <a:t>typically concerned data as a stream</a:t>
            </a:r>
          </a:p>
          <a:p>
            <a:pPr lvl="2"/>
            <a:r>
              <a:rPr lang="en-GB" dirty="0" err="1" smtClean="0"/>
              <a:t>tcpcrypt</a:t>
            </a:r>
            <a:r>
              <a:rPr lang="en-GB" dirty="0" smtClean="0"/>
              <a:t> CRYPT</a:t>
            </a:r>
          </a:p>
          <a:p>
            <a:r>
              <a:rPr lang="en-GB" dirty="0" smtClean="0"/>
              <a:t>either Inner or Outer Option</a:t>
            </a:r>
          </a:p>
          <a:p>
            <a:pPr marL="457200" lvl="1" indent="0">
              <a:buNone/>
            </a:pPr>
            <a:r>
              <a:rPr lang="en-GB" dirty="0" smtClean="0"/>
              <a:t>typically starting the connection (and therefore a segment)</a:t>
            </a:r>
          </a:p>
          <a:p>
            <a:pPr lvl="2"/>
            <a:r>
              <a:rPr lang="en-GB" dirty="0" smtClean="0"/>
              <a:t>(4B) Max Segment Size (MSS)</a:t>
            </a:r>
          </a:p>
          <a:p>
            <a:pPr lvl="2"/>
            <a:r>
              <a:rPr lang="en-GB" dirty="0" smtClean="0"/>
              <a:t>(2B) SACK-ok</a:t>
            </a:r>
          </a:p>
          <a:p>
            <a:pPr lvl="2"/>
            <a:r>
              <a:rPr lang="en-GB" dirty="0" smtClean="0"/>
              <a:t>(3B) Window Scale (WS)</a:t>
            </a:r>
          </a:p>
          <a:p>
            <a:pPr lvl="2"/>
            <a:r>
              <a:rPr lang="en-GB" dirty="0" smtClean="0"/>
              <a:t>(10B) First timestamp (TS)</a:t>
            </a:r>
          </a:p>
          <a:p>
            <a:pPr lvl="2"/>
            <a:r>
              <a:rPr lang="en-GB" dirty="0"/>
              <a:t>(16B) TCP Authentication Option</a:t>
            </a:r>
          </a:p>
          <a:p>
            <a:pPr lvl="2"/>
            <a:r>
              <a:rPr lang="en-GB" dirty="0" smtClean="0"/>
              <a:t>(</a:t>
            </a:r>
            <a:r>
              <a:rPr lang="en-GB" dirty="0"/>
              <a:t>6-18B) TCP Fast Open (TFO</a:t>
            </a:r>
            <a:r>
              <a:rPr lang="en-GB" dirty="0" smtClean="0"/>
              <a:t>)</a:t>
            </a:r>
          </a:p>
          <a:p>
            <a:pPr lvl="2"/>
            <a:r>
              <a:rPr lang="en-GB" dirty="0" err="1"/>
              <a:t>tcpcrypt</a:t>
            </a:r>
            <a:r>
              <a:rPr lang="en-GB" dirty="0"/>
              <a:t> </a:t>
            </a:r>
            <a:r>
              <a:rPr lang="en-GB" dirty="0" smtClean="0"/>
              <a:t>MAC</a:t>
            </a:r>
            <a:endParaRPr lang="en-GB" dirty="0"/>
          </a:p>
          <a:p>
            <a:pPr lvl="2"/>
            <a:r>
              <a:rPr lang="en-GB" dirty="0" smtClean="0"/>
              <a:t>(12B) MPTCP</a:t>
            </a:r>
            <a:r>
              <a:rPr lang="en-GB" dirty="0"/>
              <a:t> </a:t>
            </a:r>
            <a:r>
              <a:rPr lang="en-GB" dirty="0" smtClean="0"/>
              <a:t>except Data ACK</a:t>
            </a:r>
          </a:p>
        </p:txBody>
      </p:sp>
      <p:sp>
        <p:nvSpPr>
          <p:cNvPr id="5" name="TextBox 4"/>
          <p:cNvSpPr txBox="1"/>
          <p:nvPr/>
        </p:nvSpPr>
        <p:spPr>
          <a:xfrm>
            <a:off x="4953000" y="5825010"/>
            <a:ext cx="3268844" cy="954107"/>
          </a:xfrm>
          <a:prstGeom prst="rect">
            <a:avLst/>
          </a:prstGeom>
          <a:noFill/>
        </p:spPr>
        <p:txBody>
          <a:bodyPr wrap="none" rtlCol="0">
            <a:spAutoFit/>
          </a:bodyPr>
          <a:lstStyle/>
          <a:p>
            <a:r>
              <a:rPr lang="en-GB" sz="1400" u="sng" dirty="0" smtClean="0"/>
              <a:t>	</a:t>
            </a:r>
            <a:br>
              <a:rPr lang="en-GB" sz="1400" u="sng" dirty="0" smtClean="0"/>
            </a:br>
            <a:r>
              <a:rPr lang="en-GB" sz="1400" dirty="0" smtClean="0"/>
              <a:t>* Many </a:t>
            </a:r>
            <a:r>
              <a:rPr lang="en-GB" sz="1400" dirty="0"/>
              <a:t>of the above schemes involve </a:t>
            </a:r>
            <a:r>
              <a:rPr lang="en-GB" sz="1400" dirty="0" smtClean="0"/>
              <a:t/>
            </a:r>
            <a:br>
              <a:rPr lang="en-GB" sz="1400" dirty="0" smtClean="0"/>
            </a:br>
            <a:r>
              <a:rPr lang="en-GB" sz="1400" dirty="0" smtClean="0"/>
              <a:t>multiple </a:t>
            </a:r>
            <a:r>
              <a:rPr lang="en-GB" sz="1400" dirty="0"/>
              <a:t>different types of TCP </a:t>
            </a:r>
            <a:r>
              <a:rPr lang="en-GB" sz="1400" dirty="0" smtClean="0"/>
              <a:t>option,</a:t>
            </a:r>
            <a:br>
              <a:rPr lang="en-GB" sz="1400" dirty="0" smtClean="0"/>
            </a:br>
            <a:r>
              <a:rPr lang="en-GB" sz="1400" dirty="0" smtClean="0"/>
              <a:t>which need </a:t>
            </a:r>
            <a:r>
              <a:rPr lang="en-GB" sz="1400" dirty="0"/>
              <a:t>to be separately assessed.</a:t>
            </a:r>
          </a:p>
        </p:txBody>
      </p:sp>
    </p:spTree>
    <p:extLst>
      <p:ext uri="{BB962C8B-B14F-4D97-AF65-F5344CB8AC3E}">
        <p14:creationId xmlns:p14="http://schemas.microsoft.com/office/powerpoint/2010/main" val="218381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ounded Rectangle 65"/>
          <p:cNvSpPr/>
          <p:nvPr/>
        </p:nvSpPr>
        <p:spPr bwMode="auto">
          <a:xfrm>
            <a:off x="609600" y="2182678"/>
            <a:ext cx="7130778" cy="2812769"/>
          </a:xfrm>
          <a:prstGeom prst="roundRect">
            <a:avLst>
              <a:gd name="adj" fmla="val 4304"/>
            </a:avLst>
          </a:prstGeom>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 name="Title 1"/>
          <p:cNvSpPr>
            <a:spLocks noGrp="1"/>
          </p:cNvSpPr>
          <p:nvPr>
            <p:ph type="title"/>
          </p:nvPr>
        </p:nvSpPr>
        <p:spPr/>
        <p:txBody>
          <a:bodyPr/>
          <a:lstStyle/>
          <a:p>
            <a:r>
              <a:rPr lang="en-GB" dirty="0"/>
              <a:t>Inner Space &amp; TCP Fast </a:t>
            </a:r>
            <a:r>
              <a:rPr lang="en-GB" dirty="0" smtClean="0"/>
              <a:t>Open (TFO)</a:t>
            </a:r>
            <a:endParaRPr lang="en-GB" dirty="0"/>
          </a:p>
        </p:txBody>
      </p:sp>
      <p:sp>
        <p:nvSpPr>
          <p:cNvPr id="99" name="Content Placeholder 98"/>
          <p:cNvSpPr>
            <a:spLocks noGrp="1"/>
          </p:cNvSpPr>
          <p:nvPr>
            <p:ph idx="1"/>
          </p:nvPr>
        </p:nvSpPr>
        <p:spPr>
          <a:xfrm>
            <a:off x="685800" y="914400"/>
            <a:ext cx="7772400" cy="5562600"/>
          </a:xfrm>
        </p:spPr>
        <p:txBody>
          <a:bodyPr>
            <a:normAutofit fontScale="92500" lnSpcReduction="10000"/>
          </a:bodyPr>
          <a:lstStyle/>
          <a:p>
            <a:pPr marL="457200" indent="-457200">
              <a:buFont typeface="+mj-lt"/>
              <a:buAutoNum type="arabicPeriod"/>
            </a:pPr>
            <a:r>
              <a:rPr lang="en-GB" dirty="0" smtClean="0"/>
              <a:t>If Upgraded Client  uses TFO</a:t>
            </a:r>
          </a:p>
          <a:p>
            <a:pPr lvl="1"/>
            <a:r>
              <a:rPr lang="en-GB" dirty="0" smtClean="0"/>
              <a:t>MUST place cookie in Inner of SYN-U</a:t>
            </a:r>
          </a:p>
          <a:p>
            <a:pPr lvl="1"/>
            <a:r>
              <a:rPr lang="en-GB" dirty="0" smtClean="0"/>
              <a:t>then Legacy Server will not pass corrupt TCP Data to app before RST</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pPr marL="457200" indent="-457200">
              <a:buFont typeface="+mj-lt"/>
              <a:buAutoNum type="arabicPeriod" startAt="2"/>
            </a:pPr>
            <a:r>
              <a:rPr lang="en-GB" dirty="0" smtClean="0"/>
              <a:t>If dual h/s, Upgraded Server will pass payload to app twice</a:t>
            </a:r>
          </a:p>
          <a:p>
            <a:pPr lvl="1"/>
            <a:r>
              <a:rPr lang="en-GB" dirty="0" smtClean="0"/>
              <a:t>OK, because TFO only applicable if app immune to duplication</a:t>
            </a:r>
            <a:endParaRPr lang="en-GB" dirty="0"/>
          </a:p>
        </p:txBody>
      </p:sp>
      <p:sp>
        <p:nvSpPr>
          <p:cNvPr id="30" name="TextBox 29"/>
          <p:cNvSpPr txBox="1"/>
          <p:nvPr/>
        </p:nvSpPr>
        <p:spPr>
          <a:xfrm>
            <a:off x="609602" y="2420209"/>
            <a:ext cx="1083951" cy="584775"/>
          </a:xfrm>
          <a:prstGeom prst="rect">
            <a:avLst/>
          </a:prstGeom>
          <a:noFill/>
        </p:spPr>
        <p:txBody>
          <a:bodyPr wrap="none" rtlCol="0">
            <a:spAutoFit/>
          </a:bodyPr>
          <a:lstStyle/>
          <a:p>
            <a:r>
              <a:rPr lang="en-GB" sz="1600" dirty="0" smtClean="0"/>
              <a:t>Upgraded</a:t>
            </a:r>
            <a:br>
              <a:rPr lang="en-GB" sz="1600" dirty="0" smtClean="0"/>
            </a:br>
            <a:r>
              <a:rPr lang="en-GB" sz="1600" dirty="0" smtClean="0"/>
              <a:t>Client</a:t>
            </a:r>
            <a:endParaRPr lang="en-GB" sz="1600" dirty="0"/>
          </a:p>
        </p:txBody>
      </p:sp>
      <p:sp>
        <p:nvSpPr>
          <p:cNvPr id="31" name="TextBox 30"/>
          <p:cNvSpPr txBox="1"/>
          <p:nvPr/>
        </p:nvSpPr>
        <p:spPr>
          <a:xfrm>
            <a:off x="2388224" y="2182678"/>
            <a:ext cx="936474" cy="830997"/>
          </a:xfrm>
          <a:prstGeom prst="rect">
            <a:avLst/>
          </a:prstGeom>
          <a:noFill/>
        </p:spPr>
        <p:txBody>
          <a:bodyPr wrap="none" rtlCol="0">
            <a:spAutoFit/>
          </a:bodyPr>
          <a:lstStyle/>
          <a:p>
            <a:pPr algn="r"/>
            <a:r>
              <a:rPr lang="en-GB" sz="1600" dirty="0" smtClean="0"/>
              <a:t>Legacy</a:t>
            </a:r>
            <a:br>
              <a:rPr lang="en-GB" sz="1600" dirty="0" smtClean="0"/>
            </a:br>
            <a:r>
              <a:rPr lang="en-GB" sz="1600" dirty="0" smtClean="0"/>
              <a:t>Server</a:t>
            </a:r>
            <a:br>
              <a:rPr lang="en-GB" sz="1600" dirty="0" smtClean="0"/>
            </a:br>
            <a:r>
              <a:rPr lang="en-GB" sz="1600" dirty="0" smtClean="0"/>
              <a:t>Threads</a:t>
            </a:r>
            <a:endParaRPr lang="en-GB" sz="1600" dirty="0"/>
          </a:p>
        </p:txBody>
      </p:sp>
      <p:sp>
        <p:nvSpPr>
          <p:cNvPr id="80" name="TextBox 79"/>
          <p:cNvSpPr txBox="1"/>
          <p:nvPr/>
        </p:nvSpPr>
        <p:spPr>
          <a:xfrm>
            <a:off x="4411955" y="2420209"/>
            <a:ext cx="1083951" cy="584775"/>
          </a:xfrm>
          <a:prstGeom prst="rect">
            <a:avLst/>
          </a:prstGeom>
          <a:noFill/>
        </p:spPr>
        <p:txBody>
          <a:bodyPr wrap="none" rtlCol="0">
            <a:spAutoFit/>
          </a:bodyPr>
          <a:lstStyle/>
          <a:p>
            <a:r>
              <a:rPr lang="en-GB" sz="1600" dirty="0" smtClean="0"/>
              <a:t>Upgraded</a:t>
            </a:r>
            <a:br>
              <a:rPr lang="en-GB" sz="1600" dirty="0" smtClean="0"/>
            </a:br>
            <a:r>
              <a:rPr lang="en-GB" sz="1600" dirty="0" smtClean="0"/>
              <a:t>Client</a:t>
            </a:r>
            <a:endParaRPr lang="en-GB" sz="1600" dirty="0"/>
          </a:p>
        </p:txBody>
      </p:sp>
      <p:sp>
        <p:nvSpPr>
          <p:cNvPr id="81" name="TextBox 80"/>
          <p:cNvSpPr txBox="1"/>
          <p:nvPr/>
        </p:nvSpPr>
        <p:spPr>
          <a:xfrm>
            <a:off x="6043101" y="2182678"/>
            <a:ext cx="1083950" cy="830997"/>
          </a:xfrm>
          <a:prstGeom prst="rect">
            <a:avLst/>
          </a:prstGeom>
          <a:noFill/>
        </p:spPr>
        <p:txBody>
          <a:bodyPr wrap="none" rtlCol="0">
            <a:spAutoFit/>
          </a:bodyPr>
          <a:lstStyle/>
          <a:p>
            <a:pPr algn="r"/>
            <a:r>
              <a:rPr lang="en-GB" sz="1600" dirty="0" smtClean="0">
                <a:solidFill>
                  <a:srgbClr val="92D050"/>
                </a:solidFill>
              </a:rPr>
              <a:t>Upgraded</a:t>
            </a:r>
            <a:r>
              <a:rPr lang="en-GB" sz="1600" dirty="0" smtClean="0"/>
              <a:t/>
            </a:r>
            <a:br>
              <a:rPr lang="en-GB" sz="1600" dirty="0" smtClean="0"/>
            </a:br>
            <a:r>
              <a:rPr lang="en-GB" sz="1600" dirty="0" smtClean="0"/>
              <a:t>Server</a:t>
            </a:r>
            <a:br>
              <a:rPr lang="en-GB" sz="1600" dirty="0" smtClean="0"/>
            </a:br>
            <a:r>
              <a:rPr lang="en-GB" sz="1600" dirty="0" smtClean="0"/>
              <a:t>Threads</a:t>
            </a:r>
            <a:endParaRPr lang="en-GB" sz="1600" dirty="0"/>
          </a:p>
        </p:txBody>
      </p:sp>
      <p:cxnSp>
        <p:nvCxnSpPr>
          <p:cNvPr id="32" name="Straight Arrow Connector 31"/>
          <p:cNvCxnSpPr/>
          <p:nvPr/>
        </p:nvCxnSpPr>
        <p:spPr bwMode="auto">
          <a:xfrm>
            <a:off x="1219200" y="3115134"/>
            <a:ext cx="1828800" cy="436951"/>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33" name="Straight Arrow Connector 32"/>
          <p:cNvCxnSpPr/>
          <p:nvPr/>
        </p:nvCxnSpPr>
        <p:spPr bwMode="auto">
          <a:xfrm>
            <a:off x="1219200" y="3243006"/>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4" name="Straight Arrow Connector 33"/>
          <p:cNvCxnSpPr/>
          <p:nvPr/>
        </p:nvCxnSpPr>
        <p:spPr bwMode="auto">
          <a:xfrm flipH="1">
            <a:off x="1219200" y="3606705"/>
            <a:ext cx="1828800" cy="509777"/>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35" name="Straight Arrow Connector 34"/>
          <p:cNvCxnSpPr/>
          <p:nvPr/>
        </p:nvCxnSpPr>
        <p:spPr bwMode="auto">
          <a:xfrm flipH="1">
            <a:off x="1219200" y="3624910"/>
            <a:ext cx="1524000" cy="424815"/>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Straight Arrow Connector 35"/>
          <p:cNvCxnSpPr/>
          <p:nvPr/>
        </p:nvCxnSpPr>
        <p:spPr bwMode="auto">
          <a:xfrm>
            <a:off x="1219200" y="4158963"/>
            <a:ext cx="1828800" cy="436952"/>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37" name="Straight Arrow Connector 36"/>
          <p:cNvCxnSpPr/>
          <p:nvPr/>
        </p:nvCxnSpPr>
        <p:spPr bwMode="auto">
          <a:xfrm>
            <a:off x="1219200" y="4225719"/>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TextBox 37"/>
          <p:cNvSpPr txBox="1"/>
          <p:nvPr/>
        </p:nvSpPr>
        <p:spPr>
          <a:xfrm rot="866319">
            <a:off x="1196789" y="3028021"/>
            <a:ext cx="1662635" cy="307777"/>
          </a:xfrm>
          <a:prstGeom prst="rect">
            <a:avLst/>
          </a:prstGeom>
          <a:noFill/>
        </p:spPr>
        <p:txBody>
          <a:bodyPr wrap="none" rtlCol="0">
            <a:spAutoFit/>
          </a:bodyPr>
          <a:lstStyle/>
          <a:p>
            <a:r>
              <a:rPr lang="en-GB" sz="1400" dirty="0" smtClean="0">
                <a:solidFill>
                  <a:srgbClr val="92D050"/>
                </a:solidFill>
              </a:rPr>
              <a:t>SYN-U +</a:t>
            </a:r>
            <a:r>
              <a:rPr lang="en-GB" sz="1400" dirty="0" err="1" smtClean="0">
                <a:solidFill>
                  <a:srgbClr val="92D050"/>
                </a:solidFill>
              </a:rPr>
              <a:t>InnerTFO</a:t>
            </a:r>
            <a:endParaRPr lang="en-GB" sz="1400" dirty="0" smtClean="0">
              <a:solidFill>
                <a:srgbClr val="92D050"/>
              </a:solidFill>
            </a:endParaRPr>
          </a:p>
        </p:txBody>
      </p:sp>
      <p:sp>
        <p:nvSpPr>
          <p:cNvPr id="39" name="TextBox 38"/>
          <p:cNvSpPr txBox="1"/>
          <p:nvPr/>
        </p:nvSpPr>
        <p:spPr>
          <a:xfrm rot="20567900">
            <a:off x="1197342" y="3638565"/>
            <a:ext cx="984565" cy="307777"/>
          </a:xfrm>
          <a:prstGeom prst="rect">
            <a:avLst/>
          </a:prstGeom>
          <a:noFill/>
        </p:spPr>
        <p:txBody>
          <a:bodyPr wrap="none" rtlCol="0">
            <a:spAutoFit/>
          </a:bodyPr>
          <a:lstStyle/>
          <a:p>
            <a:r>
              <a:rPr lang="en-GB" sz="1400" dirty="0" smtClean="0"/>
              <a:t>SYN-ACK</a:t>
            </a:r>
          </a:p>
        </p:txBody>
      </p:sp>
      <p:sp>
        <p:nvSpPr>
          <p:cNvPr id="40" name="TextBox 39"/>
          <p:cNvSpPr txBox="1"/>
          <p:nvPr/>
        </p:nvSpPr>
        <p:spPr>
          <a:xfrm rot="20567900">
            <a:off x="1852291" y="3773019"/>
            <a:ext cx="984565" cy="307777"/>
          </a:xfrm>
          <a:prstGeom prst="rect">
            <a:avLst/>
          </a:prstGeom>
          <a:noFill/>
        </p:spPr>
        <p:txBody>
          <a:bodyPr wrap="none" rtlCol="0">
            <a:spAutoFit/>
          </a:bodyPr>
          <a:lstStyle/>
          <a:p>
            <a:r>
              <a:rPr lang="en-GB" sz="1400" dirty="0" smtClean="0">
                <a:solidFill>
                  <a:srgbClr val="92D050"/>
                </a:solidFill>
              </a:rPr>
              <a:t>SYN-ACK</a:t>
            </a:r>
          </a:p>
        </p:txBody>
      </p:sp>
      <p:sp>
        <p:nvSpPr>
          <p:cNvPr id="41" name="TextBox 40"/>
          <p:cNvSpPr txBox="1"/>
          <p:nvPr/>
        </p:nvSpPr>
        <p:spPr>
          <a:xfrm rot="866319">
            <a:off x="1166480" y="3359148"/>
            <a:ext cx="1463862" cy="307777"/>
          </a:xfrm>
          <a:prstGeom prst="rect">
            <a:avLst/>
          </a:prstGeom>
          <a:noFill/>
        </p:spPr>
        <p:txBody>
          <a:bodyPr wrap="none" rtlCol="0">
            <a:spAutoFit/>
          </a:bodyPr>
          <a:lstStyle/>
          <a:p>
            <a:r>
              <a:rPr lang="en-GB" sz="1400" dirty="0" err="1" smtClean="0"/>
              <a:t>SYN+OuterTFO</a:t>
            </a:r>
            <a:endParaRPr lang="en-GB" sz="1400" dirty="0" smtClean="0"/>
          </a:p>
        </p:txBody>
      </p:sp>
      <p:cxnSp>
        <p:nvCxnSpPr>
          <p:cNvPr id="43" name="Straight Connector 42"/>
          <p:cNvCxnSpPr/>
          <p:nvPr/>
        </p:nvCxnSpPr>
        <p:spPr bwMode="auto">
          <a:xfrm>
            <a:off x="1219200" y="2981621"/>
            <a:ext cx="0" cy="189518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4" name="Straight Connector 43"/>
          <p:cNvCxnSpPr/>
          <p:nvPr/>
        </p:nvCxnSpPr>
        <p:spPr bwMode="auto">
          <a:xfrm>
            <a:off x="2743200" y="2981621"/>
            <a:ext cx="0" cy="189518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5" name="Straight Connector 44"/>
          <p:cNvCxnSpPr/>
          <p:nvPr/>
        </p:nvCxnSpPr>
        <p:spPr bwMode="auto">
          <a:xfrm>
            <a:off x="3048000" y="2981621"/>
            <a:ext cx="0" cy="189518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6" name="TextBox 45"/>
          <p:cNvSpPr txBox="1"/>
          <p:nvPr/>
        </p:nvSpPr>
        <p:spPr>
          <a:xfrm rot="866319">
            <a:off x="2239587" y="4219298"/>
            <a:ext cx="543739" cy="307777"/>
          </a:xfrm>
          <a:prstGeom prst="rect">
            <a:avLst/>
          </a:prstGeom>
          <a:noFill/>
        </p:spPr>
        <p:txBody>
          <a:bodyPr wrap="none" rtlCol="0">
            <a:spAutoFit/>
          </a:bodyPr>
          <a:lstStyle/>
          <a:p>
            <a:r>
              <a:rPr lang="en-GB" sz="1400" dirty="0" smtClean="0">
                <a:solidFill>
                  <a:srgbClr val="92D050"/>
                </a:solidFill>
              </a:rPr>
              <a:t>RST</a:t>
            </a:r>
          </a:p>
        </p:txBody>
      </p:sp>
      <p:sp>
        <p:nvSpPr>
          <p:cNvPr id="47" name="TextBox 46"/>
          <p:cNvSpPr txBox="1"/>
          <p:nvPr/>
        </p:nvSpPr>
        <p:spPr>
          <a:xfrm rot="866319">
            <a:off x="2223749" y="4488042"/>
            <a:ext cx="554960" cy="307777"/>
          </a:xfrm>
          <a:prstGeom prst="rect">
            <a:avLst/>
          </a:prstGeom>
          <a:noFill/>
        </p:spPr>
        <p:txBody>
          <a:bodyPr wrap="none" rtlCol="0">
            <a:spAutoFit/>
          </a:bodyPr>
          <a:lstStyle/>
          <a:p>
            <a:r>
              <a:rPr lang="en-GB" sz="1400" smtClean="0"/>
              <a:t>ACK</a:t>
            </a:r>
            <a:endParaRPr lang="en-GB" sz="1400" dirty="0" smtClean="0"/>
          </a:p>
        </p:txBody>
      </p:sp>
      <p:cxnSp>
        <p:nvCxnSpPr>
          <p:cNvPr id="82" name="Straight Arrow Connector 81"/>
          <p:cNvCxnSpPr/>
          <p:nvPr/>
        </p:nvCxnSpPr>
        <p:spPr bwMode="auto">
          <a:xfrm>
            <a:off x="5021553" y="3115134"/>
            <a:ext cx="1828800" cy="436951"/>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83" name="Straight Arrow Connector 82"/>
          <p:cNvCxnSpPr/>
          <p:nvPr/>
        </p:nvCxnSpPr>
        <p:spPr bwMode="auto">
          <a:xfrm>
            <a:off x="5021553" y="3243006"/>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4" name="Straight Arrow Connector 83"/>
          <p:cNvCxnSpPr/>
          <p:nvPr/>
        </p:nvCxnSpPr>
        <p:spPr bwMode="auto">
          <a:xfrm flipH="1">
            <a:off x="5021553" y="3606705"/>
            <a:ext cx="1828800" cy="509777"/>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85" name="Straight Arrow Connector 84"/>
          <p:cNvCxnSpPr/>
          <p:nvPr/>
        </p:nvCxnSpPr>
        <p:spPr bwMode="auto">
          <a:xfrm flipH="1">
            <a:off x="5021553" y="3624910"/>
            <a:ext cx="1524000" cy="424815"/>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6" name="Straight Arrow Connector 85"/>
          <p:cNvCxnSpPr/>
          <p:nvPr/>
        </p:nvCxnSpPr>
        <p:spPr bwMode="auto">
          <a:xfrm>
            <a:off x="5021553" y="4158963"/>
            <a:ext cx="1828800" cy="436952"/>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87" name="Straight Arrow Connector 86"/>
          <p:cNvCxnSpPr/>
          <p:nvPr/>
        </p:nvCxnSpPr>
        <p:spPr bwMode="auto">
          <a:xfrm>
            <a:off x="5021553" y="4225719"/>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88" name="TextBox 87"/>
          <p:cNvSpPr txBox="1"/>
          <p:nvPr/>
        </p:nvSpPr>
        <p:spPr>
          <a:xfrm rot="866319">
            <a:off x="4965117" y="3045444"/>
            <a:ext cx="1662635" cy="307777"/>
          </a:xfrm>
          <a:prstGeom prst="rect">
            <a:avLst/>
          </a:prstGeom>
          <a:noFill/>
        </p:spPr>
        <p:txBody>
          <a:bodyPr wrap="none" rtlCol="0">
            <a:spAutoFit/>
          </a:bodyPr>
          <a:lstStyle/>
          <a:p>
            <a:r>
              <a:rPr lang="en-GB" sz="1400" dirty="0">
                <a:solidFill>
                  <a:srgbClr val="92D050"/>
                </a:solidFill>
              </a:rPr>
              <a:t>SYN-U +</a:t>
            </a:r>
            <a:r>
              <a:rPr lang="en-GB" sz="1400" dirty="0" err="1" smtClean="0">
                <a:solidFill>
                  <a:srgbClr val="92D050"/>
                </a:solidFill>
              </a:rPr>
              <a:t>InnerTFO</a:t>
            </a:r>
            <a:endParaRPr lang="en-GB" sz="1400" dirty="0">
              <a:solidFill>
                <a:srgbClr val="92D050"/>
              </a:solidFill>
            </a:endParaRPr>
          </a:p>
        </p:txBody>
      </p:sp>
      <p:sp>
        <p:nvSpPr>
          <p:cNvPr id="90" name="TextBox 89"/>
          <p:cNvSpPr txBox="1"/>
          <p:nvPr/>
        </p:nvSpPr>
        <p:spPr>
          <a:xfrm rot="20567900">
            <a:off x="5469917" y="3795586"/>
            <a:ext cx="1173719" cy="307777"/>
          </a:xfrm>
          <a:prstGeom prst="rect">
            <a:avLst/>
          </a:prstGeom>
          <a:noFill/>
        </p:spPr>
        <p:txBody>
          <a:bodyPr wrap="none" rtlCol="0">
            <a:spAutoFit/>
          </a:bodyPr>
          <a:lstStyle/>
          <a:p>
            <a:r>
              <a:rPr lang="en-GB" sz="1400" dirty="0" smtClean="0">
                <a:solidFill>
                  <a:srgbClr val="92D050"/>
                </a:solidFill>
              </a:rPr>
              <a:t>SYN-ACK-U</a:t>
            </a:r>
          </a:p>
        </p:txBody>
      </p:sp>
      <p:sp>
        <p:nvSpPr>
          <p:cNvPr id="91" name="TextBox 90"/>
          <p:cNvSpPr txBox="1"/>
          <p:nvPr/>
        </p:nvSpPr>
        <p:spPr>
          <a:xfrm rot="866319">
            <a:off x="4926350" y="3350585"/>
            <a:ext cx="1463862" cy="307777"/>
          </a:xfrm>
          <a:prstGeom prst="rect">
            <a:avLst/>
          </a:prstGeom>
          <a:noFill/>
        </p:spPr>
        <p:txBody>
          <a:bodyPr wrap="none" rtlCol="0">
            <a:spAutoFit/>
          </a:bodyPr>
          <a:lstStyle/>
          <a:p>
            <a:r>
              <a:rPr lang="en-GB" sz="1400" dirty="0" err="1" smtClean="0"/>
              <a:t>SYN+OuterTFO</a:t>
            </a:r>
            <a:endParaRPr lang="en-GB" sz="1400" dirty="0"/>
          </a:p>
        </p:txBody>
      </p:sp>
      <p:cxnSp>
        <p:nvCxnSpPr>
          <p:cNvPr id="93" name="Straight Connector 92"/>
          <p:cNvCxnSpPr/>
          <p:nvPr/>
        </p:nvCxnSpPr>
        <p:spPr bwMode="auto">
          <a:xfrm>
            <a:off x="5021553" y="2981621"/>
            <a:ext cx="0" cy="189518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4" name="Straight Connector 93"/>
          <p:cNvCxnSpPr/>
          <p:nvPr/>
        </p:nvCxnSpPr>
        <p:spPr bwMode="auto">
          <a:xfrm>
            <a:off x="6545553" y="2981621"/>
            <a:ext cx="0" cy="189518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5" name="Straight Connector 94"/>
          <p:cNvCxnSpPr/>
          <p:nvPr/>
        </p:nvCxnSpPr>
        <p:spPr bwMode="auto">
          <a:xfrm>
            <a:off x="6850353" y="2981621"/>
            <a:ext cx="0" cy="189518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96" name="TextBox 95"/>
          <p:cNvSpPr txBox="1"/>
          <p:nvPr/>
        </p:nvSpPr>
        <p:spPr>
          <a:xfrm rot="866319">
            <a:off x="6036327" y="4219298"/>
            <a:ext cx="554960" cy="307777"/>
          </a:xfrm>
          <a:prstGeom prst="rect">
            <a:avLst/>
          </a:prstGeom>
          <a:noFill/>
        </p:spPr>
        <p:txBody>
          <a:bodyPr wrap="none" rtlCol="0">
            <a:spAutoFit/>
          </a:bodyPr>
          <a:lstStyle/>
          <a:p>
            <a:r>
              <a:rPr lang="en-GB" sz="1400" dirty="0" smtClean="0">
                <a:solidFill>
                  <a:srgbClr val="92D050"/>
                </a:solidFill>
              </a:rPr>
              <a:t>ACK</a:t>
            </a:r>
          </a:p>
        </p:txBody>
      </p:sp>
      <p:sp>
        <p:nvSpPr>
          <p:cNvPr id="97" name="TextBox 96"/>
          <p:cNvSpPr txBox="1"/>
          <p:nvPr/>
        </p:nvSpPr>
        <p:spPr>
          <a:xfrm rot="866319">
            <a:off x="6031715" y="4488042"/>
            <a:ext cx="543739" cy="307777"/>
          </a:xfrm>
          <a:prstGeom prst="rect">
            <a:avLst/>
          </a:prstGeom>
          <a:noFill/>
        </p:spPr>
        <p:txBody>
          <a:bodyPr wrap="none" rtlCol="0">
            <a:spAutoFit/>
          </a:bodyPr>
          <a:lstStyle/>
          <a:p>
            <a:r>
              <a:rPr lang="en-GB" sz="1400" dirty="0" smtClean="0"/>
              <a:t>RST</a:t>
            </a:r>
          </a:p>
        </p:txBody>
      </p:sp>
      <p:sp>
        <p:nvSpPr>
          <p:cNvPr id="98" name="TextBox 97"/>
          <p:cNvSpPr txBox="1"/>
          <p:nvPr/>
        </p:nvSpPr>
        <p:spPr>
          <a:xfrm>
            <a:off x="2133601" y="4995446"/>
            <a:ext cx="5095241" cy="338554"/>
          </a:xfrm>
          <a:prstGeom prst="rect">
            <a:avLst/>
          </a:prstGeom>
          <a:noFill/>
        </p:spPr>
        <p:txBody>
          <a:bodyPr wrap="none" rtlCol="0">
            <a:spAutoFit/>
          </a:bodyPr>
          <a:lstStyle/>
          <a:p>
            <a:r>
              <a:rPr lang="en-GB" sz="1600" dirty="0" smtClean="0">
                <a:solidFill>
                  <a:srgbClr val="92D050"/>
                </a:solidFill>
              </a:rPr>
              <a:t>-U = upgraded</a:t>
            </a:r>
            <a:r>
              <a:rPr lang="en-GB" sz="1600" dirty="0" smtClean="0"/>
              <a:t>, i.e. magic no. etc. at start of TCP Data</a:t>
            </a:r>
          </a:p>
        </p:txBody>
      </p:sp>
      <p:sp>
        <p:nvSpPr>
          <p:cNvPr id="48" name="TextBox 47"/>
          <p:cNvSpPr txBox="1"/>
          <p:nvPr/>
        </p:nvSpPr>
        <p:spPr>
          <a:xfrm rot="20567900">
            <a:off x="4990745" y="3641332"/>
            <a:ext cx="984565" cy="307777"/>
          </a:xfrm>
          <a:prstGeom prst="rect">
            <a:avLst/>
          </a:prstGeom>
          <a:noFill/>
        </p:spPr>
        <p:txBody>
          <a:bodyPr wrap="none" rtlCol="0">
            <a:spAutoFit/>
          </a:bodyPr>
          <a:lstStyle/>
          <a:p>
            <a:r>
              <a:rPr lang="en-GB" sz="1400" dirty="0" smtClean="0"/>
              <a:t>SYN-ACK</a:t>
            </a:r>
          </a:p>
        </p:txBody>
      </p:sp>
      <p:cxnSp>
        <p:nvCxnSpPr>
          <p:cNvPr id="56" name="Straight Connector 55"/>
          <p:cNvCxnSpPr/>
          <p:nvPr/>
        </p:nvCxnSpPr>
        <p:spPr bwMode="auto">
          <a:xfrm>
            <a:off x="7466104" y="2981621"/>
            <a:ext cx="0" cy="189518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7" name="Straight Connector 56"/>
          <p:cNvCxnSpPr/>
          <p:nvPr/>
        </p:nvCxnSpPr>
        <p:spPr bwMode="auto">
          <a:xfrm>
            <a:off x="3657600" y="2979318"/>
            <a:ext cx="0" cy="189518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8" name="TextBox 57"/>
          <p:cNvSpPr txBox="1"/>
          <p:nvPr/>
        </p:nvSpPr>
        <p:spPr>
          <a:xfrm>
            <a:off x="3383326" y="2663216"/>
            <a:ext cx="548548" cy="338554"/>
          </a:xfrm>
          <a:prstGeom prst="rect">
            <a:avLst/>
          </a:prstGeom>
          <a:noFill/>
        </p:spPr>
        <p:txBody>
          <a:bodyPr wrap="none" rtlCol="0">
            <a:spAutoFit/>
          </a:bodyPr>
          <a:lstStyle/>
          <a:p>
            <a:r>
              <a:rPr lang="en-GB" sz="1600" dirty="0" smtClean="0"/>
              <a:t>App</a:t>
            </a:r>
            <a:endParaRPr lang="en-GB" sz="1600" dirty="0"/>
          </a:p>
        </p:txBody>
      </p:sp>
      <p:sp>
        <p:nvSpPr>
          <p:cNvPr id="59" name="TextBox 58"/>
          <p:cNvSpPr txBox="1"/>
          <p:nvPr/>
        </p:nvSpPr>
        <p:spPr>
          <a:xfrm>
            <a:off x="7191830" y="2663216"/>
            <a:ext cx="548548" cy="338554"/>
          </a:xfrm>
          <a:prstGeom prst="rect">
            <a:avLst/>
          </a:prstGeom>
          <a:noFill/>
        </p:spPr>
        <p:txBody>
          <a:bodyPr wrap="none" rtlCol="0">
            <a:spAutoFit/>
          </a:bodyPr>
          <a:lstStyle/>
          <a:p>
            <a:r>
              <a:rPr lang="en-GB" sz="1600" dirty="0" smtClean="0"/>
              <a:t>App</a:t>
            </a:r>
            <a:endParaRPr lang="en-GB" sz="1600" dirty="0"/>
          </a:p>
        </p:txBody>
      </p:sp>
      <p:cxnSp>
        <p:nvCxnSpPr>
          <p:cNvPr id="61" name="Straight Arrow Connector 60"/>
          <p:cNvCxnSpPr/>
          <p:nvPr/>
        </p:nvCxnSpPr>
        <p:spPr bwMode="auto">
          <a:xfrm>
            <a:off x="2743200" y="3610718"/>
            <a:ext cx="914400" cy="218476"/>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4" name="Straight Arrow Connector 63"/>
          <p:cNvCxnSpPr/>
          <p:nvPr/>
        </p:nvCxnSpPr>
        <p:spPr bwMode="auto">
          <a:xfrm>
            <a:off x="6545553" y="3610718"/>
            <a:ext cx="914400" cy="218476"/>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5" name="Straight Arrow Connector 64"/>
          <p:cNvCxnSpPr/>
          <p:nvPr/>
        </p:nvCxnSpPr>
        <p:spPr bwMode="auto">
          <a:xfrm>
            <a:off x="6850355" y="3555642"/>
            <a:ext cx="620321" cy="148212"/>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sp>
        <p:nvSpPr>
          <p:cNvPr id="6" name="Oval 5"/>
          <p:cNvSpPr/>
          <p:nvPr/>
        </p:nvSpPr>
        <p:spPr bwMode="auto">
          <a:xfrm>
            <a:off x="1994229" y="2743200"/>
            <a:ext cx="367629" cy="329923"/>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Arial" charset="0"/>
                <a:ea typeface="ＭＳ Ｐゴシック" charset="0"/>
                <a:cs typeface="ＭＳ Ｐゴシック" charset="0"/>
              </a:rPr>
              <a:t>1</a:t>
            </a:r>
            <a:endParaRPr kumimoji="0" lang="en-GB"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67" name="Oval 66"/>
          <p:cNvSpPr/>
          <p:nvPr/>
        </p:nvSpPr>
        <p:spPr bwMode="auto">
          <a:xfrm>
            <a:off x="7556565" y="3631817"/>
            <a:ext cx="367629" cy="329923"/>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Arial" charset="0"/>
                <a:ea typeface="ＭＳ Ｐゴシック" charset="0"/>
                <a:cs typeface="ＭＳ Ｐゴシック" charset="0"/>
              </a:rPr>
              <a:t>2</a:t>
            </a:r>
            <a:endParaRPr kumimoji="0" lang="en-GB"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Tree>
    <p:extLst>
      <p:ext uri="{BB962C8B-B14F-4D97-AF65-F5344CB8AC3E}">
        <p14:creationId xmlns:p14="http://schemas.microsoft.com/office/powerpoint/2010/main" val="36524927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Inner Space &amp; </a:t>
            </a:r>
            <a:r>
              <a:rPr lang="en-GB" dirty="0" err="1" smtClean="0"/>
              <a:t>tcpcrypt</a:t>
            </a:r>
            <a:endParaRPr lang="en-GB" dirty="0"/>
          </a:p>
        </p:txBody>
      </p:sp>
      <p:sp>
        <p:nvSpPr>
          <p:cNvPr id="3" name="Content Placeholder 2"/>
          <p:cNvSpPr>
            <a:spLocks noGrp="1"/>
          </p:cNvSpPr>
          <p:nvPr>
            <p:ph idx="1"/>
          </p:nvPr>
        </p:nvSpPr>
        <p:spPr/>
        <p:txBody>
          <a:bodyPr/>
          <a:lstStyle/>
          <a:p>
            <a:r>
              <a:rPr lang="en-GB" dirty="0" err="1" smtClean="0"/>
              <a:t>tcpcrypt</a:t>
            </a:r>
            <a:r>
              <a:rPr lang="en-GB" dirty="0" smtClean="0"/>
              <a:t> capability negotiation currently adds a round trip</a:t>
            </a:r>
          </a:p>
          <a:p>
            <a:pPr lvl="1"/>
            <a:r>
              <a:rPr lang="en-GB" b="1" dirty="0" smtClean="0">
                <a:solidFill>
                  <a:srgbClr val="C00000"/>
                </a:solidFill>
              </a:rPr>
              <a:t>not viable</a:t>
            </a:r>
            <a:r>
              <a:rPr lang="en-GB" dirty="0" smtClean="0">
                <a:solidFill>
                  <a:srgbClr val="C00000"/>
                </a:solidFill>
              </a:rPr>
              <a:t> </a:t>
            </a:r>
            <a:r>
              <a:rPr lang="en-GB" dirty="0" smtClean="0"/>
              <a:t>to add 1RTT delay to every connection</a:t>
            </a:r>
            <a:br>
              <a:rPr lang="en-GB" dirty="0" smtClean="0"/>
            </a:br>
            <a:r>
              <a:rPr lang="en-GB" dirty="0" smtClean="0"/>
              <a:t>to introduce </a:t>
            </a:r>
            <a:r>
              <a:rPr lang="en-GB" dirty="0"/>
              <a:t>opportunistic encryption</a:t>
            </a:r>
            <a:endParaRPr lang="en-GB" dirty="0" smtClean="0"/>
          </a:p>
          <a:p>
            <a:endParaRPr lang="en-GB" dirty="0" smtClean="0"/>
          </a:p>
          <a:p>
            <a:r>
              <a:rPr lang="en-GB" dirty="0" err="1" smtClean="0"/>
              <a:t>tcpcrypt</a:t>
            </a:r>
            <a:r>
              <a:rPr lang="en-GB" dirty="0" smtClean="0"/>
              <a:t> currently attempts most of Inner Space</a:t>
            </a:r>
          </a:p>
          <a:p>
            <a:pPr lvl="1"/>
            <a:r>
              <a:rPr lang="en-GB" dirty="0" smtClean="0"/>
              <a:t>in various complicated bespoke ways </a:t>
            </a:r>
          </a:p>
          <a:p>
            <a:pPr lvl="1"/>
            <a:r>
              <a:rPr lang="en-GB" dirty="0" smtClean="0"/>
              <a:t>have proposed how </a:t>
            </a:r>
            <a:r>
              <a:rPr lang="en-GB" dirty="0"/>
              <a:t>to structure </a:t>
            </a:r>
            <a:r>
              <a:rPr lang="en-GB" dirty="0" err="1"/>
              <a:t>tcpcrypt</a:t>
            </a:r>
            <a:r>
              <a:rPr lang="en-GB" dirty="0"/>
              <a:t> over </a:t>
            </a:r>
            <a:r>
              <a:rPr lang="en-GB" dirty="0" smtClean="0"/>
              <a:t>Inner Space</a:t>
            </a:r>
          </a:p>
          <a:p>
            <a:pPr lvl="1"/>
            <a:r>
              <a:rPr lang="en-GB" dirty="0" smtClean="0"/>
              <a:t>cuts 1.5 rounds </a:t>
            </a:r>
            <a:r>
              <a:rPr lang="en-GB" dirty="0" smtClean="0">
                <a:sym typeface="Symbol"/>
              </a:rPr>
              <a:t> </a:t>
            </a:r>
            <a:r>
              <a:rPr lang="en-GB" b="1" dirty="0" smtClean="0">
                <a:solidFill>
                  <a:srgbClr val="C00000"/>
                </a:solidFill>
                <a:sym typeface="Symbol"/>
              </a:rPr>
              <a:t>makes </a:t>
            </a:r>
            <a:r>
              <a:rPr lang="en-GB" b="1" dirty="0" err="1" smtClean="0">
                <a:solidFill>
                  <a:srgbClr val="C00000"/>
                </a:solidFill>
                <a:sym typeface="Symbol"/>
              </a:rPr>
              <a:t>tcpcrypt</a:t>
            </a:r>
            <a:r>
              <a:rPr lang="en-GB" b="1" dirty="0" smtClean="0">
                <a:solidFill>
                  <a:srgbClr val="C00000"/>
                </a:solidFill>
                <a:sym typeface="Symbol"/>
              </a:rPr>
              <a:t> viable</a:t>
            </a:r>
            <a:endParaRPr lang="en-GB" b="1" dirty="0" smtClean="0">
              <a:solidFill>
                <a:srgbClr val="C00000"/>
              </a:solidFill>
            </a:endParaRPr>
          </a:p>
          <a:p>
            <a:pPr lvl="1"/>
            <a:r>
              <a:rPr lang="en-GB" dirty="0" smtClean="0"/>
              <a:t>cuts out two states – greatly </a:t>
            </a:r>
            <a:r>
              <a:rPr lang="en-GB" dirty="0"/>
              <a:t>simplifies </a:t>
            </a:r>
          </a:p>
          <a:p>
            <a:pPr lvl="1"/>
            <a:r>
              <a:rPr lang="en-GB" dirty="0" smtClean="0"/>
              <a:t>(?) decouples </a:t>
            </a:r>
            <a:r>
              <a:rPr lang="en-GB" dirty="0" err="1" smtClean="0"/>
              <a:t>tcpcrypt</a:t>
            </a:r>
            <a:r>
              <a:rPr lang="en-GB" dirty="0" smtClean="0"/>
              <a:t> from TCP state m/c</a:t>
            </a:r>
          </a:p>
          <a:p>
            <a:pPr lvl="1"/>
            <a:r>
              <a:rPr lang="en-GB" dirty="0" err="1" smtClean="0"/>
              <a:t>tcpcrypt</a:t>
            </a:r>
            <a:r>
              <a:rPr lang="en-GB" dirty="0" smtClean="0"/>
              <a:t> can encrypt Inner Options (incl. its own)</a:t>
            </a:r>
          </a:p>
          <a:p>
            <a:pPr lvl="2"/>
            <a:r>
              <a:rPr lang="en-GB" dirty="0" smtClean="0"/>
              <a:t>because that needs reliable ordered delivery</a:t>
            </a:r>
            <a:endParaRPr lang="en-GB" dirty="0"/>
          </a:p>
        </p:txBody>
      </p:sp>
      <p:pic>
        <p:nvPicPr>
          <p:cNvPr id="4" name="Picture 2" descr="http://www.psdgraphics.com/wp-content/uploads/2011/10/magic-wand.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8638" t="5330" r="10543" b="4530"/>
          <a:stretch/>
        </p:blipFill>
        <p:spPr bwMode="auto">
          <a:xfrm>
            <a:off x="7239002" y="4724400"/>
            <a:ext cx="1346453" cy="11284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s://www.petfinder.com/wp-content/uploads/2012/11/10-reasons-rescue-rabbits-rule-thinkstock-148125620-253x2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1713" t="16088" r="17208"/>
          <a:stretch/>
        </p:blipFill>
        <p:spPr bwMode="auto">
          <a:xfrm>
            <a:off x="7239000" y="4724401"/>
            <a:ext cx="1344308" cy="1134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95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Inner Space &amp; MPTCP</a:t>
            </a:r>
            <a:endParaRPr lang="en-GB" dirty="0"/>
          </a:p>
        </p:txBody>
      </p:sp>
      <p:sp>
        <p:nvSpPr>
          <p:cNvPr id="3" name="Content Placeholder 2"/>
          <p:cNvSpPr>
            <a:spLocks noGrp="1"/>
          </p:cNvSpPr>
          <p:nvPr>
            <p:ph idx="1"/>
          </p:nvPr>
        </p:nvSpPr>
        <p:spPr/>
        <p:txBody>
          <a:bodyPr/>
          <a:lstStyle/>
          <a:p>
            <a:r>
              <a:rPr lang="en-GB" dirty="0" smtClean="0"/>
              <a:t>MPTCP adds Data ACK (in the DSS TCP Option)</a:t>
            </a:r>
          </a:p>
          <a:p>
            <a:pPr lvl="1"/>
            <a:r>
              <a:rPr lang="en-GB" dirty="0" smtClean="0"/>
              <a:t>cumulative ACK of the set of sub-flows cannot be inferred</a:t>
            </a:r>
          </a:p>
          <a:p>
            <a:r>
              <a:rPr lang="en-GB" dirty="0" smtClean="0"/>
              <a:t>Data ACK is a per-segment message</a:t>
            </a:r>
          </a:p>
          <a:p>
            <a:pPr lvl="1"/>
            <a:r>
              <a:rPr lang="en-GB" dirty="0" smtClean="0"/>
              <a:t>cannot use Inner Options</a:t>
            </a:r>
          </a:p>
          <a:p>
            <a:pPr lvl="2"/>
            <a:r>
              <a:rPr lang="en-GB" dirty="0" smtClean="0"/>
              <a:t>would not be interpretable on reception (if out of order)</a:t>
            </a:r>
          </a:p>
          <a:p>
            <a:pPr lvl="2"/>
            <a:r>
              <a:rPr lang="en-GB" dirty="0" smtClean="0"/>
              <a:t>potential deadlock: must not require receive buffer to ACK [1]</a:t>
            </a:r>
          </a:p>
          <a:p>
            <a:r>
              <a:rPr lang="en-GB" dirty="0" smtClean="0"/>
              <a:t>Three ways forward</a:t>
            </a:r>
          </a:p>
          <a:p>
            <a:pPr marL="914400" lvl="1" indent="-457200">
              <a:buFont typeface="+mj-lt"/>
              <a:buAutoNum type="arabicPeriod"/>
            </a:pPr>
            <a:r>
              <a:rPr lang="en-GB" dirty="0" smtClean="0"/>
              <a:t>give up – leave all MPTCP TCP Options as Outer Options</a:t>
            </a:r>
          </a:p>
          <a:p>
            <a:pPr marL="914400" lvl="1" indent="-457200">
              <a:buFont typeface="+mj-lt"/>
              <a:buAutoNum type="arabicPeriod"/>
            </a:pPr>
            <a:r>
              <a:rPr lang="en-GB" dirty="0" smtClean="0"/>
              <a:t>use Inner Space for a low latency MPTCP,</a:t>
            </a:r>
            <a:br>
              <a:rPr lang="en-GB" dirty="0" smtClean="0"/>
            </a:br>
            <a:r>
              <a:rPr lang="en-GB" dirty="0" smtClean="0"/>
              <a:t>except DSS and a way to test path for stripping DSS</a:t>
            </a:r>
          </a:p>
          <a:p>
            <a:pPr marL="914400" lvl="1" indent="-457200">
              <a:buFont typeface="+mj-lt"/>
              <a:buAutoNum type="arabicPeriod"/>
            </a:pPr>
            <a:r>
              <a:rPr lang="en-GB" dirty="0" smtClean="0"/>
              <a:t>extend Inner Space to include Outer Options within TCP Data</a:t>
            </a:r>
            <a:br>
              <a:rPr lang="en-GB" dirty="0" smtClean="0"/>
            </a:br>
            <a:r>
              <a:rPr lang="en-GB" dirty="0" smtClean="0"/>
              <a:t>without using RWND or sequence space (hard – see next)</a:t>
            </a:r>
          </a:p>
          <a:p>
            <a:pPr marL="914400" lvl="1" indent="-457200">
              <a:buFont typeface="+mj-lt"/>
              <a:buAutoNum type="arabicPeriod"/>
            </a:pPr>
            <a:endParaRPr lang="en-GB" dirty="0"/>
          </a:p>
        </p:txBody>
      </p:sp>
      <p:sp>
        <p:nvSpPr>
          <p:cNvPr id="4" name="TextBox 3"/>
          <p:cNvSpPr txBox="1"/>
          <p:nvPr/>
        </p:nvSpPr>
        <p:spPr>
          <a:xfrm>
            <a:off x="1905000" y="6119336"/>
            <a:ext cx="5867400" cy="738664"/>
          </a:xfrm>
          <a:prstGeom prst="rect">
            <a:avLst/>
          </a:prstGeom>
          <a:noFill/>
        </p:spPr>
        <p:txBody>
          <a:bodyPr wrap="square" rtlCol="0">
            <a:spAutoFit/>
          </a:bodyPr>
          <a:lstStyle/>
          <a:p>
            <a:r>
              <a:rPr lang="en-GB" sz="1400" u="sng" dirty="0" smtClean="0"/>
              <a:t>		</a:t>
            </a:r>
            <a:r>
              <a:rPr lang="en-GB" sz="1400" dirty="0" smtClean="0"/>
              <a:t/>
            </a:r>
            <a:br>
              <a:rPr lang="en-GB" sz="1400" dirty="0" smtClean="0"/>
            </a:br>
            <a:r>
              <a:rPr lang="en-GB" sz="1400" dirty="0" smtClean="0"/>
              <a:t>[1] </a:t>
            </a:r>
            <a:r>
              <a:rPr lang="en-GB" sz="1400" dirty="0" err="1" smtClean="0"/>
              <a:t>Raiciu</a:t>
            </a:r>
            <a:r>
              <a:rPr lang="en-GB" sz="1400" dirty="0" smtClean="0"/>
              <a:t> et al “How </a:t>
            </a:r>
            <a:r>
              <a:rPr lang="en-GB" sz="1400" dirty="0"/>
              <a:t>Hard Can It Be? Designing and Implementing </a:t>
            </a:r>
            <a:r>
              <a:rPr lang="en-GB" sz="1400" dirty="0" smtClean="0"/>
              <a:t>a Deployable </a:t>
            </a:r>
            <a:r>
              <a:rPr lang="en-GB" sz="1400" dirty="0"/>
              <a:t>Multipath </a:t>
            </a:r>
            <a:r>
              <a:rPr lang="en-GB" sz="1400" dirty="0" smtClean="0"/>
              <a:t>TCP”</a:t>
            </a:r>
            <a:endParaRPr lang="en-GB" sz="1400" dirty="0"/>
          </a:p>
        </p:txBody>
      </p:sp>
    </p:spTree>
    <p:extLst>
      <p:ext uri="{BB962C8B-B14F-4D97-AF65-F5344CB8AC3E}">
        <p14:creationId xmlns:p14="http://schemas.microsoft.com/office/powerpoint/2010/main" val="618211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menu</a:t>
            </a:r>
            <a:endParaRPr lang="en-GB" dirty="0"/>
          </a:p>
        </p:txBody>
      </p:sp>
      <p:sp>
        <p:nvSpPr>
          <p:cNvPr id="6" name="Content Placeholder 5"/>
          <p:cNvSpPr>
            <a:spLocks noGrp="1"/>
          </p:cNvSpPr>
          <p:nvPr>
            <p:ph idx="1"/>
          </p:nvPr>
        </p:nvSpPr>
        <p:spPr/>
        <p:txBody>
          <a:bodyPr/>
          <a:lstStyle/>
          <a:p>
            <a:r>
              <a:rPr lang="en-GB" dirty="0"/>
              <a:t>S</a:t>
            </a:r>
            <a:r>
              <a:rPr lang="en-GB" dirty="0" smtClean="0"/>
              <a:t>tatus &amp; purpose of presentation</a:t>
            </a:r>
          </a:p>
          <a:p>
            <a:r>
              <a:rPr lang="en-GB" dirty="0" smtClean="0"/>
              <a:t>Inner Space protocol</a:t>
            </a:r>
          </a:p>
          <a:p>
            <a:r>
              <a:rPr lang="en-GB" dirty="0"/>
              <a:t>B</a:t>
            </a:r>
            <a:r>
              <a:rPr lang="en-GB" dirty="0" smtClean="0"/>
              <a:t>enefits &amp; drawbacks</a:t>
            </a:r>
          </a:p>
          <a:p>
            <a:r>
              <a:rPr lang="en-GB" dirty="0"/>
              <a:t>T</a:t>
            </a:r>
            <a:r>
              <a:rPr lang="en-GB" dirty="0" smtClean="0"/>
              <a:t>ricky bits</a:t>
            </a:r>
          </a:p>
          <a:p>
            <a:r>
              <a:rPr lang="en-GB" dirty="0"/>
              <a:t>E</a:t>
            </a:r>
            <a:r>
              <a:rPr lang="en-GB" dirty="0" smtClean="0"/>
              <a:t>xtensions (in spare slides)</a:t>
            </a:r>
          </a:p>
          <a:p>
            <a:r>
              <a:rPr lang="en-GB" dirty="0"/>
              <a:t>A</a:t>
            </a:r>
            <a:r>
              <a:rPr lang="en-GB" dirty="0" smtClean="0"/>
              <a:t>pplicability / compatibility</a:t>
            </a:r>
          </a:p>
          <a:p>
            <a:r>
              <a:rPr lang="en-GB" dirty="0"/>
              <a:t>O</a:t>
            </a:r>
            <a:r>
              <a:rPr lang="en-GB" dirty="0" smtClean="0"/>
              <a:t>pportunities / further work</a:t>
            </a:r>
          </a:p>
          <a:p>
            <a:r>
              <a:rPr lang="en-GB" dirty="0"/>
              <a:t>N</a:t>
            </a:r>
            <a:r>
              <a:rPr lang="en-GB" dirty="0" smtClean="0"/>
              <a:t>ext steps</a:t>
            </a:r>
            <a:endParaRPr lang="en-GB" dirty="0"/>
          </a:p>
        </p:txBody>
      </p:sp>
    </p:spTree>
    <p:extLst>
      <p:ext uri="{BB962C8B-B14F-4D97-AF65-F5344CB8AC3E}">
        <p14:creationId xmlns:p14="http://schemas.microsoft.com/office/powerpoint/2010/main" val="30153804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opportunities / further work</a:t>
            </a:r>
            <a:endParaRPr lang="en-GB" dirty="0"/>
          </a:p>
        </p:txBody>
      </p:sp>
      <p:sp>
        <p:nvSpPr>
          <p:cNvPr id="3" name="Content Placeholder 2"/>
          <p:cNvSpPr>
            <a:spLocks noGrp="1"/>
          </p:cNvSpPr>
          <p:nvPr>
            <p:ph idx="1"/>
          </p:nvPr>
        </p:nvSpPr>
        <p:spPr/>
        <p:txBody>
          <a:bodyPr>
            <a:normAutofit/>
          </a:bodyPr>
          <a:lstStyle/>
          <a:p>
            <a:r>
              <a:rPr lang="en-GB" dirty="0" smtClean="0"/>
              <a:t>tcpcrypt-v2 </a:t>
            </a:r>
            <a:r>
              <a:rPr lang="en-GB" dirty="0"/>
              <a:t>decomposition</a:t>
            </a:r>
            <a:endParaRPr lang="en-GB" dirty="0" smtClean="0"/>
          </a:p>
          <a:p>
            <a:r>
              <a:rPr lang="en-GB" dirty="0" smtClean="0"/>
              <a:t>probes</a:t>
            </a:r>
          </a:p>
          <a:p>
            <a:pPr lvl="1"/>
            <a:r>
              <a:rPr lang="en-GB" dirty="0" smtClean="0"/>
              <a:t>any Inner Options delivered reliably in order</a:t>
            </a:r>
            <a:endParaRPr lang="en-GB" dirty="0"/>
          </a:p>
          <a:p>
            <a:r>
              <a:rPr lang="en-GB" dirty="0" smtClean="0"/>
              <a:t>relation to Minion, and multi-stream protocols</a:t>
            </a:r>
            <a:endParaRPr lang="en-GB" dirty="0"/>
          </a:p>
          <a:p>
            <a:endParaRPr lang="en-GB" dirty="0" smtClean="0"/>
          </a:p>
          <a:p>
            <a:endParaRPr lang="en-GB" dirty="0" smtClean="0"/>
          </a:p>
          <a:p>
            <a:r>
              <a:rPr lang="en-GB" dirty="0" smtClean="0"/>
              <a:t>Outer Options in Inner for </a:t>
            </a:r>
            <a:r>
              <a:rPr lang="en-GB" dirty="0" err="1" smtClean="0"/>
              <a:t>middlebox</a:t>
            </a:r>
            <a:r>
              <a:rPr lang="en-GB" dirty="0" smtClean="0"/>
              <a:t> traversal</a:t>
            </a:r>
          </a:p>
          <a:p>
            <a:pPr lvl="2"/>
            <a:r>
              <a:rPr lang="en-GB" dirty="0" smtClean="0"/>
              <a:t>without consuming </a:t>
            </a:r>
            <a:r>
              <a:rPr lang="en-GB" dirty="0" err="1" smtClean="0"/>
              <a:t>rwnd</a:t>
            </a:r>
            <a:r>
              <a:rPr lang="en-GB" dirty="0" smtClean="0"/>
              <a:t> (cf. fixed space for Outer Options)</a:t>
            </a:r>
          </a:p>
          <a:p>
            <a:pPr lvl="2"/>
            <a:r>
              <a:rPr lang="en-GB" dirty="0" smtClean="0"/>
              <a:t>without consuming sequence space (avoiding </a:t>
            </a:r>
            <a:r>
              <a:rPr lang="en-GB" dirty="0" err="1" smtClean="0"/>
              <a:t>middlebox</a:t>
            </a:r>
            <a:r>
              <a:rPr lang="en-GB" dirty="0" smtClean="0"/>
              <a:t> ‘correction’)</a:t>
            </a:r>
          </a:p>
          <a:p>
            <a:pPr lvl="2"/>
            <a:r>
              <a:rPr lang="en-GB" dirty="0" smtClean="0"/>
              <a:t>delivered immediately in received order, not sent order</a:t>
            </a:r>
          </a:p>
        </p:txBody>
      </p:sp>
      <p:pic>
        <p:nvPicPr>
          <p:cNvPr id="4" name="Picture 2" descr="https://jamaicapoliticaleconomy.files.wordpress.com/2014/05/sisyphus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435" y="4648200"/>
            <a:ext cx="1237765" cy="1219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59322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a:t>
            </a:r>
            <a:endParaRPr lang="en-GB" dirty="0"/>
          </a:p>
        </p:txBody>
      </p:sp>
      <p:sp>
        <p:nvSpPr>
          <p:cNvPr id="3" name="Content Placeholder 2"/>
          <p:cNvSpPr>
            <a:spLocks noGrp="1"/>
          </p:cNvSpPr>
          <p:nvPr>
            <p:ph idx="1"/>
          </p:nvPr>
        </p:nvSpPr>
        <p:spPr/>
        <p:txBody>
          <a:bodyPr>
            <a:normAutofit/>
          </a:bodyPr>
          <a:lstStyle/>
          <a:p>
            <a:r>
              <a:rPr lang="en-GB" dirty="0"/>
              <a:t>adoption: IETF </a:t>
            </a:r>
            <a:r>
              <a:rPr lang="en-GB" dirty="0" smtClean="0"/>
              <a:t>TCP </a:t>
            </a:r>
            <a:r>
              <a:rPr lang="en-GB" dirty="0" err="1" smtClean="0"/>
              <a:t>mtce</a:t>
            </a:r>
            <a:r>
              <a:rPr lang="en-GB" dirty="0" smtClean="0"/>
              <a:t> &amp; minor mod’s </a:t>
            </a:r>
          </a:p>
          <a:p>
            <a:pPr lvl="1"/>
            <a:r>
              <a:rPr lang="en-GB" dirty="0" smtClean="0"/>
              <a:t>comparison with other proposals</a:t>
            </a:r>
          </a:p>
          <a:p>
            <a:pPr lvl="1"/>
            <a:r>
              <a:rPr lang="en-GB" dirty="0" smtClean="0"/>
              <a:t>converge on stable design ASAP</a:t>
            </a:r>
          </a:p>
          <a:p>
            <a:r>
              <a:rPr lang="en-GB" dirty="0" smtClean="0"/>
              <a:t>review focus</a:t>
            </a:r>
          </a:p>
          <a:p>
            <a:pPr lvl="1"/>
            <a:r>
              <a:rPr lang="en-GB" dirty="0"/>
              <a:t>critique, e.g. design for performance</a:t>
            </a:r>
          </a:p>
          <a:p>
            <a:pPr lvl="1"/>
            <a:r>
              <a:rPr lang="en-GB" dirty="0" smtClean="0"/>
              <a:t>mandatory/optional elements</a:t>
            </a:r>
          </a:p>
          <a:p>
            <a:r>
              <a:rPr lang="en-GB" dirty="0" smtClean="0"/>
              <a:t>path testing</a:t>
            </a:r>
          </a:p>
          <a:p>
            <a:pPr lvl="1"/>
            <a:r>
              <a:rPr lang="en-GB" dirty="0" smtClean="0"/>
              <a:t>is DPI bypass necessary</a:t>
            </a:r>
            <a:r>
              <a:rPr lang="en-GB" dirty="0"/>
              <a:t>?</a:t>
            </a:r>
            <a:r>
              <a:rPr lang="en-GB" dirty="0" smtClean="0"/>
              <a:t> viable?</a:t>
            </a:r>
          </a:p>
          <a:p>
            <a:r>
              <a:rPr lang="en-GB" dirty="0" smtClean="0"/>
              <a:t>implementation</a:t>
            </a:r>
          </a:p>
          <a:p>
            <a:pPr lvl="1"/>
            <a:r>
              <a:rPr lang="en-GB" dirty="0" smtClean="0"/>
              <a:t>compatibility testing</a:t>
            </a:r>
          </a:p>
          <a:p>
            <a:r>
              <a:rPr lang="en-GB" dirty="0" smtClean="0"/>
              <a:t>IAB workshop on stack evolution in a </a:t>
            </a:r>
            <a:r>
              <a:rPr lang="en-GB" dirty="0" err="1" smtClean="0"/>
              <a:t>middlebox</a:t>
            </a:r>
            <a:r>
              <a:rPr lang="en-GB" dirty="0" smtClean="0"/>
              <a:t> Internet</a:t>
            </a:r>
          </a:p>
        </p:txBody>
      </p:sp>
      <p:pic>
        <p:nvPicPr>
          <p:cNvPr id="4" name="Picture 2" descr="C:\Users\802855631\Documents\htdocs\projects\2020comms\tcp\tcp-option-space\adventures-tintin-explorers-on-the-moon-right-panel.jpg"/>
          <p:cNvPicPr>
            <a:picLocks noChangeAspect="1" noChangeArrowheads="1"/>
          </p:cNvPicPr>
          <p:nvPr/>
        </p:nvPicPr>
        <p:blipFill rotWithShape="1">
          <a:blip r:embed="rId2">
            <a:extLst>
              <a:ext uri="{28A0092B-C50C-407E-A947-70E740481C1C}">
                <a14:useLocalDpi xmlns:a14="http://schemas.microsoft.com/office/drawing/2010/main" val="0"/>
              </a:ext>
            </a:extLst>
          </a:blip>
          <a:srcRect t="19895"/>
          <a:stretch/>
        </p:blipFill>
        <p:spPr bwMode="auto">
          <a:xfrm>
            <a:off x="6400800" y="76201"/>
            <a:ext cx="2628900" cy="2307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24460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tx2"/>
        </a:solidFill>
        <a:effectLst/>
      </p:bgPr>
    </p:bg>
    <p:spTree>
      <p:nvGrpSpPr>
        <p:cNvPr id="1" name=""/>
        <p:cNvGrpSpPr/>
        <p:nvPr/>
      </p:nvGrpSpPr>
      <p:grpSpPr>
        <a:xfrm>
          <a:off x="0" y="0"/>
          <a:ext cx="0" cy="0"/>
          <a:chOff x="0" y="0"/>
          <a:chExt cx="0" cy="0"/>
        </a:xfrm>
      </p:grpSpPr>
      <p:pic>
        <p:nvPicPr>
          <p:cNvPr id="2050" name="Picture 2" descr="http://dingo.care2.com/pictures/c2c/share/81/817/750/817501_37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838200"/>
            <a:ext cx="3524250" cy="352425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432175"/>
            <a:ext cx="3425825" cy="251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02049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tricky </a:t>
            </a:r>
            <a:r>
              <a:rPr lang="en-GB" dirty="0"/>
              <a:t>bits </a:t>
            </a:r>
            <a:r>
              <a:rPr lang="en-GB" dirty="0" smtClean="0"/>
              <a:t>– option processing order</a:t>
            </a:r>
            <a:endParaRPr lang="en-GB" dirty="0"/>
          </a:p>
        </p:txBody>
      </p:sp>
      <p:sp>
        <p:nvSpPr>
          <p:cNvPr id="3" name="Content Placeholder 2"/>
          <p:cNvSpPr>
            <a:spLocks noGrp="1"/>
          </p:cNvSpPr>
          <p:nvPr>
            <p:ph idx="1"/>
          </p:nvPr>
        </p:nvSpPr>
        <p:spPr>
          <a:xfrm>
            <a:off x="685800" y="5105400"/>
            <a:ext cx="8077200" cy="1371600"/>
          </a:xfrm>
        </p:spPr>
        <p:txBody>
          <a:bodyPr>
            <a:normAutofit fontScale="92500"/>
          </a:bodyPr>
          <a:lstStyle/>
          <a:p>
            <a:r>
              <a:rPr lang="en-GB" dirty="0" smtClean="0"/>
              <a:t>only on the first segment of each half-connection</a:t>
            </a:r>
          </a:p>
          <a:p>
            <a:pPr lvl="1"/>
            <a:r>
              <a:rPr lang="en-GB" dirty="0" smtClean="0"/>
              <a:t>on later segments, Outer Options have to be processed before Inner</a:t>
            </a:r>
          </a:p>
          <a:p>
            <a:pPr lvl="1"/>
            <a:r>
              <a:rPr lang="en-GB" dirty="0" smtClean="0"/>
              <a:t>reason</a:t>
            </a:r>
            <a:r>
              <a:rPr lang="en-GB" dirty="0"/>
              <a:t>: can’t find Inner Options if </a:t>
            </a:r>
            <a:r>
              <a:rPr lang="en-GB" dirty="0" smtClean="0"/>
              <a:t>still waiting to fill a sequence gap</a:t>
            </a:r>
          </a:p>
        </p:txBody>
      </p:sp>
      <p:sp>
        <p:nvSpPr>
          <p:cNvPr id="51" name="Rounded Rectangle 50"/>
          <p:cNvSpPr/>
          <p:nvPr/>
        </p:nvSpPr>
        <p:spPr bwMode="auto">
          <a:xfrm>
            <a:off x="346111" y="1604701"/>
            <a:ext cx="8686800" cy="2102419"/>
          </a:xfrm>
          <a:prstGeom prst="roundRect">
            <a:avLst>
              <a:gd name="adj" fmla="val 3190"/>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52" name="Rectangle 51"/>
          <p:cNvSpPr/>
          <p:nvPr/>
        </p:nvSpPr>
        <p:spPr bwMode="auto">
          <a:xfrm flipH="1">
            <a:off x="727111" y="2710984"/>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Arial"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53" name="Rectangle 52"/>
          <p:cNvSpPr/>
          <p:nvPr/>
        </p:nvSpPr>
        <p:spPr bwMode="auto">
          <a:xfrm flipH="1">
            <a:off x="1641511" y="2710984"/>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54" name="Rectangle 53"/>
          <p:cNvSpPr/>
          <p:nvPr/>
        </p:nvSpPr>
        <p:spPr bwMode="auto">
          <a:xfrm flipH="1">
            <a:off x="3148067" y="2710984"/>
            <a:ext cx="1506557" cy="4572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 Option</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55" name="Rectangle 54"/>
          <p:cNvSpPr/>
          <p:nvPr/>
        </p:nvSpPr>
        <p:spPr bwMode="auto">
          <a:xfrm flipH="1">
            <a:off x="4672066" y="2710984"/>
            <a:ext cx="1195334" cy="4572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Prefix Options</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56" name="Rectangle 55"/>
          <p:cNvSpPr/>
          <p:nvPr/>
        </p:nvSpPr>
        <p:spPr bwMode="auto">
          <a:xfrm flipH="1">
            <a:off x="7086599" y="2710984"/>
            <a:ext cx="1717710"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cxnSp>
        <p:nvCxnSpPr>
          <p:cNvPr id="57" name="Straight Arrow Connector 56"/>
          <p:cNvCxnSpPr/>
          <p:nvPr/>
        </p:nvCxnSpPr>
        <p:spPr bwMode="auto">
          <a:xfrm flipV="1">
            <a:off x="3124202" y="2452351"/>
            <a:ext cx="1506557" cy="223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8" name="TextBox 57"/>
          <p:cNvSpPr txBox="1"/>
          <p:nvPr/>
        </p:nvSpPr>
        <p:spPr>
          <a:xfrm flipH="1">
            <a:off x="3594209" y="2406185"/>
            <a:ext cx="614271" cy="276999"/>
          </a:xfrm>
          <a:prstGeom prst="rect">
            <a:avLst/>
          </a:prstGeom>
          <a:noFill/>
        </p:spPr>
        <p:txBody>
          <a:bodyPr wrap="none" rtlCol="0">
            <a:spAutoFit/>
          </a:bodyPr>
          <a:lstStyle/>
          <a:p>
            <a:pPr algn="ctr"/>
            <a:r>
              <a:rPr lang="en-GB" sz="1200" dirty="0" smtClean="0"/>
              <a:t>Len=2</a:t>
            </a:r>
            <a:endParaRPr lang="en-GB" sz="1200" dirty="0"/>
          </a:p>
        </p:txBody>
      </p:sp>
      <p:sp>
        <p:nvSpPr>
          <p:cNvPr id="59" name="TextBox 58"/>
          <p:cNvSpPr txBox="1"/>
          <p:nvPr/>
        </p:nvSpPr>
        <p:spPr>
          <a:xfrm flipH="1">
            <a:off x="5105400" y="2221520"/>
            <a:ext cx="1558888" cy="461665"/>
          </a:xfrm>
          <a:prstGeom prst="rect">
            <a:avLst/>
          </a:prstGeom>
          <a:noFill/>
        </p:spPr>
        <p:txBody>
          <a:bodyPr wrap="none" rtlCol="0">
            <a:spAutoFit/>
          </a:bodyPr>
          <a:lstStyle/>
          <a:p>
            <a:pPr algn="ctr"/>
            <a:r>
              <a:rPr lang="en-GB" sz="1200" dirty="0" smtClean="0"/>
              <a:t>Inner Options Offset</a:t>
            </a:r>
            <a:br>
              <a:rPr lang="en-GB" sz="1200" dirty="0" smtClean="0"/>
            </a:br>
            <a:r>
              <a:rPr lang="en-GB" sz="1200" dirty="0" smtClean="0"/>
              <a:t>(</a:t>
            </a:r>
            <a:r>
              <a:rPr lang="en-GB" sz="1200" dirty="0" err="1" smtClean="0"/>
              <a:t>InOO</a:t>
            </a:r>
            <a:r>
              <a:rPr lang="en-GB" sz="1200" dirty="0" smtClean="0"/>
              <a:t>)</a:t>
            </a:r>
            <a:endParaRPr lang="en-GB" sz="1200" dirty="0"/>
          </a:p>
        </p:txBody>
      </p:sp>
      <p:cxnSp>
        <p:nvCxnSpPr>
          <p:cNvPr id="60" name="Straight Arrow Connector 59"/>
          <p:cNvCxnSpPr/>
          <p:nvPr/>
        </p:nvCxnSpPr>
        <p:spPr bwMode="auto">
          <a:xfrm>
            <a:off x="4672066" y="2454583"/>
            <a:ext cx="240298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1" name="TextBox 60"/>
          <p:cNvSpPr txBox="1"/>
          <p:nvPr/>
        </p:nvSpPr>
        <p:spPr>
          <a:xfrm flipH="1">
            <a:off x="7172386" y="2234397"/>
            <a:ext cx="1438214" cy="461665"/>
          </a:xfrm>
          <a:prstGeom prst="rect">
            <a:avLst/>
          </a:prstGeom>
          <a:noFill/>
        </p:spPr>
        <p:txBody>
          <a:bodyPr wrap="none" rtlCol="0">
            <a:spAutoFit/>
          </a:bodyPr>
          <a:lstStyle/>
          <a:p>
            <a:pPr algn="ctr"/>
            <a:r>
              <a:rPr lang="en-GB" sz="1200" dirty="0" smtClean="0"/>
              <a:t>Sent Payload Size</a:t>
            </a:r>
            <a:br>
              <a:rPr lang="en-GB" sz="1200" dirty="0" smtClean="0"/>
            </a:br>
            <a:r>
              <a:rPr lang="en-GB" sz="1200" dirty="0" smtClean="0"/>
              <a:t>(SPS)</a:t>
            </a:r>
            <a:endParaRPr lang="en-GB" sz="1200" dirty="0"/>
          </a:p>
        </p:txBody>
      </p:sp>
      <p:cxnSp>
        <p:nvCxnSpPr>
          <p:cNvPr id="62" name="Straight Arrow Connector 61"/>
          <p:cNvCxnSpPr/>
          <p:nvPr/>
        </p:nvCxnSpPr>
        <p:spPr bwMode="auto">
          <a:xfrm>
            <a:off x="7075048" y="2463881"/>
            <a:ext cx="172926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3" name="Straight Connector 62"/>
          <p:cNvCxnSpPr/>
          <p:nvPr/>
        </p:nvCxnSpPr>
        <p:spPr bwMode="auto">
          <a:xfrm flipV="1">
            <a:off x="3148066" y="2329985"/>
            <a:ext cx="0" cy="30480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4" name="Straight Connector 63"/>
          <p:cNvCxnSpPr/>
          <p:nvPr/>
        </p:nvCxnSpPr>
        <p:spPr bwMode="auto">
          <a:xfrm flipV="1">
            <a:off x="4654623" y="1793831"/>
            <a:ext cx="0" cy="84095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5" name="Straight Connector 64"/>
          <p:cNvCxnSpPr/>
          <p:nvPr/>
        </p:nvCxnSpPr>
        <p:spPr bwMode="auto">
          <a:xfrm flipH="1" flipV="1">
            <a:off x="7075048" y="2329984"/>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6" name="Straight Connector 65"/>
          <p:cNvCxnSpPr/>
          <p:nvPr/>
        </p:nvCxnSpPr>
        <p:spPr bwMode="auto">
          <a:xfrm flipH="1" flipV="1">
            <a:off x="8804311" y="2329984"/>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7" name="TextBox 66"/>
          <p:cNvSpPr txBox="1"/>
          <p:nvPr/>
        </p:nvSpPr>
        <p:spPr>
          <a:xfrm>
            <a:off x="346111" y="1920241"/>
            <a:ext cx="1168910" cy="461665"/>
          </a:xfrm>
          <a:prstGeom prst="rect">
            <a:avLst/>
          </a:prstGeom>
          <a:noFill/>
        </p:spPr>
        <p:txBody>
          <a:bodyPr wrap="none" rtlCol="0">
            <a:spAutoFit/>
          </a:bodyPr>
          <a:lstStyle/>
          <a:p>
            <a:r>
              <a:rPr lang="en-GB" sz="2400" dirty="0" smtClean="0"/>
              <a:t>SYN=1</a:t>
            </a:r>
            <a:endParaRPr lang="en-GB" sz="2400" dirty="0"/>
          </a:p>
        </p:txBody>
      </p:sp>
      <p:sp>
        <p:nvSpPr>
          <p:cNvPr id="68" name="Rectangle 67"/>
          <p:cNvSpPr/>
          <p:nvPr/>
        </p:nvSpPr>
        <p:spPr bwMode="auto">
          <a:xfrm flipH="1">
            <a:off x="2555911" y="2710984"/>
            <a:ext cx="600772" cy="457200"/>
          </a:xfrm>
          <a:prstGeom prst="rect">
            <a:avLst/>
          </a:prstGeom>
          <a:solidFill>
            <a:schemeClr val="accent6"/>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Magic</a:t>
            </a:r>
            <a:b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b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A</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cxnSp>
        <p:nvCxnSpPr>
          <p:cNvPr id="69" name="Straight Arrow Connector 68"/>
          <p:cNvCxnSpPr/>
          <p:nvPr/>
        </p:nvCxnSpPr>
        <p:spPr bwMode="auto">
          <a:xfrm>
            <a:off x="2555911" y="2454583"/>
            <a:ext cx="60077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0" name="TextBox 69"/>
          <p:cNvSpPr txBox="1"/>
          <p:nvPr/>
        </p:nvSpPr>
        <p:spPr>
          <a:xfrm flipH="1">
            <a:off x="2717070" y="2406185"/>
            <a:ext cx="269626" cy="276999"/>
          </a:xfrm>
          <a:prstGeom prst="rect">
            <a:avLst/>
          </a:prstGeom>
          <a:noFill/>
        </p:spPr>
        <p:txBody>
          <a:bodyPr wrap="none" rtlCol="0">
            <a:spAutoFit/>
          </a:bodyPr>
          <a:lstStyle/>
          <a:p>
            <a:pPr algn="ctr"/>
            <a:r>
              <a:rPr lang="en-GB" sz="1200" dirty="0" smtClean="0"/>
              <a:t>1</a:t>
            </a:r>
            <a:endParaRPr lang="en-GB" sz="1200" dirty="0"/>
          </a:p>
        </p:txBody>
      </p:sp>
      <p:cxnSp>
        <p:nvCxnSpPr>
          <p:cNvPr id="71" name="Straight Connector 70"/>
          <p:cNvCxnSpPr/>
          <p:nvPr/>
        </p:nvCxnSpPr>
        <p:spPr bwMode="auto">
          <a:xfrm flipH="1" flipV="1">
            <a:off x="2555911" y="2329984"/>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aphicFrame>
        <p:nvGraphicFramePr>
          <p:cNvPr id="72" name="Table 71"/>
          <p:cNvGraphicFramePr>
            <a:graphicFrameLocks noGrp="1"/>
          </p:cNvGraphicFramePr>
          <p:nvPr>
            <p:extLst>
              <p:ext uri="{D42A27DB-BD31-4B8C-83A1-F6EECF244321}">
                <p14:modId xmlns:p14="http://schemas.microsoft.com/office/powerpoint/2010/main" val="1070615210"/>
              </p:ext>
            </p:extLst>
          </p:nvPr>
        </p:nvGraphicFramePr>
        <p:xfrm>
          <a:off x="503877" y="4038600"/>
          <a:ext cx="6096000" cy="1051560"/>
        </p:xfrm>
        <a:graphic>
          <a:graphicData uri="http://schemas.openxmlformats.org/drawingml/2006/table">
            <a:tbl>
              <a:tblPr firstRow="1" bandRow="1">
                <a:tableStyleId>{16D9F66E-5EB9-4882-86FB-DCBF35E3C3E4}</a:tableStyleId>
              </a:tblPr>
              <a:tblGrid>
                <a:gridCol w="3048000"/>
                <a:gridCol w="2667000"/>
                <a:gridCol w="381000"/>
              </a:tblGrid>
              <a:tr h="365760">
                <a:tc>
                  <a:txBody>
                    <a:bodyPr/>
                    <a:lstStyle/>
                    <a:p>
                      <a:pPr algn="ctr"/>
                      <a:r>
                        <a:rPr lang="en-GB" sz="1600" b="0" dirty="0" smtClean="0"/>
                        <a:t>SPS</a:t>
                      </a:r>
                      <a:endParaRPr lang="en-GB" sz="1600" b="0" dirty="0">
                        <a:solidFill>
                          <a:schemeClr val="tx1"/>
                        </a:solidFill>
                      </a:endParaRPr>
                    </a:p>
                  </a:txBody>
                  <a:tcPr marL="0" marR="0" marT="0" marB="0" anchor="ctr">
                    <a:solidFill>
                      <a:schemeClr val="accent6">
                        <a:lumMod val="20000"/>
                        <a:lumOff val="80000"/>
                      </a:schemeClr>
                    </a:solidFill>
                  </a:tcPr>
                </a:tc>
                <a:tc>
                  <a:txBody>
                    <a:bodyPr/>
                    <a:lstStyle/>
                    <a:p>
                      <a:pPr algn="ctr"/>
                      <a:r>
                        <a:rPr lang="en-GB" sz="1600" b="0" dirty="0" err="1" smtClean="0"/>
                        <a:t>InOO</a:t>
                      </a:r>
                      <a:endParaRPr lang="en-GB" sz="1600" b="0" dirty="0">
                        <a:solidFill>
                          <a:schemeClr val="tx1"/>
                        </a:solidFill>
                      </a:endParaRPr>
                    </a:p>
                  </a:txBody>
                  <a:tcPr marL="0" marR="0" marT="0" marB="0" anchor="ctr">
                    <a:solidFill>
                      <a:schemeClr val="accent6">
                        <a:lumMod val="40000"/>
                        <a:lumOff val="60000"/>
                      </a:schemeClr>
                    </a:solidFill>
                  </a:tcPr>
                </a:tc>
                <a:tc>
                  <a:txBody>
                    <a:bodyPr/>
                    <a:lstStyle/>
                    <a:p>
                      <a:pPr algn="ctr"/>
                      <a:r>
                        <a:rPr lang="en-GB" sz="1600" b="0" dirty="0" smtClean="0"/>
                        <a:t>Len</a:t>
                      </a:r>
                      <a:endParaRPr lang="en-GB" sz="1500" b="0" dirty="0">
                        <a:solidFill>
                          <a:schemeClr val="tx1"/>
                        </a:solidFill>
                      </a:endParaRPr>
                    </a:p>
                  </a:txBody>
                  <a:tcPr marL="0" marR="0" marT="0" marB="0" anchor="ctr">
                    <a:solidFill>
                      <a:schemeClr val="accent6">
                        <a:lumMod val="60000"/>
                        <a:lumOff val="40000"/>
                      </a:schemeClr>
                    </a:solidFill>
                  </a:tcPr>
                </a:tc>
              </a:tr>
              <a:tr h="365760">
                <a:tc>
                  <a:txBody>
                    <a:bodyPr/>
                    <a:lstStyle/>
                    <a:p>
                      <a:pPr algn="ctr"/>
                      <a:r>
                        <a:rPr lang="en-GB" sz="1600" b="0" dirty="0" smtClean="0">
                          <a:solidFill>
                            <a:schemeClr val="tx1"/>
                          </a:solidFill>
                        </a:rPr>
                        <a:t>Magic Number</a:t>
                      </a:r>
                      <a:r>
                        <a:rPr lang="en-GB" sz="1600" b="0" baseline="0" dirty="0" smtClean="0">
                          <a:solidFill>
                            <a:schemeClr val="tx1"/>
                          </a:solidFill>
                        </a:rPr>
                        <a:t> B</a:t>
                      </a:r>
                      <a:endParaRPr lang="en-GB" sz="1600" b="0" dirty="0">
                        <a:solidFill>
                          <a:schemeClr val="tx1"/>
                        </a:solidFill>
                      </a:endParaRPr>
                    </a:p>
                  </a:txBody>
                  <a:tcPr marL="0" marR="0" marT="0" marB="0" anchor="ctr">
                    <a:solidFill>
                      <a:schemeClr val="accent6"/>
                    </a:solidFill>
                  </a:tcPr>
                </a:tc>
                <a:tc>
                  <a:txBody>
                    <a:bodyPr/>
                    <a:lstStyle/>
                    <a:p>
                      <a:pPr algn="ctr"/>
                      <a:r>
                        <a:rPr lang="en-GB" sz="1600" b="0" dirty="0" smtClean="0">
                          <a:solidFill>
                            <a:schemeClr val="tx1"/>
                          </a:solidFill>
                        </a:rPr>
                        <a:t>SOO</a:t>
                      </a:r>
                      <a:endParaRPr lang="en-GB" sz="1600" b="0" dirty="0">
                        <a:solidFill>
                          <a:schemeClr val="tx1"/>
                        </a:solidFill>
                      </a:endParaRPr>
                    </a:p>
                  </a:txBody>
                  <a:tcPr marL="0" marR="0" marT="0" marB="0" anchor="ctr">
                    <a:solidFill>
                      <a:schemeClr val="accent6">
                        <a:lumMod val="40000"/>
                        <a:lumOff val="60000"/>
                      </a:schemeClr>
                    </a:solidFill>
                  </a:tcPr>
                </a:tc>
                <a:tc>
                  <a:txBody>
                    <a:bodyPr/>
                    <a:lstStyle/>
                    <a:p>
                      <a:pPr algn="ctr"/>
                      <a:r>
                        <a:rPr lang="en-GB" sz="1600" b="0" dirty="0" smtClean="0">
                          <a:solidFill>
                            <a:schemeClr val="tx1"/>
                          </a:solidFill>
                        </a:rPr>
                        <a:t>CU</a:t>
                      </a:r>
                      <a:endParaRPr lang="en-GB" sz="1500" b="0" dirty="0">
                        <a:solidFill>
                          <a:schemeClr val="tx1"/>
                        </a:solidFill>
                      </a:endParaRPr>
                    </a:p>
                  </a:txBody>
                  <a:tcPr marL="0" marR="0" marT="0" marB="0" anchor="ctr">
                    <a:solidFill>
                      <a:schemeClr val="accent6">
                        <a:lumMod val="20000"/>
                        <a:lumOff val="80000"/>
                      </a:schemeClr>
                    </a:solidFill>
                  </a:tcPr>
                </a:tc>
              </a:tr>
              <a:tr h="320040">
                <a:tc>
                  <a:txBody>
                    <a:bodyPr/>
                    <a:lstStyle/>
                    <a:p>
                      <a:pPr algn="ctr"/>
                      <a:r>
                        <a:rPr lang="en-GB" sz="1500" dirty="0" smtClean="0"/>
                        <a:t>16b</a:t>
                      </a:r>
                      <a:endParaRPr lang="en-GB" sz="1500" b="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algn="ctr"/>
                      <a:r>
                        <a:rPr lang="en-GB" sz="1500" dirty="0" smtClean="0"/>
                        <a:t>14b</a:t>
                      </a:r>
                      <a:endParaRPr lang="en-GB" sz="1500" b="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algn="ctr"/>
                      <a:r>
                        <a:rPr lang="en-GB" sz="1500" dirty="0" smtClean="0"/>
                        <a:t>2b</a:t>
                      </a:r>
                      <a:endParaRPr lang="en-GB" sz="1500" b="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r>
            </a:tbl>
          </a:graphicData>
        </a:graphic>
      </p:graphicFrame>
      <p:cxnSp>
        <p:nvCxnSpPr>
          <p:cNvPr id="73" name="Straight Connector 72"/>
          <p:cNvCxnSpPr/>
          <p:nvPr/>
        </p:nvCxnSpPr>
        <p:spPr bwMode="auto">
          <a:xfrm flipV="1">
            <a:off x="496365" y="3168184"/>
            <a:ext cx="2660318" cy="870416"/>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4" name="Straight Connector 73"/>
          <p:cNvCxnSpPr/>
          <p:nvPr/>
        </p:nvCxnSpPr>
        <p:spPr bwMode="auto">
          <a:xfrm>
            <a:off x="4689513" y="3217701"/>
            <a:ext cx="1910367" cy="8209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5" name="Straight Arrow Connector 74"/>
          <p:cNvCxnSpPr/>
          <p:nvPr/>
        </p:nvCxnSpPr>
        <p:spPr bwMode="auto">
          <a:xfrm>
            <a:off x="4672068" y="2022431"/>
            <a:ext cx="1201491"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6" name="TextBox 75"/>
          <p:cNvSpPr txBox="1"/>
          <p:nvPr/>
        </p:nvSpPr>
        <p:spPr>
          <a:xfrm flipH="1">
            <a:off x="4717224" y="1604702"/>
            <a:ext cx="1166153" cy="646331"/>
          </a:xfrm>
          <a:prstGeom prst="rect">
            <a:avLst/>
          </a:prstGeom>
          <a:noFill/>
        </p:spPr>
        <p:txBody>
          <a:bodyPr wrap="none" rtlCol="0">
            <a:spAutoFit/>
          </a:bodyPr>
          <a:lstStyle/>
          <a:p>
            <a:pPr algn="ctr"/>
            <a:r>
              <a:rPr lang="en-GB" sz="1200" dirty="0" smtClean="0"/>
              <a:t>Suffix</a:t>
            </a:r>
            <a:br>
              <a:rPr lang="en-GB" sz="1200" dirty="0" smtClean="0"/>
            </a:br>
            <a:r>
              <a:rPr lang="en-GB" sz="1200" dirty="0" smtClean="0"/>
              <a:t>Options Offset</a:t>
            </a:r>
            <a:br>
              <a:rPr lang="en-GB" sz="1200" dirty="0" smtClean="0"/>
            </a:br>
            <a:r>
              <a:rPr lang="en-GB" sz="1200" dirty="0" smtClean="0"/>
              <a:t>(SOO)</a:t>
            </a:r>
            <a:endParaRPr lang="en-GB" sz="1200" dirty="0"/>
          </a:p>
        </p:txBody>
      </p:sp>
      <p:sp>
        <p:nvSpPr>
          <p:cNvPr id="77" name="Rectangle 76"/>
          <p:cNvSpPr/>
          <p:nvPr/>
        </p:nvSpPr>
        <p:spPr bwMode="auto">
          <a:xfrm flipH="1">
            <a:off x="5867400" y="2710378"/>
            <a:ext cx="1219200" cy="457807"/>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Suffix Options</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cxnSp>
        <p:nvCxnSpPr>
          <p:cNvPr id="78" name="Straight Connector 77"/>
          <p:cNvCxnSpPr/>
          <p:nvPr/>
        </p:nvCxnSpPr>
        <p:spPr bwMode="auto">
          <a:xfrm flipH="1" flipV="1">
            <a:off x="5865225" y="1846272"/>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9" name="Left Brace 78"/>
          <p:cNvSpPr/>
          <p:nvPr/>
        </p:nvSpPr>
        <p:spPr bwMode="auto">
          <a:xfrm rot="16200000">
            <a:off x="5774769" y="2080208"/>
            <a:ext cx="167823" cy="2455842"/>
          </a:xfrm>
          <a:prstGeom prst="leftBrace">
            <a:avLst>
              <a:gd name="adj1" fmla="val 29981"/>
              <a:gd name="adj2" fmla="val 5000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80" name="TextBox 79"/>
          <p:cNvSpPr txBox="1"/>
          <p:nvPr/>
        </p:nvSpPr>
        <p:spPr>
          <a:xfrm flipH="1">
            <a:off x="5562600" y="3352800"/>
            <a:ext cx="1417376" cy="338554"/>
          </a:xfrm>
          <a:prstGeom prst="rect">
            <a:avLst/>
          </a:prstGeom>
          <a:noFill/>
        </p:spPr>
        <p:txBody>
          <a:bodyPr wrap="none" rtlCol="0">
            <a:spAutoFit/>
          </a:bodyPr>
          <a:lstStyle/>
          <a:p>
            <a:pPr algn="ctr"/>
            <a:r>
              <a:rPr lang="en-GB" sz="1600" dirty="0" smtClean="0"/>
              <a:t>Inner Options</a:t>
            </a:r>
            <a:endParaRPr lang="en-GB" sz="1600" dirty="0"/>
          </a:p>
        </p:txBody>
      </p:sp>
    </p:spTree>
    <p:extLst>
      <p:ext uri="{BB962C8B-B14F-4D97-AF65-F5344CB8AC3E}">
        <p14:creationId xmlns:p14="http://schemas.microsoft.com/office/powerpoint/2010/main" val="40344760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tricky bits – processing order: one </a:t>
            </a:r>
            <a:r>
              <a:rPr lang="en-GB" dirty="0"/>
              <a:t>level of recursion</a:t>
            </a:r>
          </a:p>
        </p:txBody>
      </p:sp>
      <p:sp>
        <p:nvSpPr>
          <p:cNvPr id="3" name="Content Placeholder 2"/>
          <p:cNvSpPr>
            <a:spLocks noGrp="1"/>
          </p:cNvSpPr>
          <p:nvPr>
            <p:ph idx="1"/>
          </p:nvPr>
        </p:nvSpPr>
        <p:spPr/>
        <p:txBody>
          <a:bodyPr/>
          <a:lstStyle/>
          <a:p>
            <a:r>
              <a:rPr lang="en-GB" dirty="0" smtClean="0"/>
              <a:t>If </a:t>
            </a:r>
            <a:r>
              <a:rPr lang="en-GB" dirty="0"/>
              <a:t>TCP alters the TCP Data (e.g. decrypt, </a:t>
            </a:r>
            <a:r>
              <a:rPr lang="en-GB" dirty="0" smtClean="0"/>
              <a:t>decompress </a:t>
            </a:r>
            <a:r>
              <a:rPr lang="en-GB" dirty="0"/>
              <a:t>in the receiving case, for example</a:t>
            </a:r>
            <a:r>
              <a:rPr lang="en-GB" dirty="0" smtClean="0"/>
              <a:t>)</a:t>
            </a:r>
          </a:p>
          <a:p>
            <a:pPr lvl="1"/>
            <a:r>
              <a:rPr lang="en-GB" dirty="0" smtClean="0"/>
              <a:t>SYN=1: if </a:t>
            </a:r>
            <a:r>
              <a:rPr lang="en-GB" dirty="0"/>
              <a:t>it hasn’t previously found </a:t>
            </a:r>
            <a:r>
              <a:rPr lang="en-GB" dirty="0" err="1"/>
              <a:t>MagicA</a:t>
            </a:r>
            <a:r>
              <a:rPr lang="en-GB" dirty="0"/>
              <a:t>, it looks </a:t>
            </a:r>
            <a:r>
              <a:rPr lang="en-GB" dirty="0" smtClean="0"/>
              <a:t>again</a:t>
            </a:r>
          </a:p>
          <a:p>
            <a:pPr lvl="1"/>
            <a:endParaRPr lang="en-GB" dirty="0" smtClean="0"/>
          </a:p>
          <a:p>
            <a:pPr lvl="1"/>
            <a:endParaRPr lang="en-GB" dirty="0"/>
          </a:p>
          <a:p>
            <a:pPr lvl="1"/>
            <a:endParaRPr lang="en-GB" dirty="0" smtClean="0"/>
          </a:p>
          <a:p>
            <a:pPr lvl="1"/>
            <a:r>
              <a:rPr lang="en-GB" dirty="0" smtClean="0"/>
              <a:t>SYN=0: There might be a rekey command in an encrypted Inner Option. So the TCP receiver decrypts up to the end of each set of Inner Options, processes those options, then continues decrypting (which might be with a new key).</a:t>
            </a:r>
            <a:endParaRPr lang="en-GB" dirty="0"/>
          </a:p>
          <a:p>
            <a:endParaRPr lang="en-GB" dirty="0"/>
          </a:p>
        </p:txBody>
      </p:sp>
      <p:pic>
        <p:nvPicPr>
          <p:cNvPr id="4098" name="Picture 2" descr="http://www.psdgraphics.com/wp-content/uploads/2011/10/magic-wand.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8638" t="5330" r="10543" b="4530"/>
          <a:stretch/>
        </p:blipFill>
        <p:spPr bwMode="auto">
          <a:xfrm>
            <a:off x="4016830" y="2743200"/>
            <a:ext cx="1346453" cy="112845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www.petfinder.com/wp-content/uploads/2012/11/10-reasons-rescue-rabbits-rule-thinkstock-148125620-253x2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1713" t="16088" r="17208"/>
          <a:stretch/>
        </p:blipFill>
        <p:spPr bwMode="auto">
          <a:xfrm>
            <a:off x="4016829" y="2743201"/>
            <a:ext cx="1344308" cy="1134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477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digitalunite.com/sites/default/files/images/shutterstock_757601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3643" y="-152400"/>
            <a:ext cx="2822219" cy="21335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dirty="0"/>
              <a:t>tricky </a:t>
            </a:r>
            <a:r>
              <a:rPr lang="en-GB" dirty="0" smtClean="0"/>
              <a:t>bits </a:t>
            </a:r>
            <a:r>
              <a:rPr lang="en-GB" dirty="0"/>
              <a:t>– SYN </a:t>
            </a:r>
            <a:r>
              <a:rPr lang="en-GB" dirty="0" smtClean="0"/>
              <a:t>floods</a:t>
            </a:r>
            <a:endParaRPr lang="en-GB" dirty="0"/>
          </a:p>
        </p:txBody>
      </p:sp>
      <p:sp>
        <p:nvSpPr>
          <p:cNvPr id="3" name="Content Placeholder 2"/>
          <p:cNvSpPr>
            <a:spLocks noGrp="1"/>
          </p:cNvSpPr>
          <p:nvPr>
            <p:ph idx="1"/>
          </p:nvPr>
        </p:nvSpPr>
        <p:spPr>
          <a:xfrm>
            <a:off x="685800" y="1524000"/>
            <a:ext cx="7772400" cy="4572000"/>
          </a:xfrm>
        </p:spPr>
        <p:txBody>
          <a:bodyPr>
            <a:normAutofit fontScale="92500"/>
          </a:bodyPr>
          <a:lstStyle/>
          <a:p>
            <a:r>
              <a:rPr lang="en-GB" dirty="0" smtClean="0"/>
              <a:t>current SYN cookie mechanism is too small for the ambition to use lots of options</a:t>
            </a:r>
          </a:p>
          <a:p>
            <a:pPr lvl="1"/>
            <a:r>
              <a:rPr lang="en-GB" dirty="0" smtClean="0"/>
              <a:t>because it packs the cookie into part of the Initial </a:t>
            </a:r>
            <a:r>
              <a:rPr lang="en-GB" dirty="0" err="1" smtClean="0"/>
              <a:t>Seq</a:t>
            </a:r>
            <a:r>
              <a:rPr lang="en-GB" dirty="0" smtClean="0"/>
              <a:t> No</a:t>
            </a:r>
          </a:p>
          <a:p>
            <a:pPr lvl="1"/>
            <a:r>
              <a:rPr lang="en-GB" dirty="0" smtClean="0"/>
              <a:t>solution: a larger cookie jar that an Inner Space host MUST implement</a:t>
            </a:r>
          </a:p>
          <a:p>
            <a:r>
              <a:rPr lang="en-GB" dirty="0" smtClean="0"/>
              <a:t>the </a:t>
            </a:r>
            <a:r>
              <a:rPr lang="en-GB" dirty="0" err="1" smtClean="0"/>
              <a:t>EchoCookie</a:t>
            </a:r>
            <a:r>
              <a:rPr lang="en-GB" dirty="0" smtClean="0"/>
              <a:t> </a:t>
            </a:r>
            <a:r>
              <a:rPr lang="en-GB" dirty="0"/>
              <a:t>option </a:t>
            </a:r>
            <a:r>
              <a:rPr lang="en-GB" dirty="0" smtClean="0"/>
              <a:t>(can be independent of  Inner Space)</a:t>
            </a:r>
          </a:p>
          <a:p>
            <a:pPr lvl="1"/>
            <a:r>
              <a:rPr lang="en-GB" dirty="0" smtClean="0"/>
              <a:t>if host receives a cookie, it MUST reflect it back</a:t>
            </a:r>
          </a:p>
          <a:p>
            <a:pPr lvl="1"/>
            <a:r>
              <a:rPr lang="en-GB" dirty="0" smtClean="0"/>
              <a:t>sender can choose size and contents</a:t>
            </a:r>
            <a:endParaRPr lang="en-GB" dirty="0"/>
          </a:p>
          <a:p>
            <a:endParaRPr lang="en-GB" dirty="0" smtClean="0"/>
          </a:p>
          <a:p>
            <a:pPr lvl="1"/>
            <a:endParaRPr lang="en-GB" dirty="0" smtClean="0"/>
          </a:p>
          <a:p>
            <a:r>
              <a:rPr lang="en-GB" dirty="0" smtClean="0"/>
              <a:t>other opportunities</a:t>
            </a:r>
          </a:p>
          <a:p>
            <a:pPr lvl="1"/>
            <a:r>
              <a:rPr lang="en-GB" dirty="0" err="1" smtClean="0"/>
              <a:t>tcpcrypt</a:t>
            </a:r>
            <a:r>
              <a:rPr lang="en-GB" dirty="0" smtClean="0"/>
              <a:t> could use this</a:t>
            </a:r>
          </a:p>
        </p:txBody>
      </p:sp>
      <p:graphicFrame>
        <p:nvGraphicFramePr>
          <p:cNvPr id="4" name="Table 3"/>
          <p:cNvGraphicFramePr>
            <a:graphicFrameLocks noGrp="1"/>
          </p:cNvGraphicFramePr>
          <p:nvPr>
            <p:extLst>
              <p:ext uri="{D42A27DB-BD31-4B8C-83A1-F6EECF244321}">
                <p14:modId xmlns:p14="http://schemas.microsoft.com/office/powerpoint/2010/main" val="2985001107"/>
              </p:ext>
            </p:extLst>
          </p:nvPr>
        </p:nvGraphicFramePr>
        <p:xfrm>
          <a:off x="1371600" y="4572000"/>
          <a:ext cx="6096000" cy="685800"/>
        </p:xfrm>
        <a:graphic>
          <a:graphicData uri="http://schemas.openxmlformats.org/drawingml/2006/table">
            <a:tbl>
              <a:tblPr firstRow="1" bandRow="1">
                <a:tableStyleId>{16D9F66E-5EB9-4882-86FB-DCBF35E3C3E4}</a:tableStyleId>
              </a:tblPr>
              <a:tblGrid>
                <a:gridCol w="1524000"/>
                <a:gridCol w="1524000"/>
                <a:gridCol w="3048000"/>
              </a:tblGrid>
              <a:tr h="365760">
                <a:tc>
                  <a:txBody>
                    <a:bodyPr/>
                    <a:lstStyle/>
                    <a:p>
                      <a:pPr algn="ctr"/>
                      <a:r>
                        <a:rPr lang="en-GB" sz="1600" b="0" dirty="0" err="1" smtClean="0">
                          <a:solidFill>
                            <a:schemeClr val="tx1"/>
                          </a:solidFill>
                        </a:rPr>
                        <a:t>EchoCookie</a:t>
                      </a:r>
                      <a:endParaRPr lang="en-GB" sz="1600" b="0" dirty="0">
                        <a:solidFill>
                          <a:schemeClr val="tx1"/>
                        </a:solidFill>
                      </a:endParaRPr>
                    </a:p>
                  </a:txBody>
                  <a:tcPr marL="0" marR="0" marT="0" marB="0" anchor="ctr">
                    <a:solidFill>
                      <a:schemeClr val="accent6">
                        <a:lumMod val="20000"/>
                        <a:lumOff val="80000"/>
                      </a:schemeClr>
                    </a:solidFill>
                  </a:tcPr>
                </a:tc>
                <a:tc>
                  <a:txBody>
                    <a:bodyPr/>
                    <a:lstStyle/>
                    <a:p>
                      <a:pPr algn="ctr"/>
                      <a:r>
                        <a:rPr lang="en-GB" sz="1600" b="0" dirty="0" smtClean="0">
                          <a:solidFill>
                            <a:schemeClr val="tx1"/>
                          </a:solidFill>
                        </a:rPr>
                        <a:t>Len=X (X&gt;1)</a:t>
                      </a:r>
                      <a:endParaRPr lang="en-GB" sz="1600" b="0" dirty="0">
                        <a:solidFill>
                          <a:schemeClr val="tx1"/>
                        </a:solidFill>
                      </a:endParaRPr>
                    </a:p>
                  </a:txBody>
                  <a:tcPr marL="0" marR="0" marT="0" marB="0" anchor="ctr">
                    <a:solidFill>
                      <a:schemeClr val="accent6">
                        <a:lumMod val="20000"/>
                        <a:lumOff val="80000"/>
                      </a:schemeClr>
                    </a:solidFill>
                  </a:tcPr>
                </a:tc>
                <a:tc>
                  <a:txBody>
                    <a:bodyPr/>
                    <a:lstStyle/>
                    <a:p>
                      <a:pPr algn="ctr"/>
                      <a:r>
                        <a:rPr lang="en-GB" sz="1600" b="0" dirty="0" smtClean="0">
                          <a:solidFill>
                            <a:schemeClr val="tx1"/>
                          </a:solidFill>
                        </a:rPr>
                        <a:t>Cookie</a:t>
                      </a:r>
                      <a:endParaRPr lang="en-GB" sz="1600" b="0" dirty="0">
                        <a:solidFill>
                          <a:schemeClr val="tx1"/>
                        </a:solidFill>
                      </a:endParaRPr>
                    </a:p>
                  </a:txBody>
                  <a:tcPr marL="0" marR="0" marT="0" marB="0" anchor="ctr">
                    <a:solidFill>
                      <a:schemeClr val="accent6">
                        <a:lumMod val="20000"/>
                        <a:lumOff val="80000"/>
                      </a:schemeClr>
                    </a:solidFill>
                  </a:tcPr>
                </a:tc>
              </a:tr>
              <a:tr h="320040">
                <a:tc>
                  <a:txBody>
                    <a:bodyPr/>
                    <a:lstStyle/>
                    <a:p>
                      <a:pPr algn="ctr"/>
                      <a:r>
                        <a:rPr lang="en-GB" sz="1500" dirty="0" smtClean="0"/>
                        <a:t>1B</a:t>
                      </a:r>
                      <a:endParaRPr lang="en-GB" sz="1500" b="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algn="ctr"/>
                      <a:r>
                        <a:rPr lang="en-GB" sz="1500" b="0" dirty="0" smtClean="0">
                          <a:solidFill>
                            <a:schemeClr val="tx1"/>
                          </a:solidFill>
                        </a:rPr>
                        <a:t>1B</a:t>
                      </a:r>
                      <a:endParaRPr lang="en-GB" sz="1500" b="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algn="ctr"/>
                      <a:r>
                        <a:rPr lang="en-GB" sz="1500" b="0" smtClean="0">
                          <a:solidFill>
                            <a:schemeClr val="tx1"/>
                          </a:solidFill>
                        </a:rPr>
                        <a:t>(X-2)B</a:t>
                      </a:r>
                      <a:endParaRPr lang="en-GB" sz="1500" b="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r>
            </a:tbl>
          </a:graphicData>
        </a:graphic>
      </p:graphicFrame>
      <p:sp>
        <p:nvSpPr>
          <p:cNvPr id="5" name="Isosceles Triangle 4"/>
          <p:cNvSpPr/>
          <p:nvPr/>
        </p:nvSpPr>
        <p:spPr bwMode="auto">
          <a:xfrm>
            <a:off x="4982523" y="4343400"/>
            <a:ext cx="228600" cy="228600"/>
          </a:xfrm>
          <a:prstGeom prst="triangle">
            <a:avLst/>
          </a:prstGeom>
          <a:solidFill>
            <a:schemeClr val="accent6">
              <a:lumMod val="20000"/>
              <a:lumOff val="80000"/>
            </a:schemeClr>
          </a:solidFill>
          <a:ln>
            <a:headEnd type="none" w="med" len="med"/>
            <a:tailEnd type="none" w="med" len="med"/>
          </a:ln>
          <a:effectLst/>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cxnSp>
        <p:nvCxnSpPr>
          <p:cNvPr id="7" name="Straight Connector 6"/>
          <p:cNvCxnSpPr>
            <a:stCxn id="5" idx="2"/>
            <a:endCxn id="5" idx="4"/>
          </p:cNvCxnSpPr>
          <p:nvPr/>
        </p:nvCxnSpPr>
        <p:spPr bwMode="auto">
          <a:xfrm>
            <a:off x="4982523" y="4572000"/>
            <a:ext cx="228600" cy="0"/>
          </a:xfrm>
          <a:prstGeom prst="line">
            <a:avLst/>
          </a:prstGeom>
          <a:solidFill>
            <a:schemeClr val="accent1"/>
          </a:solidFill>
          <a:ln w="28575" cap="flat" cmpd="sng" algn="ctr">
            <a:solidFill>
              <a:schemeClr val="accent6">
                <a:lumMod val="20000"/>
                <a:lumOff val="80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2" name="Isosceles Triangle 11"/>
          <p:cNvSpPr/>
          <p:nvPr/>
        </p:nvSpPr>
        <p:spPr bwMode="auto">
          <a:xfrm flipV="1">
            <a:off x="5214933" y="4933951"/>
            <a:ext cx="228600" cy="228600"/>
          </a:xfrm>
          <a:prstGeom prst="triangle">
            <a:avLst/>
          </a:prstGeom>
          <a:solidFill>
            <a:schemeClr val="accent6">
              <a:lumMod val="20000"/>
              <a:lumOff val="80000"/>
            </a:schemeClr>
          </a:solidFill>
          <a:ln>
            <a:headEnd type="none" w="med" len="med"/>
            <a:tailEnd type="none" w="med" len="med"/>
          </a:ln>
          <a:effectLst/>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cxnSp>
        <p:nvCxnSpPr>
          <p:cNvPr id="13" name="Straight Connector 12"/>
          <p:cNvCxnSpPr/>
          <p:nvPr/>
        </p:nvCxnSpPr>
        <p:spPr bwMode="auto">
          <a:xfrm flipV="1">
            <a:off x="5214933" y="4933951"/>
            <a:ext cx="228600" cy="0"/>
          </a:xfrm>
          <a:prstGeom prst="line">
            <a:avLst/>
          </a:prstGeom>
          <a:solidFill>
            <a:schemeClr val="accent1"/>
          </a:solidFill>
          <a:ln w="28575" cap="flat" cmpd="sng" algn="ctr">
            <a:solidFill>
              <a:schemeClr val="accent6">
                <a:lumMod val="20000"/>
                <a:lumOff val="80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4" name="Isosceles Triangle 13"/>
          <p:cNvSpPr/>
          <p:nvPr/>
        </p:nvSpPr>
        <p:spPr bwMode="auto">
          <a:xfrm>
            <a:off x="4982523" y="4709160"/>
            <a:ext cx="228600" cy="228600"/>
          </a:xfrm>
          <a:prstGeom prst="triangle">
            <a:avLst/>
          </a:prstGeom>
          <a:solidFill>
            <a:schemeClr val="bg1"/>
          </a:solidFill>
          <a:ln>
            <a:headEnd type="none" w="med" len="med"/>
            <a:tailEnd type="none" w="med" len="med"/>
          </a:ln>
          <a:effectLst/>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cxnSp>
        <p:nvCxnSpPr>
          <p:cNvPr id="15" name="Straight Connector 14"/>
          <p:cNvCxnSpPr>
            <a:stCxn id="14" idx="2"/>
            <a:endCxn id="14" idx="4"/>
          </p:cNvCxnSpPr>
          <p:nvPr/>
        </p:nvCxnSpPr>
        <p:spPr bwMode="auto">
          <a:xfrm>
            <a:off x="4982523" y="4937760"/>
            <a:ext cx="228600" cy="0"/>
          </a:xfrm>
          <a:prstGeom prst="line">
            <a:avLst/>
          </a:prstGeom>
          <a:solidFill>
            <a:schemeClr val="accent1"/>
          </a:solidFill>
          <a:ln w="2857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6" name="Isosceles Triangle 15"/>
          <p:cNvSpPr/>
          <p:nvPr/>
        </p:nvSpPr>
        <p:spPr bwMode="auto">
          <a:xfrm flipV="1">
            <a:off x="5214933" y="4572000"/>
            <a:ext cx="228600" cy="228600"/>
          </a:xfrm>
          <a:prstGeom prst="triangle">
            <a:avLst/>
          </a:prstGeom>
          <a:solidFill>
            <a:schemeClr val="bg1"/>
          </a:solidFill>
          <a:ln>
            <a:headEnd type="none" w="med" len="med"/>
            <a:tailEnd type="none" w="med" len="med"/>
          </a:ln>
          <a:effectLst/>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cxnSp>
        <p:nvCxnSpPr>
          <p:cNvPr id="17" name="Straight Connector 16"/>
          <p:cNvCxnSpPr/>
          <p:nvPr/>
        </p:nvCxnSpPr>
        <p:spPr bwMode="auto">
          <a:xfrm flipV="1">
            <a:off x="5214933" y="4572000"/>
            <a:ext cx="228600" cy="0"/>
          </a:xfrm>
          <a:prstGeom prst="line">
            <a:avLst/>
          </a:prstGeom>
          <a:solidFill>
            <a:schemeClr val="accent1"/>
          </a:solidFill>
          <a:ln w="2857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790231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ounded Rectangle 51"/>
          <p:cNvSpPr/>
          <p:nvPr/>
        </p:nvSpPr>
        <p:spPr bwMode="auto">
          <a:xfrm>
            <a:off x="990601" y="4772624"/>
            <a:ext cx="5051337" cy="1447800"/>
          </a:xfrm>
          <a:prstGeom prst="roundRect">
            <a:avLst>
              <a:gd name="adj" fmla="val 5992"/>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 name="Title 1"/>
          <p:cNvSpPr>
            <a:spLocks noGrp="1"/>
          </p:cNvSpPr>
          <p:nvPr>
            <p:ph type="title"/>
          </p:nvPr>
        </p:nvSpPr>
        <p:spPr/>
        <p:txBody>
          <a:bodyPr/>
          <a:lstStyle/>
          <a:p>
            <a:r>
              <a:rPr lang="en-GB" dirty="0" smtClean="0"/>
              <a:t>extension - </a:t>
            </a:r>
            <a:r>
              <a:rPr lang="en-GB" dirty="0" err="1" smtClean="0"/>
              <a:t>ModeSwitch</a:t>
            </a:r>
            <a:endParaRPr lang="en-GB" dirty="0"/>
          </a:p>
        </p:txBody>
      </p:sp>
      <p:sp>
        <p:nvSpPr>
          <p:cNvPr id="3" name="Content Placeholder 2"/>
          <p:cNvSpPr>
            <a:spLocks noGrp="1"/>
          </p:cNvSpPr>
          <p:nvPr>
            <p:ph idx="1"/>
          </p:nvPr>
        </p:nvSpPr>
        <p:spPr>
          <a:xfrm>
            <a:off x="685800" y="1143000"/>
            <a:ext cx="7772400" cy="3048000"/>
          </a:xfrm>
        </p:spPr>
        <p:txBody>
          <a:bodyPr>
            <a:normAutofit/>
          </a:bodyPr>
          <a:lstStyle/>
          <a:p>
            <a:r>
              <a:rPr lang="en-GB" dirty="0" smtClean="0"/>
              <a:t>would be nice to be able to turn off Inner Space protocol</a:t>
            </a:r>
          </a:p>
          <a:p>
            <a:pPr lvl="1"/>
            <a:r>
              <a:rPr lang="en-GB" dirty="0" smtClean="0"/>
              <a:t>each ends need to know when the other end has switched</a:t>
            </a:r>
          </a:p>
          <a:p>
            <a:pPr lvl="1"/>
            <a:r>
              <a:rPr lang="en-GB" dirty="0" smtClean="0"/>
              <a:t>to co-ordinate which will be the last </a:t>
            </a:r>
            <a:r>
              <a:rPr lang="en-GB" dirty="0" err="1" smtClean="0"/>
              <a:t>InSpace</a:t>
            </a:r>
            <a:r>
              <a:rPr lang="en-GB" dirty="0" smtClean="0"/>
              <a:t> options </a:t>
            </a:r>
          </a:p>
          <a:p>
            <a:r>
              <a:rPr lang="en-GB" dirty="0" smtClean="0"/>
              <a:t>introduced a generic </a:t>
            </a:r>
            <a:r>
              <a:rPr lang="en-GB" dirty="0" err="1" smtClean="0"/>
              <a:t>ModeSwitch</a:t>
            </a:r>
            <a:r>
              <a:rPr lang="en-GB" dirty="0" smtClean="0"/>
              <a:t> Inner TCP option</a:t>
            </a:r>
          </a:p>
          <a:p>
            <a:pPr lvl="1"/>
            <a:r>
              <a:rPr lang="en-GB" dirty="0" smtClean="0"/>
              <a:t>rather than embed an ‘off switch’ into the </a:t>
            </a:r>
            <a:r>
              <a:rPr lang="en-GB" dirty="0" err="1" smtClean="0"/>
              <a:t>InSpace</a:t>
            </a:r>
            <a:r>
              <a:rPr lang="en-GB" dirty="0" smtClean="0"/>
              <a:t> option</a:t>
            </a:r>
          </a:p>
          <a:p>
            <a:pPr marL="914400" lvl="2" indent="0">
              <a:buNone/>
            </a:pPr>
            <a:r>
              <a:rPr lang="en-GB" sz="1800" dirty="0" smtClean="0"/>
              <a:t>R :	Request mode (special)</a:t>
            </a:r>
            <a:br>
              <a:rPr lang="en-GB" sz="1800" dirty="0" smtClean="0"/>
            </a:br>
            <a:r>
              <a:rPr lang="en-GB" sz="1800" dirty="0" smtClean="0"/>
              <a:t>I :	Inner Space mode</a:t>
            </a:r>
            <a:br>
              <a:rPr lang="en-GB" sz="1800" dirty="0" smtClean="0"/>
            </a:br>
            <a:r>
              <a:rPr lang="en-GB" sz="1800" dirty="0" smtClean="0"/>
              <a:t>CU  :	currently unused space for yet-to-be-defined TCP modes</a:t>
            </a: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889977295"/>
              </p:ext>
            </p:extLst>
          </p:nvPr>
        </p:nvGraphicFramePr>
        <p:xfrm>
          <a:off x="4103703" y="4114800"/>
          <a:ext cx="4572000" cy="685800"/>
        </p:xfrm>
        <a:graphic>
          <a:graphicData uri="http://schemas.openxmlformats.org/drawingml/2006/table">
            <a:tbl>
              <a:tblPr firstRow="1" bandRow="1">
                <a:tableStyleId>{16D9F66E-5EB9-4882-86FB-DCBF35E3C3E4}</a:tableStyleId>
              </a:tblPr>
              <a:tblGrid>
                <a:gridCol w="1524000"/>
                <a:gridCol w="1524000"/>
                <a:gridCol w="1143000"/>
                <a:gridCol w="190500"/>
                <a:gridCol w="190500"/>
              </a:tblGrid>
              <a:tr h="365760">
                <a:tc>
                  <a:txBody>
                    <a:bodyPr/>
                    <a:lstStyle/>
                    <a:p>
                      <a:pPr algn="ctr"/>
                      <a:r>
                        <a:rPr lang="en-GB" sz="1600" b="0" dirty="0" err="1" smtClean="0">
                          <a:solidFill>
                            <a:schemeClr val="tx1"/>
                          </a:solidFill>
                        </a:rPr>
                        <a:t>ModeSwitch</a:t>
                      </a:r>
                      <a:endParaRPr lang="en-GB" sz="1600" b="0" dirty="0">
                        <a:solidFill>
                          <a:schemeClr val="tx1"/>
                        </a:solidFill>
                      </a:endParaRPr>
                    </a:p>
                  </a:txBody>
                  <a:tcPr marL="0" marR="0" marT="0" marB="0" anchor="ctr">
                    <a:solidFill>
                      <a:schemeClr val="accent6">
                        <a:lumMod val="20000"/>
                        <a:lumOff val="80000"/>
                      </a:schemeClr>
                    </a:solidFill>
                  </a:tcPr>
                </a:tc>
                <a:tc>
                  <a:txBody>
                    <a:bodyPr/>
                    <a:lstStyle/>
                    <a:p>
                      <a:pPr algn="ctr"/>
                      <a:r>
                        <a:rPr lang="en-GB" sz="1600" b="0" dirty="0" smtClean="0">
                          <a:solidFill>
                            <a:schemeClr val="tx1"/>
                          </a:solidFill>
                        </a:rPr>
                        <a:t>Len=3</a:t>
                      </a:r>
                      <a:endParaRPr lang="en-GB" sz="1600" b="0" dirty="0">
                        <a:solidFill>
                          <a:schemeClr val="tx1"/>
                        </a:solidFill>
                      </a:endParaRPr>
                    </a:p>
                  </a:txBody>
                  <a:tcPr marL="0" marR="0" marT="0" marB="0" anchor="ctr">
                    <a:solidFill>
                      <a:schemeClr val="accent6">
                        <a:lumMod val="20000"/>
                        <a:lumOff val="80000"/>
                      </a:schemeClr>
                    </a:solidFill>
                  </a:tcPr>
                </a:tc>
                <a:tc>
                  <a:txBody>
                    <a:bodyPr/>
                    <a:lstStyle/>
                    <a:p>
                      <a:pPr algn="ctr"/>
                      <a:r>
                        <a:rPr lang="en-GB" sz="1600" b="0" dirty="0" smtClean="0">
                          <a:solidFill>
                            <a:schemeClr val="tx1"/>
                          </a:solidFill>
                        </a:rPr>
                        <a:t>CU</a:t>
                      </a:r>
                      <a:endParaRPr lang="en-GB" sz="1600" b="0" dirty="0">
                        <a:solidFill>
                          <a:schemeClr val="tx1"/>
                        </a:solidFill>
                      </a:endParaRPr>
                    </a:p>
                  </a:txBody>
                  <a:tcPr marL="0" marR="0" marT="0" marB="0" anchor="ctr">
                    <a:solidFill>
                      <a:schemeClr val="accent6">
                        <a:lumMod val="20000"/>
                        <a:lumOff val="80000"/>
                      </a:schemeClr>
                    </a:solidFill>
                  </a:tcPr>
                </a:tc>
                <a:tc>
                  <a:txBody>
                    <a:bodyPr/>
                    <a:lstStyle/>
                    <a:p>
                      <a:pPr algn="ctr"/>
                      <a:r>
                        <a:rPr lang="en-GB" sz="1600" b="0" dirty="0" smtClean="0">
                          <a:solidFill>
                            <a:schemeClr val="tx1"/>
                          </a:solidFill>
                        </a:rPr>
                        <a:t>I</a:t>
                      </a:r>
                      <a:endParaRPr lang="en-GB" sz="1600" b="0" dirty="0">
                        <a:solidFill>
                          <a:schemeClr val="tx1"/>
                        </a:solidFill>
                      </a:endParaRPr>
                    </a:p>
                  </a:txBody>
                  <a:tcPr marL="0" marR="0" marT="0" marB="0" anchor="ctr">
                    <a:solidFill>
                      <a:schemeClr val="accent6">
                        <a:lumMod val="20000"/>
                        <a:lumOff val="80000"/>
                      </a:schemeClr>
                    </a:solidFill>
                  </a:tcPr>
                </a:tc>
                <a:tc>
                  <a:txBody>
                    <a:bodyPr/>
                    <a:lstStyle/>
                    <a:p>
                      <a:pPr algn="ctr"/>
                      <a:r>
                        <a:rPr lang="en-GB" sz="1600" b="0" dirty="0" smtClean="0">
                          <a:solidFill>
                            <a:schemeClr val="tx1"/>
                          </a:solidFill>
                        </a:rPr>
                        <a:t>R</a:t>
                      </a:r>
                      <a:endParaRPr lang="en-GB" sz="1600" b="0" dirty="0">
                        <a:solidFill>
                          <a:schemeClr val="tx1"/>
                        </a:solidFill>
                      </a:endParaRPr>
                    </a:p>
                  </a:txBody>
                  <a:tcPr marL="0" marR="0" marT="0" marB="0" anchor="ctr">
                    <a:solidFill>
                      <a:schemeClr val="accent6">
                        <a:lumMod val="20000"/>
                        <a:lumOff val="80000"/>
                      </a:schemeClr>
                    </a:solidFill>
                  </a:tcPr>
                </a:tc>
              </a:tr>
              <a:tr h="320040">
                <a:tc>
                  <a:txBody>
                    <a:bodyPr/>
                    <a:lstStyle/>
                    <a:p>
                      <a:pPr algn="ctr"/>
                      <a:r>
                        <a:rPr lang="en-GB" sz="1500" dirty="0" smtClean="0"/>
                        <a:t>1B</a:t>
                      </a:r>
                      <a:endParaRPr lang="en-GB" sz="1500" b="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algn="ctr"/>
                      <a:r>
                        <a:rPr lang="en-GB" sz="1500" b="0" dirty="0" smtClean="0">
                          <a:solidFill>
                            <a:schemeClr val="tx1"/>
                          </a:solidFill>
                        </a:rPr>
                        <a:t>1B</a:t>
                      </a:r>
                      <a:endParaRPr lang="en-GB" sz="1500" b="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gridSpan="3">
                  <a:txBody>
                    <a:bodyPr/>
                    <a:lstStyle/>
                    <a:p>
                      <a:pPr algn="ctr"/>
                      <a:r>
                        <a:rPr lang="en-GB" sz="1500" b="0" dirty="0" smtClean="0">
                          <a:solidFill>
                            <a:schemeClr val="tx1"/>
                          </a:solidFill>
                        </a:rPr>
                        <a:t>1B</a:t>
                      </a:r>
                      <a:endParaRPr lang="en-GB" sz="1500" b="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r>
            </a:tbl>
          </a:graphicData>
        </a:graphic>
      </p:graphicFrame>
      <p:cxnSp>
        <p:nvCxnSpPr>
          <p:cNvPr id="6" name="Straight Connector 5"/>
          <p:cNvCxnSpPr/>
          <p:nvPr/>
        </p:nvCxnSpPr>
        <p:spPr bwMode="auto">
          <a:xfrm rot="16200000">
            <a:off x="4034865" y="4163024"/>
            <a:ext cx="0" cy="36576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 name="Straight Connector 6"/>
          <p:cNvCxnSpPr/>
          <p:nvPr/>
        </p:nvCxnSpPr>
        <p:spPr bwMode="auto">
          <a:xfrm rot="16200000">
            <a:off x="4034865" y="3172424"/>
            <a:ext cx="0" cy="36576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 name="Straight Arrow Connector 7"/>
          <p:cNvCxnSpPr/>
          <p:nvPr/>
        </p:nvCxnSpPr>
        <p:spPr bwMode="auto">
          <a:xfrm rot="16200000" flipH="1">
            <a:off x="2298594" y="5169954"/>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 name="Straight Arrow Connector 8"/>
          <p:cNvCxnSpPr/>
          <p:nvPr/>
        </p:nvCxnSpPr>
        <p:spPr bwMode="auto">
          <a:xfrm rot="16200000">
            <a:off x="2877352" y="5267465"/>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 name="Straight Arrow Connector 9"/>
          <p:cNvCxnSpPr/>
          <p:nvPr/>
        </p:nvCxnSpPr>
        <p:spPr bwMode="auto">
          <a:xfrm rot="16200000" flipH="1">
            <a:off x="2527653" y="5169954"/>
            <a:ext cx="990600" cy="653143"/>
          </a:xfrm>
          <a:prstGeom prst="straightConnector1">
            <a:avLst/>
          </a:prstGeom>
          <a:solidFill>
            <a:schemeClr val="accent1"/>
          </a:solidFill>
          <a:ln w="28575" cap="flat" cmpd="sng" algn="ctr">
            <a:solidFill>
              <a:srgbClr val="FFC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 name="Straight Arrow Connector 10"/>
          <p:cNvCxnSpPr/>
          <p:nvPr/>
        </p:nvCxnSpPr>
        <p:spPr bwMode="auto">
          <a:xfrm rot="16200000">
            <a:off x="3106411" y="5267465"/>
            <a:ext cx="990600" cy="458121"/>
          </a:xfrm>
          <a:prstGeom prst="straightConnector1">
            <a:avLst/>
          </a:prstGeom>
          <a:solidFill>
            <a:schemeClr val="accent1"/>
          </a:solidFill>
          <a:ln w="28575" cap="flat" cmpd="sng" algn="ctr">
            <a:solidFill>
              <a:srgbClr val="FFC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 name="Straight Arrow Connector 11"/>
          <p:cNvCxnSpPr/>
          <p:nvPr/>
        </p:nvCxnSpPr>
        <p:spPr bwMode="auto">
          <a:xfrm rot="16200000" flipH="1">
            <a:off x="2756712" y="5169954"/>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Straight Arrow Connector 12"/>
          <p:cNvCxnSpPr/>
          <p:nvPr/>
        </p:nvCxnSpPr>
        <p:spPr bwMode="auto">
          <a:xfrm rot="16200000">
            <a:off x="3335471" y="5267465"/>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Arrow Connector 13"/>
          <p:cNvCxnSpPr/>
          <p:nvPr/>
        </p:nvCxnSpPr>
        <p:spPr bwMode="auto">
          <a:xfrm rot="16200000" flipH="1">
            <a:off x="2961063" y="5169954"/>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Straight Arrow Connector 14"/>
          <p:cNvCxnSpPr/>
          <p:nvPr/>
        </p:nvCxnSpPr>
        <p:spPr bwMode="auto">
          <a:xfrm rot="16200000">
            <a:off x="3536473" y="5267465"/>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Straight Arrow Connector 15"/>
          <p:cNvCxnSpPr/>
          <p:nvPr/>
        </p:nvCxnSpPr>
        <p:spPr bwMode="auto">
          <a:xfrm rot="16200000" flipH="1">
            <a:off x="3168963" y="5169954"/>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5" name="Straight Arrow Connector 34"/>
          <p:cNvCxnSpPr/>
          <p:nvPr/>
        </p:nvCxnSpPr>
        <p:spPr bwMode="auto">
          <a:xfrm rot="16200000">
            <a:off x="3765534" y="5267465"/>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Straight Arrow Connector 35"/>
          <p:cNvCxnSpPr/>
          <p:nvPr/>
        </p:nvCxnSpPr>
        <p:spPr bwMode="auto">
          <a:xfrm rot="16200000" flipH="1">
            <a:off x="3452454" y="5169954"/>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7" name="Straight Arrow Connector 36"/>
          <p:cNvCxnSpPr/>
          <p:nvPr/>
        </p:nvCxnSpPr>
        <p:spPr bwMode="auto">
          <a:xfrm rot="16200000">
            <a:off x="4031212" y="5267465"/>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8" name="Straight Arrow Connector 37"/>
          <p:cNvCxnSpPr/>
          <p:nvPr/>
        </p:nvCxnSpPr>
        <p:spPr bwMode="auto">
          <a:xfrm rot="16200000" flipH="1">
            <a:off x="3725379" y="5169954"/>
            <a:ext cx="990600" cy="653143"/>
          </a:xfrm>
          <a:prstGeom prst="straightConnector1">
            <a:avLst/>
          </a:prstGeom>
          <a:solidFill>
            <a:schemeClr val="accent1"/>
          </a:solidFill>
          <a:ln w="28575" cap="flat" cmpd="sng" algn="ctr">
            <a:solidFill>
              <a:srgbClr val="FFC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9" name="Straight Arrow Connector 38"/>
          <p:cNvCxnSpPr/>
          <p:nvPr/>
        </p:nvCxnSpPr>
        <p:spPr bwMode="auto">
          <a:xfrm rot="16200000">
            <a:off x="4304137" y="5267465"/>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0" name="Straight Arrow Connector 39"/>
          <p:cNvCxnSpPr/>
          <p:nvPr/>
        </p:nvCxnSpPr>
        <p:spPr bwMode="auto">
          <a:xfrm rot="16200000" flipH="1">
            <a:off x="3954438" y="5169954"/>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1" name="Straight Arrow Connector 40"/>
          <p:cNvCxnSpPr/>
          <p:nvPr/>
        </p:nvCxnSpPr>
        <p:spPr bwMode="auto">
          <a:xfrm rot="16200000">
            <a:off x="4533197" y="5267465"/>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2" name="Straight Arrow Connector 41"/>
          <p:cNvCxnSpPr/>
          <p:nvPr/>
        </p:nvCxnSpPr>
        <p:spPr bwMode="auto">
          <a:xfrm rot="16200000" flipH="1">
            <a:off x="4158789" y="5169954"/>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3" name="Straight Arrow Connector 42"/>
          <p:cNvCxnSpPr/>
          <p:nvPr/>
        </p:nvCxnSpPr>
        <p:spPr bwMode="auto">
          <a:xfrm rot="16200000">
            <a:off x="4734199" y="5267465"/>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4" name="Straight Arrow Connector 43"/>
          <p:cNvCxnSpPr/>
          <p:nvPr/>
        </p:nvCxnSpPr>
        <p:spPr bwMode="auto">
          <a:xfrm rot="16200000" flipH="1">
            <a:off x="4366689" y="5169954"/>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5" name="Straight Arrow Connector 44"/>
          <p:cNvCxnSpPr/>
          <p:nvPr/>
        </p:nvCxnSpPr>
        <p:spPr bwMode="auto">
          <a:xfrm rot="16200000">
            <a:off x="4963260" y="5267465"/>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6" name="TextBox 45"/>
          <p:cNvSpPr txBox="1"/>
          <p:nvPr/>
        </p:nvSpPr>
        <p:spPr>
          <a:xfrm>
            <a:off x="1656810" y="4247204"/>
            <a:ext cx="1005403" cy="369332"/>
          </a:xfrm>
          <a:prstGeom prst="wedgeRectCallout">
            <a:avLst>
              <a:gd name="adj1" fmla="val 50902"/>
              <a:gd name="adj2" fmla="val 146190"/>
            </a:avLst>
          </a:prstGeom>
          <a:ln>
            <a:solidFill>
              <a:srgbClr val="FFC000"/>
            </a:solidFill>
          </a:ln>
        </p:spPr>
        <p:style>
          <a:lnRef idx="2">
            <a:schemeClr val="accent3"/>
          </a:lnRef>
          <a:fillRef idx="1">
            <a:schemeClr val="lt1"/>
          </a:fillRef>
          <a:effectRef idx="0">
            <a:schemeClr val="accent3"/>
          </a:effectRef>
          <a:fontRef idx="minor">
            <a:schemeClr val="dk1"/>
          </a:fontRef>
        </p:style>
        <p:txBody>
          <a:bodyPr wrap="none" rtlCol="0">
            <a:spAutoFit/>
          </a:bodyPr>
          <a:lstStyle/>
          <a:p>
            <a:r>
              <a:rPr lang="en-GB" dirty="0" smtClean="0"/>
              <a:t>I=0,</a:t>
            </a:r>
            <a:r>
              <a:rPr lang="en-GB" dirty="0" smtClean="0">
                <a:solidFill>
                  <a:srgbClr val="FFC000"/>
                </a:solidFill>
              </a:rPr>
              <a:t>R=1</a:t>
            </a:r>
            <a:endParaRPr lang="en-GB" dirty="0">
              <a:solidFill>
                <a:srgbClr val="FFC000"/>
              </a:solidFill>
            </a:endParaRPr>
          </a:p>
        </p:txBody>
      </p:sp>
      <p:cxnSp>
        <p:nvCxnSpPr>
          <p:cNvPr id="48" name="Straight Connector 47"/>
          <p:cNvCxnSpPr/>
          <p:nvPr/>
        </p:nvCxnSpPr>
        <p:spPr bwMode="auto">
          <a:xfrm>
            <a:off x="3864050" y="4772624"/>
            <a:ext cx="972638" cy="144780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9" name="Straight Connector 48"/>
          <p:cNvCxnSpPr/>
          <p:nvPr/>
        </p:nvCxnSpPr>
        <p:spPr bwMode="auto">
          <a:xfrm flipH="1">
            <a:off x="3372651" y="4772624"/>
            <a:ext cx="662214" cy="144780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5" name="TextBox 54"/>
          <p:cNvSpPr txBox="1"/>
          <p:nvPr/>
        </p:nvSpPr>
        <p:spPr>
          <a:xfrm>
            <a:off x="2450962" y="6301920"/>
            <a:ext cx="1005403" cy="369332"/>
          </a:xfrm>
          <a:prstGeom prst="wedgeRectCallout">
            <a:avLst>
              <a:gd name="adj1" fmla="val 43216"/>
              <a:gd name="adj2" fmla="val -132776"/>
            </a:avLst>
          </a:prstGeom>
          <a:ln>
            <a:solidFill>
              <a:srgbClr val="FFC000"/>
            </a:solidFill>
          </a:ln>
        </p:spPr>
        <p:style>
          <a:lnRef idx="2">
            <a:schemeClr val="accent3"/>
          </a:lnRef>
          <a:fillRef idx="1">
            <a:schemeClr val="lt1"/>
          </a:fillRef>
          <a:effectRef idx="0">
            <a:schemeClr val="accent3"/>
          </a:effectRef>
          <a:fontRef idx="minor">
            <a:schemeClr val="dk1"/>
          </a:fontRef>
        </p:style>
        <p:txBody>
          <a:bodyPr wrap="none" rtlCol="0">
            <a:spAutoFit/>
          </a:bodyPr>
          <a:lstStyle/>
          <a:p>
            <a:r>
              <a:rPr lang="en-GB" dirty="0" smtClean="0"/>
              <a:t>I=0,R=0</a:t>
            </a:r>
            <a:endParaRPr lang="en-GB" dirty="0"/>
          </a:p>
        </p:txBody>
      </p:sp>
      <p:sp>
        <p:nvSpPr>
          <p:cNvPr id="56" name="TextBox 55"/>
          <p:cNvSpPr txBox="1"/>
          <p:nvPr/>
        </p:nvSpPr>
        <p:spPr>
          <a:xfrm>
            <a:off x="2840541" y="4267200"/>
            <a:ext cx="1005403" cy="369332"/>
          </a:xfrm>
          <a:prstGeom prst="wedgeRectCallout">
            <a:avLst>
              <a:gd name="adj1" fmla="val 53463"/>
              <a:gd name="adj2" fmla="val 142703"/>
            </a:avLst>
          </a:prstGeom>
          <a:ln>
            <a:solidFill>
              <a:srgbClr val="FFC000"/>
            </a:solidFill>
          </a:ln>
        </p:spPr>
        <p:style>
          <a:lnRef idx="2">
            <a:schemeClr val="accent3"/>
          </a:lnRef>
          <a:fillRef idx="1">
            <a:schemeClr val="lt1"/>
          </a:fillRef>
          <a:effectRef idx="0">
            <a:schemeClr val="accent3"/>
          </a:effectRef>
          <a:fontRef idx="minor">
            <a:schemeClr val="dk1"/>
          </a:fontRef>
        </p:style>
        <p:txBody>
          <a:bodyPr wrap="none" rtlCol="0">
            <a:spAutoFit/>
          </a:bodyPr>
          <a:lstStyle/>
          <a:p>
            <a:r>
              <a:rPr lang="en-GB" dirty="0" smtClean="0"/>
              <a:t>I=0,R=0</a:t>
            </a:r>
            <a:endParaRPr lang="en-GB" dirty="0"/>
          </a:p>
        </p:txBody>
      </p:sp>
      <p:sp>
        <p:nvSpPr>
          <p:cNvPr id="5" name="TextBox 4"/>
          <p:cNvSpPr txBox="1"/>
          <p:nvPr/>
        </p:nvSpPr>
        <p:spPr>
          <a:xfrm>
            <a:off x="972355" y="5311859"/>
            <a:ext cx="1332416" cy="369332"/>
          </a:xfrm>
          <a:prstGeom prst="rect">
            <a:avLst/>
          </a:prstGeom>
          <a:noFill/>
        </p:spPr>
        <p:txBody>
          <a:bodyPr wrap="none" rtlCol="0">
            <a:spAutoFit/>
          </a:bodyPr>
          <a:lstStyle/>
          <a:p>
            <a:r>
              <a:rPr lang="en-GB" dirty="0" smtClean="0"/>
              <a:t>default: I=1</a:t>
            </a:r>
            <a:endParaRPr lang="en-GB" dirty="0"/>
          </a:p>
        </p:txBody>
      </p:sp>
      <p:sp>
        <p:nvSpPr>
          <p:cNvPr id="33" name="TextBox 32"/>
          <p:cNvSpPr txBox="1"/>
          <p:nvPr/>
        </p:nvSpPr>
        <p:spPr>
          <a:xfrm>
            <a:off x="5725186" y="5496524"/>
            <a:ext cx="633507" cy="369332"/>
          </a:xfrm>
          <a:prstGeom prst="wedgeRectCallout">
            <a:avLst>
              <a:gd name="adj1" fmla="val -165473"/>
              <a:gd name="adj2" fmla="val 13681"/>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none" rtlCol="0">
            <a:spAutoFit/>
          </a:bodyPr>
          <a:lstStyle/>
          <a:p>
            <a:r>
              <a:rPr lang="en-GB" dirty="0" smtClean="0"/>
              <a:t>data</a:t>
            </a:r>
            <a:endParaRPr lang="en-GB" dirty="0"/>
          </a:p>
        </p:txBody>
      </p:sp>
      <p:sp>
        <p:nvSpPr>
          <p:cNvPr id="34" name="TextBox 33"/>
          <p:cNvSpPr txBox="1"/>
          <p:nvPr/>
        </p:nvSpPr>
        <p:spPr>
          <a:xfrm>
            <a:off x="6327820" y="4998468"/>
            <a:ext cx="1287597" cy="369332"/>
          </a:xfrm>
          <a:prstGeom prst="wedgeRectCallout">
            <a:avLst>
              <a:gd name="adj1" fmla="val -109439"/>
              <a:gd name="adj2" fmla="val 3220"/>
            </a:avLst>
          </a:prstGeom>
          <a:ln>
            <a:solidFill>
              <a:schemeClr val="tx1"/>
            </a:solidFill>
            <a:prstDash val="dash"/>
          </a:ln>
        </p:spPr>
        <p:style>
          <a:lnRef idx="2">
            <a:schemeClr val="accent3"/>
          </a:lnRef>
          <a:fillRef idx="1">
            <a:schemeClr val="lt1"/>
          </a:fillRef>
          <a:effectRef idx="0">
            <a:schemeClr val="accent3"/>
          </a:effectRef>
          <a:fontRef idx="minor">
            <a:schemeClr val="dk1"/>
          </a:fontRef>
        </p:style>
        <p:txBody>
          <a:bodyPr wrap="none" rtlCol="0">
            <a:spAutoFit/>
          </a:bodyPr>
          <a:lstStyle/>
          <a:p>
            <a:r>
              <a:rPr lang="en-GB" dirty="0" smtClean="0"/>
              <a:t>pure ACKs</a:t>
            </a:r>
            <a:endParaRPr lang="en-GB" dirty="0"/>
          </a:p>
        </p:txBody>
      </p:sp>
    </p:spTree>
    <p:extLst>
      <p:ext uri="{BB962C8B-B14F-4D97-AF65-F5344CB8AC3E}">
        <p14:creationId xmlns:p14="http://schemas.microsoft.com/office/powerpoint/2010/main" val="32167038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ounded Rectangle 56"/>
          <p:cNvSpPr/>
          <p:nvPr/>
        </p:nvSpPr>
        <p:spPr bwMode="auto">
          <a:xfrm>
            <a:off x="152400" y="1288837"/>
            <a:ext cx="9601200" cy="1735880"/>
          </a:xfrm>
          <a:prstGeom prst="roundRect">
            <a:avLst>
              <a:gd name="adj" fmla="val 6281"/>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58" name="Rounded Rectangle 57"/>
          <p:cNvSpPr/>
          <p:nvPr/>
        </p:nvSpPr>
        <p:spPr bwMode="auto">
          <a:xfrm>
            <a:off x="152400" y="3505201"/>
            <a:ext cx="9601200" cy="2336196"/>
          </a:xfrm>
          <a:prstGeom prst="roundRect">
            <a:avLst>
              <a:gd name="adj" fmla="val 3988"/>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cxnSp>
        <p:nvCxnSpPr>
          <p:cNvPr id="7" name="Straight Connector 6"/>
          <p:cNvCxnSpPr/>
          <p:nvPr/>
        </p:nvCxnSpPr>
        <p:spPr bwMode="auto">
          <a:xfrm flipV="1">
            <a:off x="3377033" y="17526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5" name="Rectangle 34"/>
          <p:cNvSpPr/>
          <p:nvPr/>
        </p:nvSpPr>
        <p:spPr bwMode="auto">
          <a:xfrm flipH="1">
            <a:off x="3360589" y="3663863"/>
            <a:ext cx="385640" cy="3810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algn="ctr" eaLnBrk="0" fontAlgn="base" hangingPunct="0">
              <a:spcBef>
                <a:spcPct val="0"/>
              </a:spcBef>
              <a:spcAft>
                <a:spcPct val="0"/>
              </a:spcAft>
            </a:pPr>
            <a:r>
              <a:rPr lang="en-GB" sz="2000" dirty="0">
                <a:solidFill>
                  <a:schemeClr val="bg1"/>
                </a:solidFill>
                <a:latin typeface="Arial" charset="0"/>
                <a:ea typeface="ＭＳ Ｐゴシック" charset="0"/>
                <a:cs typeface="ＭＳ Ｐゴシック" charset="0"/>
              </a:rPr>
              <a:t>C</a:t>
            </a:r>
          </a:p>
        </p:txBody>
      </p:sp>
      <p:sp>
        <p:nvSpPr>
          <p:cNvPr id="2" name="Title 1"/>
          <p:cNvSpPr>
            <a:spLocks noGrp="1"/>
          </p:cNvSpPr>
          <p:nvPr>
            <p:ph type="title"/>
          </p:nvPr>
        </p:nvSpPr>
        <p:spPr/>
        <p:txBody>
          <a:bodyPr/>
          <a:lstStyle/>
          <a:p>
            <a:r>
              <a:rPr lang="en-GB" dirty="0" smtClean="0"/>
              <a:t>why switching connection mode is tricky</a:t>
            </a:r>
            <a:endParaRPr lang="en-GB" dirty="0"/>
          </a:p>
        </p:txBody>
      </p:sp>
      <p:cxnSp>
        <p:nvCxnSpPr>
          <p:cNvPr id="6" name="Straight Connector 5"/>
          <p:cNvCxnSpPr/>
          <p:nvPr/>
        </p:nvCxnSpPr>
        <p:spPr bwMode="auto">
          <a:xfrm flipV="1">
            <a:off x="2133600" y="17526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 name="Straight Connector 7"/>
          <p:cNvCxnSpPr/>
          <p:nvPr/>
        </p:nvCxnSpPr>
        <p:spPr bwMode="auto">
          <a:xfrm flipV="1">
            <a:off x="7621389" y="17526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3" name="Rectangle 12"/>
          <p:cNvSpPr/>
          <p:nvPr/>
        </p:nvSpPr>
        <p:spPr bwMode="auto">
          <a:xfrm flipH="1">
            <a:off x="959023" y="1752600"/>
            <a:ext cx="385641"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14" name="Rectangle 13"/>
          <p:cNvSpPr/>
          <p:nvPr/>
        </p:nvSpPr>
        <p:spPr bwMode="auto">
          <a:xfrm flipH="1">
            <a:off x="1344662" y="17526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ea typeface="ＭＳ Ｐゴシック" charset="0"/>
                <a:cs typeface="ＭＳ Ｐゴシック" charset="0"/>
              </a:rPr>
              <a:t>A</a:t>
            </a:r>
            <a:endParaRPr kumimoji="0" lang="en-GB" sz="105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15" name="Rectangle 14"/>
          <p:cNvSpPr/>
          <p:nvPr/>
        </p:nvSpPr>
        <p:spPr bwMode="auto">
          <a:xfrm flipH="1">
            <a:off x="2103061" y="2438400"/>
            <a:ext cx="1257848"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16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16" name="Rectangle 15"/>
          <p:cNvSpPr/>
          <p:nvPr/>
        </p:nvSpPr>
        <p:spPr bwMode="auto">
          <a:xfrm flipH="1">
            <a:off x="3380979" y="1752600"/>
            <a:ext cx="385641"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17" name="Rectangle 16"/>
          <p:cNvSpPr/>
          <p:nvPr/>
        </p:nvSpPr>
        <p:spPr bwMode="auto">
          <a:xfrm flipH="1">
            <a:off x="3766616" y="17526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ea typeface="ＭＳ Ｐゴシック" charset="0"/>
                <a:cs typeface="ＭＳ Ｐゴシック" charset="0"/>
              </a:rPr>
              <a:t>B</a:t>
            </a:r>
            <a:endParaRPr kumimoji="0" lang="en-GB" sz="105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18" name="Rectangle 17"/>
          <p:cNvSpPr/>
          <p:nvPr/>
        </p:nvSpPr>
        <p:spPr bwMode="auto">
          <a:xfrm flipH="1">
            <a:off x="7579647" y="2438400"/>
            <a:ext cx="2005329"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16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19" name="Rectangle 18"/>
          <p:cNvSpPr/>
          <p:nvPr/>
        </p:nvSpPr>
        <p:spPr bwMode="auto">
          <a:xfrm flipH="1">
            <a:off x="4547318" y="1752600"/>
            <a:ext cx="385641"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20" name="Rectangle 19"/>
          <p:cNvSpPr/>
          <p:nvPr/>
        </p:nvSpPr>
        <p:spPr bwMode="auto">
          <a:xfrm flipH="1">
            <a:off x="4932955" y="1752600"/>
            <a:ext cx="38564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ea typeface="ＭＳ Ｐゴシック" charset="0"/>
                <a:cs typeface="ＭＳ Ｐゴシック" charset="0"/>
              </a:rPr>
              <a:t>C</a:t>
            </a:r>
            <a:endParaRPr kumimoji="0" lang="en-GB" sz="105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21" name="Rectangle 20"/>
          <p:cNvSpPr/>
          <p:nvPr/>
        </p:nvSpPr>
        <p:spPr bwMode="auto">
          <a:xfrm flipH="1">
            <a:off x="5333796" y="1752600"/>
            <a:ext cx="385641"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22" name="Rectangle 21"/>
          <p:cNvSpPr/>
          <p:nvPr/>
        </p:nvSpPr>
        <p:spPr bwMode="auto">
          <a:xfrm flipH="1">
            <a:off x="5719433" y="1752600"/>
            <a:ext cx="987556"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ea typeface="ＭＳ Ｐゴシック" charset="0"/>
                <a:cs typeface="ＭＳ Ｐゴシック" charset="0"/>
              </a:rPr>
              <a:t>D</a:t>
            </a:r>
            <a:endParaRPr kumimoji="0" lang="en-GB" sz="105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23" name="Rectangle 22"/>
          <p:cNvSpPr/>
          <p:nvPr/>
        </p:nvSpPr>
        <p:spPr bwMode="auto">
          <a:xfrm flipH="1">
            <a:off x="6719315" y="1752600"/>
            <a:ext cx="385641"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24" name="Rectangle 23"/>
          <p:cNvSpPr/>
          <p:nvPr/>
        </p:nvSpPr>
        <p:spPr bwMode="auto">
          <a:xfrm flipH="1">
            <a:off x="7104953" y="1752600"/>
            <a:ext cx="516437"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dirty="0">
                <a:solidFill>
                  <a:schemeClr val="tx1"/>
                </a:solidFill>
                <a:latin typeface="Arial" charset="0"/>
                <a:ea typeface="ＭＳ Ｐゴシック" charset="0"/>
                <a:cs typeface="ＭＳ Ｐゴシック" charset="0"/>
              </a:rPr>
              <a:t>E</a:t>
            </a:r>
            <a:endParaRPr kumimoji="0" lang="en-GB" sz="1050" b="0" i="0" u="none" strike="noStrike" cap="none" normalizeH="0" baseline="0" dirty="0">
              <a:ln>
                <a:noFill/>
              </a:ln>
              <a:solidFill>
                <a:schemeClr val="tx1"/>
              </a:solidFill>
              <a:effectLst/>
              <a:latin typeface="Arial" charset="0"/>
              <a:ea typeface="ＭＳ Ｐゴシック" charset="0"/>
              <a:cs typeface="ＭＳ Ｐゴシック" charset="0"/>
            </a:endParaRPr>
          </a:p>
        </p:txBody>
      </p:sp>
      <p:cxnSp>
        <p:nvCxnSpPr>
          <p:cNvPr id="25" name="Straight Connector 24"/>
          <p:cNvCxnSpPr/>
          <p:nvPr/>
        </p:nvCxnSpPr>
        <p:spPr bwMode="auto">
          <a:xfrm flipV="1">
            <a:off x="2052761" y="4502063"/>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Straight Connector 25"/>
          <p:cNvCxnSpPr/>
          <p:nvPr/>
        </p:nvCxnSpPr>
        <p:spPr bwMode="auto">
          <a:xfrm flipV="1">
            <a:off x="3334831" y="4502063"/>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9" name="Rectangle 28"/>
          <p:cNvSpPr/>
          <p:nvPr/>
        </p:nvSpPr>
        <p:spPr bwMode="auto">
          <a:xfrm flipH="1">
            <a:off x="1263823" y="4502063"/>
            <a:ext cx="771280" cy="3810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algn="ctr" eaLnBrk="0" fontAlgn="base" hangingPunct="0">
              <a:spcBef>
                <a:spcPct val="0"/>
              </a:spcBef>
              <a:spcAft>
                <a:spcPct val="0"/>
              </a:spcAft>
            </a:pPr>
            <a:r>
              <a:rPr lang="en-GB" sz="2000" dirty="0">
                <a:solidFill>
                  <a:schemeClr val="bg1"/>
                </a:solidFill>
                <a:latin typeface="Arial" charset="0"/>
                <a:ea typeface="ＭＳ Ｐゴシック" charset="0"/>
                <a:cs typeface="ＭＳ Ｐゴシック" charset="0"/>
              </a:rPr>
              <a:t>A</a:t>
            </a:r>
          </a:p>
        </p:txBody>
      </p:sp>
      <p:sp>
        <p:nvSpPr>
          <p:cNvPr id="30" name="Rectangle 29"/>
          <p:cNvSpPr/>
          <p:nvPr/>
        </p:nvSpPr>
        <p:spPr bwMode="auto">
          <a:xfrm flipH="1">
            <a:off x="2035102" y="5187861"/>
            <a:ext cx="1257848"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16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32" name="Rectangle 31"/>
          <p:cNvSpPr/>
          <p:nvPr/>
        </p:nvSpPr>
        <p:spPr bwMode="auto">
          <a:xfrm flipH="1">
            <a:off x="3353891" y="4044863"/>
            <a:ext cx="771280" cy="3810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algn="ctr" eaLnBrk="0" fontAlgn="base" hangingPunct="0">
              <a:spcBef>
                <a:spcPct val="0"/>
              </a:spcBef>
              <a:spcAft>
                <a:spcPct val="0"/>
              </a:spcAft>
            </a:pPr>
            <a:r>
              <a:rPr lang="en-GB" sz="2000" dirty="0">
                <a:solidFill>
                  <a:schemeClr val="bg1"/>
                </a:solidFill>
                <a:latin typeface="Arial" charset="0"/>
                <a:ea typeface="ＭＳ Ｐゴシック" charset="0"/>
                <a:cs typeface="ＭＳ Ｐゴシック" charset="0"/>
              </a:rPr>
              <a:t>B</a:t>
            </a:r>
          </a:p>
        </p:txBody>
      </p:sp>
      <p:sp>
        <p:nvSpPr>
          <p:cNvPr id="33" name="Rectangle 32"/>
          <p:cNvSpPr/>
          <p:nvPr/>
        </p:nvSpPr>
        <p:spPr bwMode="auto">
          <a:xfrm flipH="1">
            <a:off x="3337389" y="5187861"/>
            <a:ext cx="2005329"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16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37" name="Rectangle 36"/>
          <p:cNvSpPr/>
          <p:nvPr/>
        </p:nvSpPr>
        <p:spPr bwMode="auto">
          <a:xfrm flipH="1">
            <a:off x="2841053" y="6301679"/>
            <a:ext cx="987556" cy="3810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algn="ctr" eaLnBrk="0" fontAlgn="base" hangingPunct="0">
              <a:spcBef>
                <a:spcPct val="0"/>
              </a:spcBef>
              <a:spcAft>
                <a:spcPct val="0"/>
              </a:spcAft>
            </a:pPr>
            <a:r>
              <a:rPr lang="en-GB" sz="2000" dirty="0">
                <a:solidFill>
                  <a:schemeClr val="bg1"/>
                </a:solidFill>
                <a:latin typeface="Arial" charset="0"/>
                <a:ea typeface="ＭＳ Ｐゴシック" charset="0"/>
                <a:cs typeface="ＭＳ Ｐゴシック" charset="0"/>
              </a:rPr>
              <a:t>D</a:t>
            </a:r>
          </a:p>
        </p:txBody>
      </p:sp>
      <p:sp>
        <p:nvSpPr>
          <p:cNvPr id="40" name="Rectangle 39"/>
          <p:cNvSpPr/>
          <p:nvPr/>
        </p:nvSpPr>
        <p:spPr bwMode="auto">
          <a:xfrm flipH="1">
            <a:off x="3357976" y="4441424"/>
            <a:ext cx="516437" cy="3810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algn="ctr" eaLnBrk="0" fontAlgn="base" hangingPunct="0">
              <a:spcBef>
                <a:spcPct val="0"/>
              </a:spcBef>
              <a:spcAft>
                <a:spcPct val="0"/>
              </a:spcAft>
            </a:pPr>
            <a:r>
              <a:rPr lang="en-GB" sz="2000" dirty="0">
                <a:solidFill>
                  <a:schemeClr val="bg1"/>
                </a:solidFill>
                <a:latin typeface="Arial" charset="0"/>
                <a:ea typeface="ＭＳ Ｐゴシック" charset="0"/>
                <a:cs typeface="ＭＳ Ｐゴシック" charset="0"/>
              </a:rPr>
              <a:t>E</a:t>
            </a:r>
          </a:p>
        </p:txBody>
      </p:sp>
      <p:sp>
        <p:nvSpPr>
          <p:cNvPr id="41" name="Freeform 40"/>
          <p:cNvSpPr/>
          <p:nvPr/>
        </p:nvSpPr>
        <p:spPr bwMode="auto">
          <a:xfrm>
            <a:off x="3219851" y="5603207"/>
            <a:ext cx="146205" cy="682580"/>
          </a:xfrm>
          <a:custGeom>
            <a:avLst/>
            <a:gdLst>
              <a:gd name="connsiteX0" fmla="*/ 79223 w 105157"/>
              <a:gd name="connsiteY0" fmla="*/ 0 h 682580"/>
              <a:gd name="connsiteX1" fmla="*/ 40586 w 105157"/>
              <a:gd name="connsiteY1" fmla="*/ 270456 h 682580"/>
              <a:gd name="connsiteX2" fmla="*/ 1949 w 105157"/>
              <a:gd name="connsiteY2" fmla="*/ 399245 h 682580"/>
              <a:gd name="connsiteX3" fmla="*/ 104980 w 105157"/>
              <a:gd name="connsiteY3" fmla="*/ 463639 h 682580"/>
              <a:gd name="connsiteX4" fmla="*/ 27707 w 105157"/>
              <a:gd name="connsiteY4" fmla="*/ 618186 h 682580"/>
              <a:gd name="connsiteX5" fmla="*/ 66344 w 105157"/>
              <a:gd name="connsiteY5" fmla="*/ 682580 h 682580"/>
              <a:gd name="connsiteX0" fmla="*/ 120090 w 146205"/>
              <a:gd name="connsiteY0" fmla="*/ 0 h 682580"/>
              <a:gd name="connsiteX1" fmla="*/ 81453 w 146205"/>
              <a:gd name="connsiteY1" fmla="*/ 270456 h 682580"/>
              <a:gd name="connsiteX2" fmla="*/ 42816 w 146205"/>
              <a:gd name="connsiteY2" fmla="*/ 399245 h 682580"/>
              <a:gd name="connsiteX3" fmla="*/ 145847 w 146205"/>
              <a:gd name="connsiteY3" fmla="*/ 463639 h 682580"/>
              <a:gd name="connsiteX4" fmla="*/ 480 w 146205"/>
              <a:gd name="connsiteY4" fmla="*/ 603595 h 682580"/>
              <a:gd name="connsiteX5" fmla="*/ 107211 w 146205"/>
              <a:gd name="connsiteY5" fmla="*/ 682580 h 682580"/>
              <a:gd name="connsiteX0" fmla="*/ 120090 w 146205"/>
              <a:gd name="connsiteY0" fmla="*/ 0 h 682580"/>
              <a:gd name="connsiteX1" fmla="*/ 81453 w 146205"/>
              <a:gd name="connsiteY1" fmla="*/ 270456 h 682580"/>
              <a:gd name="connsiteX2" fmla="*/ 42816 w 146205"/>
              <a:gd name="connsiteY2" fmla="*/ 399245 h 682580"/>
              <a:gd name="connsiteX3" fmla="*/ 145847 w 146205"/>
              <a:gd name="connsiteY3" fmla="*/ 463639 h 682580"/>
              <a:gd name="connsiteX4" fmla="*/ 480 w 146205"/>
              <a:gd name="connsiteY4" fmla="*/ 550093 h 682580"/>
              <a:gd name="connsiteX5" fmla="*/ 107211 w 146205"/>
              <a:gd name="connsiteY5" fmla="*/ 682580 h 682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6205" h="682580">
                <a:moveTo>
                  <a:pt x="120090" y="0"/>
                </a:moveTo>
                <a:cubicBezTo>
                  <a:pt x="107211" y="101957"/>
                  <a:pt x="94332" y="203915"/>
                  <a:pt x="81453" y="270456"/>
                </a:cubicBezTo>
                <a:cubicBezTo>
                  <a:pt x="68574" y="336997"/>
                  <a:pt x="32084" y="367048"/>
                  <a:pt x="42816" y="399245"/>
                </a:cubicBezTo>
                <a:cubicBezTo>
                  <a:pt x="53548" y="431442"/>
                  <a:pt x="152903" y="438498"/>
                  <a:pt x="145847" y="463639"/>
                </a:cubicBezTo>
                <a:cubicBezTo>
                  <a:pt x="138791" y="488780"/>
                  <a:pt x="6919" y="513603"/>
                  <a:pt x="480" y="550093"/>
                </a:cubicBezTo>
                <a:cubicBezTo>
                  <a:pt x="-5959" y="586583"/>
                  <a:pt x="53549" y="631065"/>
                  <a:pt x="107211" y="682580"/>
                </a:cubicBezTo>
              </a:path>
            </a:pathLst>
          </a:custGeom>
          <a:noFill/>
          <a:ln w="1905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42" name="TextBox 41"/>
          <p:cNvSpPr txBox="1"/>
          <p:nvPr/>
        </p:nvSpPr>
        <p:spPr>
          <a:xfrm>
            <a:off x="3328135" y="5841396"/>
            <a:ext cx="646331" cy="369332"/>
          </a:xfrm>
          <a:prstGeom prst="rect">
            <a:avLst/>
          </a:prstGeom>
          <a:noFill/>
        </p:spPr>
        <p:txBody>
          <a:bodyPr wrap="none" rtlCol="0">
            <a:spAutoFit/>
          </a:bodyPr>
          <a:lstStyle/>
          <a:p>
            <a:r>
              <a:rPr lang="en-GB" dirty="0" smtClean="0"/>
              <a:t>drop</a:t>
            </a:r>
            <a:endParaRPr lang="en-GB" dirty="0"/>
          </a:p>
        </p:txBody>
      </p:sp>
      <p:sp>
        <p:nvSpPr>
          <p:cNvPr id="48" name="TextBox 47"/>
          <p:cNvSpPr txBox="1"/>
          <p:nvPr/>
        </p:nvSpPr>
        <p:spPr>
          <a:xfrm>
            <a:off x="228600" y="1295400"/>
            <a:ext cx="3716082" cy="400110"/>
          </a:xfrm>
          <a:prstGeom prst="rect">
            <a:avLst/>
          </a:prstGeom>
          <a:noFill/>
        </p:spPr>
        <p:txBody>
          <a:bodyPr wrap="none" rtlCol="0">
            <a:spAutoFit/>
          </a:bodyPr>
          <a:lstStyle/>
          <a:p>
            <a:r>
              <a:rPr lang="en-GB" sz="2000" u="sng" dirty="0" smtClean="0"/>
              <a:t>Inner Options</a:t>
            </a:r>
            <a:r>
              <a:rPr lang="en-GB" sz="2000" dirty="0" smtClean="0"/>
              <a:t>: reliable, ordered</a:t>
            </a:r>
            <a:endParaRPr lang="en-GB" sz="2000" dirty="0"/>
          </a:p>
        </p:txBody>
      </p:sp>
      <p:sp>
        <p:nvSpPr>
          <p:cNvPr id="49" name="TextBox 48"/>
          <p:cNvSpPr txBox="1"/>
          <p:nvPr/>
        </p:nvSpPr>
        <p:spPr>
          <a:xfrm>
            <a:off x="289047" y="3669696"/>
            <a:ext cx="2274982" cy="400110"/>
          </a:xfrm>
          <a:prstGeom prst="rect">
            <a:avLst/>
          </a:prstGeom>
          <a:noFill/>
        </p:spPr>
        <p:txBody>
          <a:bodyPr wrap="none" rtlCol="0">
            <a:spAutoFit/>
          </a:bodyPr>
          <a:lstStyle/>
          <a:p>
            <a:r>
              <a:rPr lang="en-GB" sz="2000" u="sng" dirty="0" smtClean="0"/>
              <a:t>Outer Options</a:t>
            </a:r>
            <a:r>
              <a:rPr lang="en-GB" sz="2000" dirty="0" smtClean="0"/>
              <a:t>: not</a:t>
            </a:r>
            <a:endParaRPr lang="en-GB" sz="2000" dirty="0"/>
          </a:p>
        </p:txBody>
      </p:sp>
      <p:sp>
        <p:nvSpPr>
          <p:cNvPr id="50" name="TextBox 49"/>
          <p:cNvSpPr txBox="1"/>
          <p:nvPr/>
        </p:nvSpPr>
        <p:spPr>
          <a:xfrm>
            <a:off x="4227351" y="965674"/>
            <a:ext cx="2929072" cy="646331"/>
          </a:xfrm>
          <a:prstGeom prst="wedgeRectCallout">
            <a:avLst>
              <a:gd name="adj1" fmla="val -45727"/>
              <a:gd name="adj2" fmla="val 87409"/>
            </a:avLst>
          </a:prstGeom>
          <a:ln>
            <a:solidFill>
              <a:srgbClr val="FFC000"/>
            </a:solidFill>
          </a:ln>
        </p:spPr>
        <p:style>
          <a:lnRef idx="2">
            <a:schemeClr val="accent3"/>
          </a:lnRef>
          <a:fillRef idx="1">
            <a:schemeClr val="lt1"/>
          </a:fillRef>
          <a:effectRef idx="0">
            <a:schemeClr val="accent3"/>
          </a:effectRef>
          <a:fontRef idx="minor">
            <a:schemeClr val="dk1"/>
          </a:fontRef>
        </p:style>
        <p:txBody>
          <a:bodyPr wrap="none" rtlCol="0">
            <a:spAutoFit/>
          </a:bodyPr>
          <a:lstStyle/>
          <a:p>
            <a:r>
              <a:rPr lang="en-GB" dirty="0" smtClean="0"/>
              <a:t>rekey TCP-AO</a:t>
            </a:r>
            <a:br>
              <a:rPr lang="en-GB" dirty="0" smtClean="0"/>
            </a:br>
            <a:r>
              <a:rPr lang="en-GB" dirty="0" smtClean="0"/>
              <a:t>with Header Authentication</a:t>
            </a:r>
            <a:endParaRPr lang="en-GB" dirty="0"/>
          </a:p>
        </p:txBody>
      </p:sp>
      <p:sp>
        <p:nvSpPr>
          <p:cNvPr id="51" name="TextBox 50"/>
          <p:cNvSpPr txBox="1"/>
          <p:nvPr/>
        </p:nvSpPr>
        <p:spPr>
          <a:xfrm>
            <a:off x="4650573" y="3282863"/>
            <a:ext cx="2929072" cy="646331"/>
          </a:xfrm>
          <a:prstGeom prst="wedgeRectCallout">
            <a:avLst>
              <a:gd name="adj1" fmla="val -74811"/>
              <a:gd name="adj2" fmla="val 70486"/>
            </a:avLst>
          </a:prstGeom>
          <a:ln>
            <a:solidFill>
              <a:srgbClr val="FFC000"/>
            </a:solidFill>
          </a:ln>
        </p:spPr>
        <p:style>
          <a:lnRef idx="2">
            <a:schemeClr val="accent3"/>
          </a:lnRef>
          <a:fillRef idx="1">
            <a:schemeClr val="lt1"/>
          </a:fillRef>
          <a:effectRef idx="0">
            <a:schemeClr val="accent3"/>
          </a:effectRef>
          <a:fontRef idx="minor">
            <a:schemeClr val="dk1"/>
          </a:fontRef>
        </p:style>
        <p:txBody>
          <a:bodyPr wrap="none" rtlCol="0">
            <a:spAutoFit/>
          </a:bodyPr>
          <a:lstStyle/>
          <a:p>
            <a:r>
              <a:rPr lang="en-GB" dirty="0" smtClean="0"/>
              <a:t>rekey TCP-AO</a:t>
            </a:r>
            <a:br>
              <a:rPr lang="en-GB" dirty="0" smtClean="0"/>
            </a:br>
            <a:r>
              <a:rPr lang="en-GB" dirty="0" smtClean="0"/>
              <a:t>with </a:t>
            </a:r>
            <a:r>
              <a:rPr lang="en-GB" dirty="0"/>
              <a:t>Header Authentication</a:t>
            </a:r>
          </a:p>
        </p:txBody>
      </p:sp>
      <p:sp>
        <p:nvSpPr>
          <p:cNvPr id="52" name="TextBox 51"/>
          <p:cNvSpPr txBox="1"/>
          <p:nvPr/>
        </p:nvSpPr>
        <p:spPr>
          <a:xfrm>
            <a:off x="4145515" y="2133602"/>
            <a:ext cx="2864887" cy="646331"/>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rtlCol="0">
            <a:spAutoFit/>
          </a:bodyPr>
          <a:lstStyle/>
          <a:p>
            <a:pPr algn="ctr"/>
            <a:r>
              <a:rPr lang="en-GB" dirty="0" smtClean="0"/>
              <a:t>(common) case of no data</a:t>
            </a:r>
            <a:br>
              <a:rPr lang="en-GB" dirty="0" smtClean="0"/>
            </a:br>
            <a:r>
              <a:rPr lang="en-GB" dirty="0" smtClean="0"/>
              <a:t>in one direction for a while</a:t>
            </a:r>
            <a:endParaRPr lang="en-GB" dirty="0"/>
          </a:p>
        </p:txBody>
      </p:sp>
      <p:sp>
        <p:nvSpPr>
          <p:cNvPr id="56" name="TextBox 55"/>
          <p:cNvSpPr txBox="1"/>
          <p:nvPr/>
        </p:nvSpPr>
        <p:spPr>
          <a:xfrm>
            <a:off x="5210844" y="3898455"/>
            <a:ext cx="3788217" cy="1200329"/>
          </a:xfrm>
          <a:prstGeom prst="rect">
            <a:avLst/>
          </a:prstGeom>
          <a:ln/>
        </p:spPr>
        <p:style>
          <a:lnRef idx="2">
            <a:schemeClr val="accent3"/>
          </a:lnRef>
          <a:fillRef idx="1">
            <a:schemeClr val="lt1"/>
          </a:fillRef>
          <a:effectRef idx="0">
            <a:schemeClr val="accent3"/>
          </a:effectRef>
          <a:fontRef idx="minor">
            <a:schemeClr val="dk1"/>
          </a:fontRef>
        </p:style>
        <p:txBody>
          <a:bodyPr wrap="none" rtlCol="0">
            <a:spAutoFit/>
          </a:bodyPr>
          <a:lstStyle/>
          <a:p>
            <a:r>
              <a:rPr lang="en-GB" dirty="0" smtClean="0"/>
              <a:t>TCP-AO added bespoke solution:</a:t>
            </a:r>
            <a:br>
              <a:rPr lang="en-GB" dirty="0" smtClean="0"/>
            </a:br>
            <a:r>
              <a:rPr lang="en-GB" dirty="0" smtClean="0"/>
              <a:t>lists operative keys in every header</a:t>
            </a:r>
            <a:br>
              <a:rPr lang="en-GB" dirty="0" smtClean="0"/>
            </a:br>
            <a:r>
              <a:rPr lang="en-GB" dirty="0" smtClean="0"/>
              <a:t>then switches key back and forth</a:t>
            </a:r>
            <a:br>
              <a:rPr lang="en-GB" dirty="0" smtClean="0"/>
            </a:br>
            <a:r>
              <a:rPr lang="en-GB" dirty="0" smtClean="0"/>
              <a:t>during out of order headers</a:t>
            </a:r>
            <a:endParaRPr lang="en-GB" dirty="0"/>
          </a:p>
        </p:txBody>
      </p:sp>
      <p:sp>
        <p:nvSpPr>
          <p:cNvPr id="59" name="TextBox 58"/>
          <p:cNvSpPr txBox="1"/>
          <p:nvPr/>
        </p:nvSpPr>
        <p:spPr>
          <a:xfrm>
            <a:off x="76200" y="1944470"/>
            <a:ext cx="1107996" cy="646331"/>
          </a:xfrm>
          <a:prstGeom prst="rect">
            <a:avLst/>
          </a:prstGeom>
          <a:noFill/>
        </p:spPr>
        <p:txBody>
          <a:bodyPr wrap="none" rtlCol="0">
            <a:spAutoFit/>
          </a:bodyPr>
          <a:lstStyle/>
          <a:p>
            <a:r>
              <a:rPr lang="en-GB" u="sng" dirty="0" smtClean="0"/>
              <a:t>control	</a:t>
            </a:r>
          </a:p>
          <a:p>
            <a:r>
              <a:rPr lang="en-GB" dirty="0" smtClean="0"/>
              <a:t>data</a:t>
            </a:r>
            <a:endParaRPr lang="en-GB" dirty="0"/>
          </a:p>
        </p:txBody>
      </p:sp>
      <p:sp>
        <p:nvSpPr>
          <p:cNvPr id="60" name="TextBox 59"/>
          <p:cNvSpPr txBox="1"/>
          <p:nvPr/>
        </p:nvSpPr>
        <p:spPr>
          <a:xfrm>
            <a:off x="76200" y="4631926"/>
            <a:ext cx="1107996" cy="646331"/>
          </a:xfrm>
          <a:prstGeom prst="rect">
            <a:avLst/>
          </a:prstGeom>
          <a:noFill/>
        </p:spPr>
        <p:txBody>
          <a:bodyPr wrap="none" rtlCol="0">
            <a:spAutoFit/>
          </a:bodyPr>
          <a:lstStyle/>
          <a:p>
            <a:r>
              <a:rPr lang="en-GB" u="sng" dirty="0" smtClean="0"/>
              <a:t>control	</a:t>
            </a:r>
          </a:p>
          <a:p>
            <a:r>
              <a:rPr lang="en-GB" dirty="0" smtClean="0"/>
              <a:t>data</a:t>
            </a:r>
            <a:endParaRPr lang="en-GB" dirty="0"/>
          </a:p>
        </p:txBody>
      </p:sp>
    </p:spTree>
    <p:extLst>
      <p:ext uri="{BB962C8B-B14F-4D97-AF65-F5344CB8AC3E}">
        <p14:creationId xmlns:p14="http://schemas.microsoft.com/office/powerpoint/2010/main" val="40030298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ounded Rectangle 80"/>
          <p:cNvSpPr/>
          <p:nvPr/>
        </p:nvSpPr>
        <p:spPr bwMode="auto">
          <a:xfrm>
            <a:off x="381000" y="1815489"/>
            <a:ext cx="8686800" cy="1638647"/>
          </a:xfrm>
          <a:prstGeom prst="roundRect">
            <a:avLst>
              <a:gd name="adj" fmla="val 4878"/>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 name="Title 1"/>
          <p:cNvSpPr>
            <a:spLocks noGrp="1"/>
          </p:cNvSpPr>
          <p:nvPr>
            <p:ph type="title"/>
          </p:nvPr>
        </p:nvSpPr>
        <p:spPr/>
        <p:txBody>
          <a:bodyPr/>
          <a:lstStyle/>
          <a:p>
            <a:r>
              <a:rPr lang="en-GB" dirty="0" smtClean="0"/>
              <a:t>extension </a:t>
            </a:r>
            <a:r>
              <a:rPr lang="en-GB" dirty="0"/>
              <a:t>– DPI traversal</a:t>
            </a:r>
          </a:p>
        </p:txBody>
      </p:sp>
      <p:sp>
        <p:nvSpPr>
          <p:cNvPr id="7" name="Content Placeholder 6"/>
          <p:cNvSpPr>
            <a:spLocks noGrp="1"/>
          </p:cNvSpPr>
          <p:nvPr>
            <p:ph idx="1"/>
          </p:nvPr>
        </p:nvSpPr>
        <p:spPr>
          <a:xfrm>
            <a:off x="685800" y="990600"/>
            <a:ext cx="7772400" cy="5486400"/>
          </a:xfrm>
        </p:spPr>
        <p:txBody>
          <a:bodyPr>
            <a:normAutofit fontScale="77500" lnSpcReduction="20000"/>
          </a:bodyPr>
          <a:lstStyle/>
          <a:p>
            <a:r>
              <a:rPr lang="en-GB" dirty="0" smtClean="0"/>
              <a:t>conjecture: DPI often parses payload &amp; stops when it finds what it needs</a:t>
            </a:r>
          </a:p>
          <a:p>
            <a:r>
              <a:rPr lang="en-GB" dirty="0" smtClean="0"/>
              <a:t>solution?: locate </a:t>
            </a:r>
            <a:r>
              <a:rPr lang="en-GB" dirty="0" err="1"/>
              <a:t>MagicA</a:t>
            </a:r>
            <a:r>
              <a:rPr lang="en-GB" dirty="0"/>
              <a:t> at </a:t>
            </a:r>
            <a:r>
              <a:rPr lang="en-GB" dirty="0" smtClean="0"/>
              <a:t>the end </a:t>
            </a:r>
            <a:r>
              <a:rPr lang="en-GB" dirty="0"/>
              <a:t>of </a:t>
            </a:r>
            <a:r>
              <a:rPr lang="en-GB" dirty="0" smtClean="0"/>
              <a:t>the segment</a:t>
            </a:r>
            <a:endParaRPr lang="en-GB" dirty="0"/>
          </a:p>
          <a:p>
            <a:pPr lvl="1"/>
            <a:r>
              <a:rPr lang="en-GB" dirty="0"/>
              <a:t>server searches for </a:t>
            </a:r>
            <a:r>
              <a:rPr lang="en-GB" dirty="0" err="1"/>
              <a:t>MagicA</a:t>
            </a:r>
            <a:r>
              <a:rPr lang="en-GB" dirty="0"/>
              <a:t> at end if not at </a:t>
            </a:r>
            <a:r>
              <a:rPr lang="en-GB" dirty="0" smtClean="0"/>
              <a:t>start</a:t>
            </a:r>
          </a:p>
          <a:p>
            <a:pPr lvl="1"/>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smtClean="0"/>
          </a:p>
          <a:p>
            <a:endParaRPr lang="en-GB" dirty="0"/>
          </a:p>
          <a:p>
            <a:endParaRPr lang="en-GB" dirty="0" smtClean="0"/>
          </a:p>
          <a:p>
            <a:endParaRPr lang="en-GB" dirty="0"/>
          </a:p>
          <a:p>
            <a:endParaRPr lang="en-GB" dirty="0" smtClean="0"/>
          </a:p>
          <a:p>
            <a:r>
              <a:rPr lang="en-GB" dirty="0" smtClean="0"/>
              <a:t>can’t work from the end of every segment, only the first</a:t>
            </a:r>
          </a:p>
          <a:p>
            <a:pPr lvl="1"/>
            <a:r>
              <a:rPr lang="en-GB" dirty="0" smtClean="0"/>
              <a:t>then use the spare first SPS (SPS#1) for the second segment</a:t>
            </a:r>
            <a:endParaRPr lang="en-GB" dirty="0"/>
          </a:p>
        </p:txBody>
      </p:sp>
      <p:sp>
        <p:nvSpPr>
          <p:cNvPr id="4" name="Rectangle 3"/>
          <p:cNvSpPr/>
          <p:nvPr/>
        </p:nvSpPr>
        <p:spPr bwMode="auto">
          <a:xfrm flipH="1">
            <a:off x="762000" y="2606232"/>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Arial"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5" name="Rectangle 4"/>
          <p:cNvSpPr/>
          <p:nvPr/>
        </p:nvSpPr>
        <p:spPr bwMode="auto">
          <a:xfrm flipH="1">
            <a:off x="1676400" y="2606232"/>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77" name="TextBox 76"/>
          <p:cNvSpPr txBox="1"/>
          <p:nvPr/>
        </p:nvSpPr>
        <p:spPr>
          <a:xfrm>
            <a:off x="381000" y="1815489"/>
            <a:ext cx="1168910" cy="461665"/>
          </a:xfrm>
          <a:prstGeom prst="rect">
            <a:avLst/>
          </a:prstGeom>
          <a:noFill/>
        </p:spPr>
        <p:txBody>
          <a:bodyPr wrap="none" rtlCol="0">
            <a:spAutoFit/>
          </a:bodyPr>
          <a:lstStyle/>
          <a:p>
            <a:r>
              <a:rPr lang="en-GB" sz="2400" dirty="0" smtClean="0"/>
              <a:t>SYN=1</a:t>
            </a:r>
            <a:endParaRPr lang="en-GB" sz="2400" dirty="0"/>
          </a:p>
        </p:txBody>
      </p:sp>
      <p:sp>
        <p:nvSpPr>
          <p:cNvPr id="6" name="Rectangle 5"/>
          <p:cNvSpPr/>
          <p:nvPr/>
        </p:nvSpPr>
        <p:spPr bwMode="auto">
          <a:xfrm>
            <a:off x="6740491" y="2606232"/>
            <a:ext cx="1506557" cy="4572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 </a:t>
            </a:r>
            <a:b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b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Option#1</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9" name="Rectangle 8"/>
          <p:cNvSpPr/>
          <p:nvPr/>
        </p:nvSpPr>
        <p:spPr bwMode="auto">
          <a:xfrm>
            <a:off x="5199045" y="2606232"/>
            <a:ext cx="1524000" cy="4572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Inner Options</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11" name="Rectangle 10"/>
          <p:cNvSpPr/>
          <p:nvPr/>
        </p:nvSpPr>
        <p:spPr bwMode="auto">
          <a:xfrm>
            <a:off x="2590803" y="2606232"/>
            <a:ext cx="2608245"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cxnSp>
        <p:nvCxnSpPr>
          <p:cNvPr id="15" name="Straight Arrow Connector 14"/>
          <p:cNvCxnSpPr>
            <a:endCxn id="22" idx="3"/>
          </p:cNvCxnSpPr>
          <p:nvPr/>
        </p:nvCxnSpPr>
        <p:spPr bwMode="auto">
          <a:xfrm flipH="1" flipV="1">
            <a:off x="6740488" y="2347601"/>
            <a:ext cx="1506561" cy="2231"/>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6" name="TextBox 15"/>
          <p:cNvSpPr txBox="1"/>
          <p:nvPr/>
        </p:nvSpPr>
        <p:spPr>
          <a:xfrm>
            <a:off x="7186632" y="2301434"/>
            <a:ext cx="614271" cy="276999"/>
          </a:xfrm>
          <a:prstGeom prst="rect">
            <a:avLst/>
          </a:prstGeom>
          <a:noFill/>
        </p:spPr>
        <p:txBody>
          <a:bodyPr wrap="none" rtlCol="0">
            <a:spAutoFit/>
          </a:bodyPr>
          <a:lstStyle/>
          <a:p>
            <a:pPr algn="ctr"/>
            <a:r>
              <a:rPr lang="en-GB" sz="1200" dirty="0" smtClean="0"/>
              <a:t>Len=2</a:t>
            </a:r>
            <a:endParaRPr lang="en-GB" sz="1200" dirty="0"/>
          </a:p>
        </p:txBody>
      </p:sp>
      <p:sp>
        <p:nvSpPr>
          <p:cNvPr id="22" name="TextBox 21"/>
          <p:cNvSpPr txBox="1"/>
          <p:nvPr/>
        </p:nvSpPr>
        <p:spPr>
          <a:xfrm>
            <a:off x="5181600" y="2116768"/>
            <a:ext cx="1558888" cy="461665"/>
          </a:xfrm>
          <a:prstGeom prst="rect">
            <a:avLst/>
          </a:prstGeom>
          <a:noFill/>
        </p:spPr>
        <p:txBody>
          <a:bodyPr wrap="none" rtlCol="0">
            <a:spAutoFit/>
          </a:bodyPr>
          <a:lstStyle/>
          <a:p>
            <a:pPr algn="ctr"/>
            <a:r>
              <a:rPr lang="en-GB" sz="1200" dirty="0" smtClean="0"/>
              <a:t>Inner Options Offset</a:t>
            </a:r>
            <a:br>
              <a:rPr lang="en-GB" sz="1200" dirty="0" smtClean="0"/>
            </a:br>
            <a:r>
              <a:rPr lang="en-GB" sz="1200" dirty="0" smtClean="0"/>
              <a:t>(</a:t>
            </a:r>
            <a:r>
              <a:rPr lang="en-GB" sz="1200" dirty="0" err="1" smtClean="0"/>
              <a:t>InOO</a:t>
            </a:r>
            <a:r>
              <a:rPr lang="en-GB" sz="1200" dirty="0" smtClean="0"/>
              <a:t>)</a:t>
            </a:r>
            <a:endParaRPr lang="en-GB" sz="1200" dirty="0"/>
          </a:p>
        </p:txBody>
      </p:sp>
      <p:cxnSp>
        <p:nvCxnSpPr>
          <p:cNvPr id="20" name="Straight Arrow Connector 19"/>
          <p:cNvCxnSpPr/>
          <p:nvPr/>
        </p:nvCxnSpPr>
        <p:spPr bwMode="auto">
          <a:xfrm flipH="1">
            <a:off x="5199045" y="2349831"/>
            <a:ext cx="1524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Connector 28"/>
          <p:cNvCxnSpPr/>
          <p:nvPr/>
        </p:nvCxnSpPr>
        <p:spPr bwMode="auto">
          <a:xfrm flipV="1">
            <a:off x="8247045" y="2225232"/>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Connector 30"/>
          <p:cNvCxnSpPr/>
          <p:nvPr/>
        </p:nvCxnSpPr>
        <p:spPr bwMode="auto">
          <a:xfrm flipV="1">
            <a:off x="6740488" y="2225232"/>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Connector 31"/>
          <p:cNvCxnSpPr/>
          <p:nvPr/>
        </p:nvCxnSpPr>
        <p:spPr bwMode="auto">
          <a:xfrm flipV="1">
            <a:off x="5199045" y="2225232"/>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9" name="Rectangle 38"/>
          <p:cNvSpPr/>
          <p:nvPr/>
        </p:nvSpPr>
        <p:spPr bwMode="auto">
          <a:xfrm>
            <a:off x="8238428" y="2606232"/>
            <a:ext cx="600772" cy="457200"/>
          </a:xfrm>
          <a:prstGeom prst="rect">
            <a:avLst/>
          </a:prstGeom>
          <a:solidFill>
            <a:schemeClr val="accent6"/>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Magic</a:t>
            </a:r>
            <a:b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b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A</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cxnSp>
        <p:nvCxnSpPr>
          <p:cNvPr id="40" name="Straight Arrow Connector 39"/>
          <p:cNvCxnSpPr/>
          <p:nvPr/>
        </p:nvCxnSpPr>
        <p:spPr bwMode="auto">
          <a:xfrm flipH="1">
            <a:off x="8238428" y="2349831"/>
            <a:ext cx="60077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1" name="TextBox 40"/>
          <p:cNvSpPr txBox="1"/>
          <p:nvPr/>
        </p:nvSpPr>
        <p:spPr>
          <a:xfrm>
            <a:off x="8408415" y="2301434"/>
            <a:ext cx="269626" cy="276999"/>
          </a:xfrm>
          <a:prstGeom prst="rect">
            <a:avLst/>
          </a:prstGeom>
          <a:noFill/>
        </p:spPr>
        <p:txBody>
          <a:bodyPr wrap="none" rtlCol="0">
            <a:spAutoFit/>
          </a:bodyPr>
          <a:lstStyle/>
          <a:p>
            <a:pPr algn="ctr"/>
            <a:r>
              <a:rPr lang="en-GB" sz="1200" dirty="0" smtClean="0"/>
              <a:t>1</a:t>
            </a:r>
            <a:endParaRPr lang="en-GB" sz="1200" dirty="0"/>
          </a:p>
        </p:txBody>
      </p:sp>
      <p:cxnSp>
        <p:nvCxnSpPr>
          <p:cNvPr id="43" name="Straight Connector 42"/>
          <p:cNvCxnSpPr/>
          <p:nvPr/>
        </p:nvCxnSpPr>
        <p:spPr bwMode="auto">
          <a:xfrm flipV="1">
            <a:off x="8839200" y="2225232"/>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6" name="Rounded Rectangle 45"/>
          <p:cNvSpPr/>
          <p:nvPr/>
        </p:nvSpPr>
        <p:spPr bwMode="auto">
          <a:xfrm>
            <a:off x="381000" y="3807447"/>
            <a:ext cx="8686800" cy="1638647"/>
          </a:xfrm>
          <a:prstGeom prst="roundRect">
            <a:avLst>
              <a:gd name="adj" fmla="val 5664"/>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47" name="Rectangle 46"/>
          <p:cNvSpPr/>
          <p:nvPr/>
        </p:nvSpPr>
        <p:spPr bwMode="auto">
          <a:xfrm flipH="1">
            <a:off x="762000" y="4598191"/>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Arial"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48" name="Rectangle 47"/>
          <p:cNvSpPr/>
          <p:nvPr/>
        </p:nvSpPr>
        <p:spPr bwMode="auto">
          <a:xfrm flipH="1">
            <a:off x="1676400" y="4598191"/>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49" name="Rectangle 48"/>
          <p:cNvSpPr/>
          <p:nvPr/>
        </p:nvSpPr>
        <p:spPr bwMode="auto">
          <a:xfrm flipH="1">
            <a:off x="5662631" y="4598191"/>
            <a:ext cx="762000" cy="4572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 Option#2</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50" name="Rectangle 49"/>
          <p:cNvSpPr/>
          <p:nvPr/>
        </p:nvSpPr>
        <p:spPr bwMode="auto">
          <a:xfrm flipH="1">
            <a:off x="6424631" y="4598191"/>
            <a:ext cx="1524000" cy="4572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Inner Options</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51" name="Rectangle 50"/>
          <p:cNvSpPr/>
          <p:nvPr/>
        </p:nvSpPr>
        <p:spPr bwMode="auto">
          <a:xfrm flipH="1">
            <a:off x="8001000" y="4598191"/>
            <a:ext cx="838200"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cxnSp>
        <p:nvCxnSpPr>
          <p:cNvPr id="54" name="Straight Arrow Connector 53"/>
          <p:cNvCxnSpPr/>
          <p:nvPr/>
        </p:nvCxnSpPr>
        <p:spPr bwMode="auto">
          <a:xfrm>
            <a:off x="5662631" y="4341791"/>
            <a:ext cx="762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5" name="TextBox 54"/>
          <p:cNvSpPr txBox="1"/>
          <p:nvPr/>
        </p:nvSpPr>
        <p:spPr>
          <a:xfrm flipH="1">
            <a:off x="5736496" y="4293393"/>
            <a:ext cx="614271" cy="276999"/>
          </a:xfrm>
          <a:prstGeom prst="rect">
            <a:avLst/>
          </a:prstGeom>
          <a:noFill/>
        </p:spPr>
        <p:txBody>
          <a:bodyPr wrap="none" rtlCol="0">
            <a:spAutoFit/>
          </a:bodyPr>
          <a:lstStyle/>
          <a:p>
            <a:pPr algn="ctr"/>
            <a:r>
              <a:rPr lang="en-GB" sz="1200" dirty="0" smtClean="0"/>
              <a:t>Len=1</a:t>
            </a:r>
            <a:endParaRPr lang="en-GB" sz="1200" dirty="0"/>
          </a:p>
        </p:txBody>
      </p:sp>
      <p:sp>
        <p:nvSpPr>
          <p:cNvPr id="59" name="TextBox 58"/>
          <p:cNvSpPr txBox="1"/>
          <p:nvPr/>
        </p:nvSpPr>
        <p:spPr>
          <a:xfrm flipH="1">
            <a:off x="6407188" y="4108726"/>
            <a:ext cx="1558888" cy="461665"/>
          </a:xfrm>
          <a:prstGeom prst="rect">
            <a:avLst/>
          </a:prstGeom>
          <a:noFill/>
        </p:spPr>
        <p:txBody>
          <a:bodyPr wrap="none" rtlCol="0">
            <a:spAutoFit/>
          </a:bodyPr>
          <a:lstStyle/>
          <a:p>
            <a:pPr algn="ctr"/>
            <a:r>
              <a:rPr lang="en-GB" sz="1200" dirty="0" smtClean="0"/>
              <a:t>Inner Options Offset</a:t>
            </a:r>
            <a:br>
              <a:rPr lang="en-GB" sz="1200" dirty="0" smtClean="0"/>
            </a:br>
            <a:r>
              <a:rPr lang="en-GB" sz="1200" dirty="0" smtClean="0"/>
              <a:t>(</a:t>
            </a:r>
            <a:r>
              <a:rPr lang="en-GB" sz="1200" dirty="0" err="1" smtClean="0"/>
              <a:t>InOO</a:t>
            </a:r>
            <a:r>
              <a:rPr lang="en-GB" sz="1200" dirty="0" smtClean="0"/>
              <a:t>)</a:t>
            </a:r>
            <a:endParaRPr lang="en-GB" sz="1200" dirty="0"/>
          </a:p>
        </p:txBody>
      </p:sp>
      <p:cxnSp>
        <p:nvCxnSpPr>
          <p:cNvPr id="60" name="Straight Arrow Connector 59"/>
          <p:cNvCxnSpPr/>
          <p:nvPr/>
        </p:nvCxnSpPr>
        <p:spPr bwMode="auto">
          <a:xfrm>
            <a:off x="6424631" y="4341791"/>
            <a:ext cx="1524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1" name="TextBox 60"/>
          <p:cNvSpPr txBox="1"/>
          <p:nvPr/>
        </p:nvSpPr>
        <p:spPr>
          <a:xfrm flipH="1">
            <a:off x="8093713" y="4121605"/>
            <a:ext cx="662361" cy="276999"/>
          </a:xfrm>
          <a:prstGeom prst="rect">
            <a:avLst/>
          </a:prstGeom>
          <a:noFill/>
        </p:spPr>
        <p:txBody>
          <a:bodyPr wrap="none" rtlCol="0">
            <a:spAutoFit/>
          </a:bodyPr>
          <a:lstStyle/>
          <a:p>
            <a:pPr algn="ctr"/>
            <a:r>
              <a:rPr lang="en-GB" sz="1200" dirty="0" smtClean="0"/>
              <a:t>SPS#2</a:t>
            </a:r>
            <a:endParaRPr lang="en-GB" sz="1200" dirty="0"/>
          </a:p>
        </p:txBody>
      </p:sp>
      <p:cxnSp>
        <p:nvCxnSpPr>
          <p:cNvPr id="62" name="Straight Arrow Connector 61"/>
          <p:cNvCxnSpPr/>
          <p:nvPr/>
        </p:nvCxnSpPr>
        <p:spPr bwMode="auto">
          <a:xfrm>
            <a:off x="7966076" y="4351683"/>
            <a:ext cx="873124" cy="2796"/>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3" name="Straight Connector 62"/>
          <p:cNvCxnSpPr/>
          <p:nvPr/>
        </p:nvCxnSpPr>
        <p:spPr bwMode="auto">
          <a:xfrm flipH="1" flipV="1">
            <a:off x="5662631" y="4217191"/>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4" name="Straight Connector 63"/>
          <p:cNvCxnSpPr/>
          <p:nvPr/>
        </p:nvCxnSpPr>
        <p:spPr bwMode="auto">
          <a:xfrm flipH="1" flipV="1">
            <a:off x="6407188" y="4217191"/>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6" name="Straight Connector 65"/>
          <p:cNvCxnSpPr/>
          <p:nvPr/>
        </p:nvCxnSpPr>
        <p:spPr bwMode="auto">
          <a:xfrm flipH="1" flipV="1">
            <a:off x="7948631" y="4217191"/>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7" name="Straight Connector 66"/>
          <p:cNvCxnSpPr/>
          <p:nvPr/>
        </p:nvCxnSpPr>
        <p:spPr bwMode="auto">
          <a:xfrm flipH="1" flipV="1">
            <a:off x="8839200" y="4217191"/>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2" name="TextBox 71"/>
          <p:cNvSpPr txBox="1"/>
          <p:nvPr/>
        </p:nvSpPr>
        <p:spPr>
          <a:xfrm>
            <a:off x="381001" y="3807449"/>
            <a:ext cx="1749197" cy="461665"/>
          </a:xfrm>
          <a:prstGeom prst="rect">
            <a:avLst/>
          </a:prstGeom>
          <a:noFill/>
        </p:spPr>
        <p:txBody>
          <a:bodyPr wrap="none" rtlCol="0">
            <a:spAutoFit/>
          </a:bodyPr>
          <a:lstStyle/>
          <a:p>
            <a:r>
              <a:rPr lang="en-GB" sz="2400" dirty="0" smtClean="0"/>
              <a:t>first SYN=0</a:t>
            </a:r>
            <a:endParaRPr lang="en-GB" sz="2400" dirty="0"/>
          </a:p>
        </p:txBody>
      </p:sp>
      <p:sp>
        <p:nvSpPr>
          <p:cNvPr id="56" name="Rectangle 55"/>
          <p:cNvSpPr/>
          <p:nvPr/>
        </p:nvSpPr>
        <p:spPr bwMode="auto">
          <a:xfrm flipH="1">
            <a:off x="2590801" y="4598191"/>
            <a:ext cx="3071831"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57" name="TextBox 56"/>
          <p:cNvSpPr txBox="1"/>
          <p:nvPr/>
        </p:nvSpPr>
        <p:spPr>
          <a:xfrm flipH="1">
            <a:off x="3799951" y="4121605"/>
            <a:ext cx="662361" cy="276999"/>
          </a:xfrm>
          <a:prstGeom prst="rect">
            <a:avLst/>
          </a:prstGeom>
          <a:noFill/>
        </p:spPr>
        <p:txBody>
          <a:bodyPr wrap="none" rtlCol="0">
            <a:spAutoFit/>
          </a:bodyPr>
          <a:lstStyle/>
          <a:p>
            <a:pPr algn="ctr"/>
            <a:r>
              <a:rPr lang="en-GB" sz="1200" dirty="0" smtClean="0"/>
              <a:t>SPS#1</a:t>
            </a:r>
            <a:endParaRPr lang="en-GB" sz="1200" dirty="0"/>
          </a:p>
        </p:txBody>
      </p:sp>
      <p:cxnSp>
        <p:nvCxnSpPr>
          <p:cNvPr id="58" name="Straight Arrow Connector 57"/>
          <p:cNvCxnSpPr/>
          <p:nvPr/>
        </p:nvCxnSpPr>
        <p:spPr bwMode="auto">
          <a:xfrm>
            <a:off x="2599629" y="4351683"/>
            <a:ext cx="306300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5" name="Straight Connector 64"/>
          <p:cNvCxnSpPr/>
          <p:nvPr/>
        </p:nvCxnSpPr>
        <p:spPr bwMode="auto">
          <a:xfrm flipH="1" flipV="1">
            <a:off x="2582184" y="4217191"/>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12" name="Group 11"/>
          <p:cNvGrpSpPr/>
          <p:nvPr/>
        </p:nvGrpSpPr>
        <p:grpSpPr>
          <a:xfrm>
            <a:off x="7948631" y="96472"/>
            <a:ext cx="1046267" cy="913665"/>
            <a:chOff x="5953991" y="292997"/>
            <a:chExt cx="1564604" cy="1370760"/>
          </a:xfrm>
        </p:grpSpPr>
        <p:pic>
          <p:nvPicPr>
            <p:cNvPr id="3076" name="Picture 4" descr="http://pixabay.com/static/uploads/photo/2012/04/10/17/17/underpass-sign-26519_64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53991" y="292997"/>
              <a:ext cx="1564604" cy="1370760"/>
            </a:xfrm>
            <a:prstGeom prst="rect">
              <a:avLst/>
            </a:prstGeom>
            <a:noFill/>
            <a:extLst>
              <a:ext uri="{909E8E84-426E-40DD-AFC4-6F175D3DCCD1}">
                <a14:hiddenFill xmlns:a14="http://schemas.microsoft.com/office/drawing/2010/main">
                  <a:solidFill>
                    <a:srgbClr val="FFFFFF"/>
                  </a:solidFill>
                </a14:hiddenFill>
              </a:ext>
            </a:extLst>
          </p:spPr>
        </p:pic>
        <p:sp>
          <p:nvSpPr>
            <p:cNvPr id="3" name="Flowchart: Delay 2"/>
            <p:cNvSpPr/>
            <p:nvPr/>
          </p:nvSpPr>
          <p:spPr bwMode="auto">
            <a:xfrm rot="16200000">
              <a:off x="6594128" y="1148405"/>
              <a:ext cx="284329" cy="381000"/>
            </a:xfrm>
            <a:prstGeom prst="flowChartDelay">
              <a:avLst/>
            </a:prstGeom>
            <a:solidFill>
              <a:schemeClr val="bg1"/>
            </a:solidFill>
            <a:ln w="9525" cap="flat" cmpd="sng" algn="ctr">
              <a:noFill/>
              <a:prstDash val="solid"/>
              <a:round/>
              <a:headEnd type="none" w="med" len="med"/>
              <a:tailEnd type="none" w="med" len="med"/>
            </a:ln>
            <a:effectLst/>
            <a:extLst/>
          </p:spPr>
          <p:txBody>
            <a:bodyPr vert="vert" wrap="none" lIns="0" tIns="0" rIns="0" bIns="1800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1" i="0" u="none" strike="noStrike" cap="none" normalizeH="0" baseline="0" dirty="0" smtClean="0">
                  <a:ln>
                    <a:noFill/>
                  </a:ln>
                  <a:solidFill>
                    <a:srgbClr val="000000"/>
                  </a:solidFill>
                  <a:effectLst/>
                  <a:latin typeface="Arial" charset="0"/>
                  <a:ea typeface="ＭＳ Ｐゴシック" charset="0"/>
                  <a:cs typeface="ＭＳ Ｐゴシック" charset="0"/>
                </a:rPr>
                <a:t>DPI</a:t>
              </a:r>
              <a:endParaRPr kumimoji="0" lang="en-GB" sz="110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grpSp>
    </p:spTree>
    <p:extLst>
      <p:ext uri="{BB962C8B-B14F-4D97-AF65-F5344CB8AC3E}">
        <p14:creationId xmlns:p14="http://schemas.microsoft.com/office/powerpoint/2010/main" val="3858472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spare slides - to write</a:t>
            </a:r>
            <a:endParaRPr lang="en-GB" dirty="0"/>
          </a:p>
        </p:txBody>
      </p:sp>
      <p:sp>
        <p:nvSpPr>
          <p:cNvPr id="6" name="Content Placeholder 5"/>
          <p:cNvSpPr>
            <a:spLocks noGrp="1"/>
          </p:cNvSpPr>
          <p:nvPr>
            <p:ph idx="1"/>
          </p:nvPr>
        </p:nvSpPr>
        <p:spPr/>
        <p:txBody>
          <a:bodyPr/>
          <a:lstStyle/>
          <a:p>
            <a:r>
              <a:rPr lang="en-GB" dirty="0"/>
              <a:t>handshake retransmissions</a:t>
            </a:r>
          </a:p>
          <a:p>
            <a:r>
              <a:rPr lang="en-GB" dirty="0" smtClean="0"/>
              <a:t>explicit </a:t>
            </a:r>
            <a:r>
              <a:rPr lang="en-GB" dirty="0"/>
              <a:t>dual handshake</a:t>
            </a:r>
          </a:p>
          <a:p>
            <a:pPr lvl="1"/>
            <a:r>
              <a:rPr lang="en-GB" dirty="0" smtClean="0"/>
              <a:t>corner cases of dual handshake</a:t>
            </a:r>
          </a:p>
          <a:p>
            <a:pPr lvl="1"/>
            <a:r>
              <a:rPr lang="en-GB" dirty="0"/>
              <a:t>deferred data in </a:t>
            </a:r>
            <a:r>
              <a:rPr lang="en-GB" dirty="0" smtClean="0"/>
              <a:t>SYN</a:t>
            </a:r>
            <a:endParaRPr lang="en-GB" dirty="0"/>
          </a:p>
        </p:txBody>
      </p:sp>
      <p:pic>
        <p:nvPicPr>
          <p:cNvPr id="1026" name="Picture 2" descr="http://www.chirotoons.com/HSRS/eart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28600"/>
            <a:ext cx="2143125"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853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purpose &amp; status</a:t>
            </a:r>
            <a:endParaRPr lang="en-GB" dirty="0"/>
          </a:p>
        </p:txBody>
      </p:sp>
      <p:sp>
        <p:nvSpPr>
          <p:cNvPr id="6" name="Content Placeholder 5"/>
          <p:cNvSpPr>
            <a:spLocks noGrp="1"/>
          </p:cNvSpPr>
          <p:nvPr>
            <p:ph idx="1"/>
          </p:nvPr>
        </p:nvSpPr>
        <p:spPr/>
        <p:txBody>
          <a:bodyPr>
            <a:normAutofit fontScale="77500" lnSpcReduction="20000"/>
          </a:bodyPr>
          <a:lstStyle/>
          <a:p>
            <a:r>
              <a:rPr lang="en-GB" dirty="0" smtClean="0"/>
              <a:t>problem</a:t>
            </a:r>
          </a:p>
          <a:p>
            <a:pPr marL="457200" lvl="1" indent="0">
              <a:buNone/>
            </a:pPr>
            <a:r>
              <a:rPr lang="en-GB" dirty="0" smtClean="0"/>
              <a:t>hard to extend TCP </a:t>
            </a:r>
          </a:p>
          <a:p>
            <a:pPr lvl="2"/>
            <a:r>
              <a:rPr lang="en-GB" dirty="0" smtClean="0"/>
              <a:t>only 40B for options</a:t>
            </a:r>
          </a:p>
          <a:p>
            <a:pPr lvl="2"/>
            <a:r>
              <a:rPr lang="en-GB" dirty="0" err="1" smtClean="0"/>
              <a:t>middleboxes</a:t>
            </a:r>
            <a:r>
              <a:rPr lang="en-GB" dirty="0" smtClean="0"/>
              <a:t> only forward their stereotype of TCP</a:t>
            </a:r>
          </a:p>
          <a:p>
            <a:endParaRPr lang="en-GB" dirty="0" smtClean="0"/>
          </a:p>
          <a:p>
            <a:r>
              <a:rPr lang="en-GB" dirty="0" smtClean="0"/>
              <a:t>purpose of this talk</a:t>
            </a:r>
          </a:p>
          <a:p>
            <a:pPr marL="457200" lvl="1" indent="0">
              <a:buNone/>
            </a:pPr>
            <a:r>
              <a:rPr lang="en-GB" dirty="0" smtClean="0"/>
              <a:t>introduce proposed solution</a:t>
            </a:r>
          </a:p>
          <a:p>
            <a:pPr marL="457200" lvl="1" indent="0">
              <a:buNone/>
            </a:pPr>
            <a:r>
              <a:rPr lang="en-GB" dirty="0" smtClean="0"/>
              <a:t>motivate forward thinking (and critical review)</a:t>
            </a:r>
          </a:p>
          <a:p>
            <a:endParaRPr lang="en-GB" dirty="0"/>
          </a:p>
          <a:p>
            <a:r>
              <a:rPr lang="en-GB" dirty="0" smtClean="0"/>
              <a:t>status</a:t>
            </a:r>
          </a:p>
          <a:p>
            <a:pPr marL="457200" lvl="1" indent="0">
              <a:buNone/>
            </a:pPr>
            <a:r>
              <a:rPr lang="en-GB" dirty="0" smtClean="0"/>
              <a:t>Extensive Internet Draft posted to IETF TCP </a:t>
            </a:r>
            <a:r>
              <a:rPr lang="en-GB" dirty="0" err="1" smtClean="0"/>
              <a:t>mtce</a:t>
            </a:r>
            <a:r>
              <a:rPr lang="en-GB" dirty="0" smtClean="0"/>
              <a:t> &amp; minor mods WG</a:t>
            </a:r>
          </a:p>
          <a:p>
            <a:pPr lvl="2"/>
            <a:r>
              <a:rPr lang="en-GB" dirty="0" smtClean="0"/>
              <a:t>draft-</a:t>
            </a:r>
            <a:r>
              <a:rPr lang="en-GB" dirty="0" err="1" smtClean="0"/>
              <a:t>briscoe</a:t>
            </a:r>
            <a:r>
              <a:rPr lang="en-GB" dirty="0" smtClean="0"/>
              <a:t>-</a:t>
            </a:r>
            <a:r>
              <a:rPr lang="en-GB" dirty="0" err="1" smtClean="0"/>
              <a:t>tcpm</a:t>
            </a:r>
            <a:r>
              <a:rPr lang="en-GB" dirty="0" smtClean="0"/>
              <a:t>-</a:t>
            </a:r>
            <a:r>
              <a:rPr lang="en-GB" dirty="0" err="1" smtClean="0"/>
              <a:t>syn</a:t>
            </a:r>
            <a:r>
              <a:rPr lang="en-GB" dirty="0" smtClean="0"/>
              <a:t>-op-sis -00,01,02 </a:t>
            </a:r>
            <a:br>
              <a:rPr lang="en-GB" dirty="0" smtClean="0"/>
            </a:br>
            <a:r>
              <a:rPr lang="en-GB" dirty="0" smtClean="0"/>
              <a:t>-&gt; draft-briscoe-tcpm-inner-space-00,-01</a:t>
            </a:r>
          </a:p>
          <a:p>
            <a:pPr lvl="2"/>
            <a:r>
              <a:rPr lang="en-GB" dirty="0"/>
              <a:t>5</a:t>
            </a:r>
            <a:r>
              <a:rPr lang="en-GB" dirty="0" smtClean="0"/>
              <a:t> revisions since Jul IETF, individual draft – no IETF status (yet)</a:t>
            </a:r>
          </a:p>
          <a:p>
            <a:pPr lvl="2"/>
            <a:r>
              <a:rPr lang="en-GB" dirty="0" smtClean="0"/>
              <a:t>triggered by “more space on a SYN is impossible” </a:t>
            </a:r>
            <a:br>
              <a:rPr lang="en-GB" dirty="0" smtClean="0"/>
            </a:br>
            <a:r>
              <a:rPr lang="en-GB" dirty="0" smtClean="0"/>
              <a:t>in Joe </a:t>
            </a:r>
            <a:r>
              <a:rPr lang="en-GB" dirty="0"/>
              <a:t>Touch’s </a:t>
            </a:r>
            <a:r>
              <a:rPr lang="en-GB" dirty="0" smtClean="0"/>
              <a:t>EDO proposal for extra space on non-SYN only (adopted)</a:t>
            </a:r>
            <a:endParaRPr lang="en-GB" dirty="0"/>
          </a:p>
          <a:p>
            <a:pPr lvl="2"/>
            <a:r>
              <a:rPr lang="en-GB" dirty="0" smtClean="0"/>
              <a:t>counter proposal to my other 2 proposals with Joe Touch</a:t>
            </a:r>
            <a:br>
              <a:rPr lang="en-GB" dirty="0" smtClean="0"/>
            </a:br>
            <a:r>
              <a:rPr lang="en-GB" dirty="0" smtClean="0"/>
              <a:t>(also individual status)</a:t>
            </a:r>
          </a:p>
          <a:p>
            <a:pPr lvl="2"/>
            <a:r>
              <a:rPr lang="en-GB" dirty="0" smtClean="0"/>
              <a:t>lots of list discussion</a:t>
            </a:r>
          </a:p>
        </p:txBody>
      </p:sp>
    </p:spTree>
    <p:extLst>
      <p:ext uri="{BB962C8B-B14F-4D97-AF65-F5344CB8AC3E}">
        <p14:creationId xmlns:p14="http://schemas.microsoft.com/office/powerpoint/2010/main" val="3430369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encapsulation model</a:t>
            </a:r>
            <a:endParaRPr lang="en-GB" dirty="0"/>
          </a:p>
        </p:txBody>
      </p:sp>
      <p:sp>
        <p:nvSpPr>
          <p:cNvPr id="4" name="Rectangle 3"/>
          <p:cNvSpPr/>
          <p:nvPr/>
        </p:nvSpPr>
        <p:spPr bwMode="auto">
          <a:xfrm>
            <a:off x="1066798" y="4783965"/>
            <a:ext cx="609600" cy="533400"/>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Arial" charset="0"/>
                <a:ea typeface="ＭＳ Ｐゴシック" charset="0"/>
                <a:cs typeface="ＭＳ Ｐゴシック" charset="0"/>
              </a:rPr>
              <a:t>IP</a:t>
            </a:r>
            <a:endParaRPr lang="en-GB" sz="1600" dirty="0">
              <a:solidFill>
                <a:srgbClr val="000000"/>
              </a:solidFill>
              <a:latin typeface="Arial" charset="0"/>
              <a:ea typeface="ＭＳ Ｐゴシック" charset="0"/>
              <a:cs typeface="ＭＳ Ｐゴシック" charset="0"/>
            </a:endParaRPr>
          </a:p>
        </p:txBody>
      </p:sp>
      <p:sp>
        <p:nvSpPr>
          <p:cNvPr id="5" name="Rectangle 4"/>
          <p:cNvSpPr/>
          <p:nvPr/>
        </p:nvSpPr>
        <p:spPr bwMode="auto">
          <a:xfrm>
            <a:off x="2119649" y="4783965"/>
            <a:ext cx="845713" cy="533400"/>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Arial" charset="0"/>
                <a:ea typeface="ＭＳ Ｐゴシック" charset="0"/>
                <a:cs typeface="ＭＳ Ｐゴシック" charset="0"/>
              </a:rPr>
              <a:t>IP</a:t>
            </a:r>
            <a:endParaRPr lang="en-GB" sz="1600" dirty="0">
              <a:solidFill>
                <a:srgbClr val="000000"/>
              </a:solidFill>
              <a:latin typeface="Arial" charset="0"/>
              <a:ea typeface="ＭＳ Ｐゴシック" charset="0"/>
              <a:cs typeface="ＭＳ Ｐゴシック" charset="0"/>
            </a:endParaRPr>
          </a:p>
        </p:txBody>
      </p:sp>
      <p:sp>
        <p:nvSpPr>
          <p:cNvPr id="7" name="Rectangle 6"/>
          <p:cNvSpPr/>
          <p:nvPr/>
        </p:nvSpPr>
        <p:spPr bwMode="auto">
          <a:xfrm>
            <a:off x="7527699" y="4783965"/>
            <a:ext cx="609600" cy="533400"/>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Arial" charset="0"/>
                <a:ea typeface="ＭＳ Ｐゴシック" charset="0"/>
                <a:cs typeface="ＭＳ Ｐゴシック" charset="0"/>
              </a:rPr>
              <a:t>IP</a:t>
            </a:r>
            <a:endParaRPr lang="en-GB" sz="1600" dirty="0">
              <a:solidFill>
                <a:srgbClr val="000000"/>
              </a:solidFill>
              <a:latin typeface="Arial" charset="0"/>
              <a:ea typeface="ＭＳ Ｐゴシック" charset="0"/>
              <a:cs typeface="ＭＳ Ｐゴシック" charset="0"/>
            </a:endParaRPr>
          </a:p>
        </p:txBody>
      </p:sp>
      <p:sp>
        <p:nvSpPr>
          <p:cNvPr id="8" name="Rectangle 7"/>
          <p:cNvSpPr/>
          <p:nvPr/>
        </p:nvSpPr>
        <p:spPr bwMode="auto">
          <a:xfrm>
            <a:off x="1066798" y="3488565"/>
            <a:ext cx="609600" cy="1295400"/>
          </a:xfrm>
          <a:prstGeom prst="rect">
            <a:avLst/>
          </a:prstGeom>
          <a:ln>
            <a:headEnd type="none" w="med" len="med"/>
            <a:tailEnd type="none" w="med" len="med"/>
          </a:ln>
          <a:extLst/>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charset="0"/>
                <a:cs typeface="ＭＳ Ｐゴシック" charset="0"/>
              </a:rPr>
              <a:t>TCP</a:t>
            </a:r>
            <a:endParaRPr kumimoji="0" lang="en-GB" sz="16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9" name="Rectangle 8"/>
          <p:cNvSpPr/>
          <p:nvPr/>
        </p:nvSpPr>
        <p:spPr bwMode="auto">
          <a:xfrm>
            <a:off x="7527699" y="3488565"/>
            <a:ext cx="609600" cy="1295400"/>
          </a:xfrm>
          <a:prstGeom prst="rect">
            <a:avLst/>
          </a:prstGeom>
          <a:ln>
            <a:headEnd type="none" w="med" len="med"/>
            <a:tailEnd type="none" w="med" len="med"/>
          </a:ln>
          <a:extLst/>
        </p:spPr>
        <p:style>
          <a:lnRef idx="3">
            <a:schemeClr val="lt1"/>
          </a:lnRef>
          <a:fillRef idx="1">
            <a:schemeClr val="accent3"/>
          </a:fillRef>
          <a:effectRef idx="1">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Arial" charset="0"/>
                <a:ea typeface="ＭＳ Ｐゴシック" charset="0"/>
                <a:cs typeface="ＭＳ Ｐゴシック" charset="0"/>
              </a:rPr>
              <a:t>TCP</a:t>
            </a:r>
            <a:endParaRPr lang="en-GB" sz="1600" dirty="0">
              <a:solidFill>
                <a:srgbClr val="000000"/>
              </a:solidFill>
              <a:latin typeface="Arial" charset="0"/>
              <a:ea typeface="ＭＳ Ｐゴシック" charset="0"/>
              <a:cs typeface="ＭＳ Ｐゴシック" charset="0"/>
            </a:endParaRPr>
          </a:p>
        </p:txBody>
      </p:sp>
      <p:sp>
        <p:nvSpPr>
          <p:cNvPr id="11" name="Rectangle 10"/>
          <p:cNvSpPr/>
          <p:nvPr/>
        </p:nvSpPr>
        <p:spPr bwMode="auto">
          <a:xfrm>
            <a:off x="2119649" y="2650365"/>
            <a:ext cx="845713" cy="2133600"/>
          </a:xfrm>
          <a:prstGeom prst="rect">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Arial" charset="0"/>
                <a:ea typeface="ＭＳ Ｐゴシック" charset="0"/>
                <a:cs typeface="ＭＳ Ｐゴシック" charset="0"/>
              </a:rPr>
              <a:t/>
            </a:r>
            <a:br>
              <a:rPr lang="en-GB" sz="1600" dirty="0" smtClean="0">
                <a:solidFill>
                  <a:srgbClr val="000000"/>
                </a:solidFill>
                <a:latin typeface="Arial" charset="0"/>
                <a:ea typeface="ＭＳ Ｐゴシック" charset="0"/>
                <a:cs typeface="ＭＳ Ｐゴシック" charset="0"/>
              </a:rPr>
            </a:br>
            <a:r>
              <a:rPr lang="en-GB" sz="1600" dirty="0" smtClean="0">
                <a:solidFill>
                  <a:srgbClr val="000000"/>
                </a:solidFill>
                <a:latin typeface="Arial" charset="0"/>
                <a:ea typeface="ＭＳ Ｐゴシック" charset="0"/>
                <a:cs typeface="ＭＳ Ｐゴシック" charset="0"/>
              </a:rPr>
              <a:t/>
            </a:r>
            <a:br>
              <a:rPr lang="en-GB" sz="1600" dirty="0" smtClean="0">
                <a:solidFill>
                  <a:srgbClr val="000000"/>
                </a:solidFill>
                <a:latin typeface="Arial" charset="0"/>
                <a:ea typeface="ＭＳ Ｐゴシック" charset="0"/>
                <a:cs typeface="ＭＳ Ｐゴシック" charset="0"/>
              </a:rPr>
            </a:br>
            <a:r>
              <a:rPr lang="en-GB" sz="1600" dirty="0" smtClean="0">
                <a:solidFill>
                  <a:srgbClr val="000000"/>
                </a:solidFill>
                <a:latin typeface="Arial" charset="0"/>
                <a:ea typeface="ＭＳ Ｐゴシック" charset="0"/>
                <a:cs typeface="ＭＳ Ｐゴシック" charset="0"/>
              </a:rPr>
              <a:t/>
            </a:r>
            <a:br>
              <a:rPr lang="en-GB" sz="1600" dirty="0" smtClean="0">
                <a:solidFill>
                  <a:srgbClr val="000000"/>
                </a:solidFill>
                <a:latin typeface="Arial" charset="0"/>
                <a:ea typeface="ＭＳ Ｐゴシック" charset="0"/>
                <a:cs typeface="ＭＳ Ｐゴシック" charset="0"/>
              </a:rPr>
            </a:br>
            <a:r>
              <a:rPr lang="en-GB" sz="1600" dirty="0" smtClean="0">
                <a:solidFill>
                  <a:srgbClr val="000000"/>
                </a:solidFill>
                <a:latin typeface="Arial" charset="0"/>
                <a:ea typeface="ＭＳ Ｐゴシック" charset="0"/>
                <a:cs typeface="ＭＳ Ｐゴシック" charset="0"/>
              </a:rPr>
              <a:t/>
            </a:r>
            <a:br>
              <a:rPr lang="en-GB" sz="1600" dirty="0" smtClean="0">
                <a:solidFill>
                  <a:srgbClr val="000000"/>
                </a:solidFill>
                <a:latin typeface="Arial" charset="0"/>
                <a:ea typeface="ＭＳ Ｐゴシック" charset="0"/>
                <a:cs typeface="ＭＳ Ｐゴシック" charset="0"/>
              </a:rPr>
            </a:br>
            <a:r>
              <a:rPr lang="en-GB" sz="1600" dirty="0" smtClean="0">
                <a:solidFill>
                  <a:srgbClr val="000000"/>
                </a:solidFill>
                <a:latin typeface="Arial" charset="0"/>
                <a:ea typeface="ＭＳ Ｐゴシック" charset="0"/>
                <a:cs typeface="ＭＳ Ｐゴシック" charset="0"/>
              </a:rPr>
              <a:t>Middle-box</a:t>
            </a:r>
            <a:endParaRPr lang="en-GB" sz="1600" dirty="0">
              <a:solidFill>
                <a:srgbClr val="000000"/>
              </a:solidFill>
              <a:latin typeface="Arial" charset="0"/>
              <a:ea typeface="ＭＳ Ｐゴシック" charset="0"/>
              <a:cs typeface="ＭＳ Ｐゴシック" charset="0"/>
            </a:endParaRPr>
          </a:p>
        </p:txBody>
      </p:sp>
      <p:sp>
        <p:nvSpPr>
          <p:cNvPr id="12" name="Rectangle 11"/>
          <p:cNvSpPr/>
          <p:nvPr/>
        </p:nvSpPr>
        <p:spPr bwMode="auto">
          <a:xfrm>
            <a:off x="1066798" y="2650365"/>
            <a:ext cx="609600" cy="838200"/>
          </a:xfrm>
          <a:prstGeom prst="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Arial" charset="0"/>
                <a:ea typeface="ＭＳ Ｐゴシック" charset="0"/>
                <a:cs typeface="ＭＳ Ｐゴシック" charset="0"/>
              </a:rPr>
              <a:t>App</a:t>
            </a:r>
            <a:endParaRPr lang="en-GB" sz="1600" dirty="0">
              <a:solidFill>
                <a:srgbClr val="000000"/>
              </a:solidFill>
              <a:latin typeface="Arial" charset="0"/>
              <a:ea typeface="ＭＳ Ｐゴシック" charset="0"/>
              <a:cs typeface="ＭＳ Ｐゴシック" charset="0"/>
            </a:endParaRPr>
          </a:p>
        </p:txBody>
      </p:sp>
      <p:sp>
        <p:nvSpPr>
          <p:cNvPr id="13" name="Rectangle 12"/>
          <p:cNvSpPr/>
          <p:nvPr/>
        </p:nvSpPr>
        <p:spPr bwMode="auto">
          <a:xfrm>
            <a:off x="7527699" y="2650365"/>
            <a:ext cx="609600" cy="838200"/>
          </a:xfrm>
          <a:prstGeom prst="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Arial" charset="0"/>
                <a:ea typeface="ＭＳ Ｐゴシック" charset="0"/>
                <a:cs typeface="ＭＳ Ｐゴシック" charset="0"/>
              </a:rPr>
              <a:t>App</a:t>
            </a:r>
            <a:endParaRPr lang="en-GB" sz="1600" dirty="0">
              <a:solidFill>
                <a:srgbClr val="000000"/>
              </a:solidFill>
              <a:latin typeface="Arial" charset="0"/>
              <a:ea typeface="ＭＳ Ｐゴシック" charset="0"/>
              <a:cs typeface="ＭＳ Ｐゴシック" charset="0"/>
            </a:endParaRPr>
          </a:p>
        </p:txBody>
      </p:sp>
      <p:sp>
        <p:nvSpPr>
          <p:cNvPr id="14" name="Rectangle 13"/>
          <p:cNvSpPr/>
          <p:nvPr/>
        </p:nvSpPr>
        <p:spPr bwMode="auto">
          <a:xfrm>
            <a:off x="4022501" y="4783965"/>
            <a:ext cx="845713" cy="533400"/>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Arial" charset="0"/>
                <a:ea typeface="ＭＳ Ｐゴシック" charset="0"/>
                <a:cs typeface="ＭＳ Ｐゴシック" charset="0"/>
              </a:rPr>
              <a:t>IP</a:t>
            </a:r>
            <a:endParaRPr lang="en-GB" sz="1600" dirty="0">
              <a:solidFill>
                <a:srgbClr val="000000"/>
              </a:solidFill>
              <a:latin typeface="Arial" charset="0"/>
              <a:ea typeface="ＭＳ Ｐゴシック" charset="0"/>
              <a:cs typeface="ＭＳ Ｐゴシック" charset="0"/>
            </a:endParaRPr>
          </a:p>
        </p:txBody>
      </p:sp>
      <p:sp>
        <p:nvSpPr>
          <p:cNvPr id="15" name="Rectangle 14"/>
          <p:cNvSpPr/>
          <p:nvPr/>
        </p:nvSpPr>
        <p:spPr bwMode="auto">
          <a:xfrm>
            <a:off x="4022501" y="4250565"/>
            <a:ext cx="845713" cy="533400"/>
          </a:xfrm>
          <a:prstGeom prst="rect">
            <a:avLst/>
          </a:prstGeom>
          <a:ln>
            <a:headEnd type="none" w="med" len="med"/>
            <a:tailEnd type="none" w="med" len="med"/>
          </a:ln>
          <a:extLst/>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Arial" charset="0"/>
                <a:ea typeface="ＭＳ Ｐゴシック" charset="0"/>
                <a:cs typeface="ＭＳ Ｐゴシック" charset="0"/>
              </a:rPr>
              <a:t>Middle-box</a:t>
            </a:r>
            <a:endParaRPr lang="en-GB" sz="1600" dirty="0">
              <a:solidFill>
                <a:srgbClr val="000000"/>
              </a:solidFill>
              <a:latin typeface="Arial" charset="0"/>
              <a:ea typeface="ＭＳ Ｐゴシック" charset="0"/>
              <a:cs typeface="ＭＳ Ｐゴシック" charset="0"/>
            </a:endParaRPr>
          </a:p>
        </p:txBody>
      </p:sp>
      <p:sp>
        <p:nvSpPr>
          <p:cNvPr id="16" name="Left-Right Arrow 15"/>
          <p:cNvSpPr/>
          <p:nvPr/>
        </p:nvSpPr>
        <p:spPr bwMode="auto">
          <a:xfrm>
            <a:off x="1676400" y="4373451"/>
            <a:ext cx="443249" cy="381000"/>
          </a:xfrm>
          <a:prstGeom prst="leftRightArrow">
            <a:avLst/>
          </a:prstGeom>
          <a:ln>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17" name="Freeform 16"/>
          <p:cNvSpPr/>
          <p:nvPr/>
        </p:nvSpPr>
        <p:spPr bwMode="auto">
          <a:xfrm>
            <a:off x="916546" y="5122035"/>
            <a:ext cx="1004553" cy="347731"/>
          </a:xfrm>
          <a:custGeom>
            <a:avLst/>
            <a:gdLst>
              <a:gd name="connsiteX0" fmla="*/ 12879 w 1004553"/>
              <a:gd name="connsiteY0" fmla="*/ 115910 h 347730"/>
              <a:gd name="connsiteX1" fmla="*/ 103031 w 1004553"/>
              <a:gd name="connsiteY1" fmla="*/ 38637 h 347730"/>
              <a:gd name="connsiteX2" fmla="*/ 128789 w 1004553"/>
              <a:gd name="connsiteY2" fmla="*/ 103031 h 347730"/>
              <a:gd name="connsiteX3" fmla="*/ 231820 w 1004553"/>
              <a:gd name="connsiteY3" fmla="*/ 0 h 347730"/>
              <a:gd name="connsiteX4" fmla="*/ 283336 w 1004553"/>
              <a:gd name="connsiteY4" fmla="*/ 115910 h 347730"/>
              <a:gd name="connsiteX5" fmla="*/ 321972 w 1004553"/>
              <a:gd name="connsiteY5" fmla="*/ 25758 h 347730"/>
              <a:gd name="connsiteX6" fmla="*/ 399246 w 1004553"/>
              <a:gd name="connsiteY6" fmla="*/ 141668 h 347730"/>
              <a:gd name="connsiteX7" fmla="*/ 437882 w 1004553"/>
              <a:gd name="connsiteY7" fmla="*/ 12879 h 347730"/>
              <a:gd name="connsiteX8" fmla="*/ 489398 w 1004553"/>
              <a:gd name="connsiteY8" fmla="*/ 115910 h 347730"/>
              <a:gd name="connsiteX9" fmla="*/ 618186 w 1004553"/>
              <a:gd name="connsiteY9" fmla="*/ 51516 h 347730"/>
              <a:gd name="connsiteX10" fmla="*/ 682581 w 1004553"/>
              <a:gd name="connsiteY10" fmla="*/ 115910 h 347730"/>
              <a:gd name="connsiteX11" fmla="*/ 721217 w 1004553"/>
              <a:gd name="connsiteY11" fmla="*/ 0 h 347730"/>
              <a:gd name="connsiteX12" fmla="*/ 785612 w 1004553"/>
              <a:gd name="connsiteY12" fmla="*/ 128789 h 347730"/>
              <a:gd name="connsiteX13" fmla="*/ 837127 w 1004553"/>
              <a:gd name="connsiteY13" fmla="*/ 25758 h 347730"/>
              <a:gd name="connsiteX14" fmla="*/ 901522 w 1004553"/>
              <a:gd name="connsiteY14" fmla="*/ 115910 h 347730"/>
              <a:gd name="connsiteX15" fmla="*/ 940158 w 1004553"/>
              <a:gd name="connsiteY15" fmla="*/ 12879 h 347730"/>
              <a:gd name="connsiteX16" fmla="*/ 1004553 w 1004553"/>
              <a:gd name="connsiteY16" fmla="*/ 128789 h 347730"/>
              <a:gd name="connsiteX17" fmla="*/ 1004553 w 1004553"/>
              <a:gd name="connsiteY17" fmla="*/ 334851 h 347730"/>
              <a:gd name="connsiteX18" fmla="*/ 0 w 1004553"/>
              <a:gd name="connsiteY18" fmla="*/ 347730 h 347730"/>
              <a:gd name="connsiteX19" fmla="*/ 12879 w 1004553"/>
              <a:gd name="connsiteY19" fmla="*/ 115910 h 34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4553" h="347730">
                <a:moveTo>
                  <a:pt x="12879" y="115910"/>
                </a:moveTo>
                <a:lnTo>
                  <a:pt x="103031" y="38637"/>
                </a:lnTo>
                <a:lnTo>
                  <a:pt x="128789" y="103031"/>
                </a:lnTo>
                <a:lnTo>
                  <a:pt x="231820" y="0"/>
                </a:lnTo>
                <a:lnTo>
                  <a:pt x="283336" y="115910"/>
                </a:lnTo>
                <a:lnTo>
                  <a:pt x="321972" y="25758"/>
                </a:lnTo>
                <a:lnTo>
                  <a:pt x="399246" y="141668"/>
                </a:lnTo>
                <a:lnTo>
                  <a:pt x="437882" y="12879"/>
                </a:lnTo>
                <a:lnTo>
                  <a:pt x="489398" y="115910"/>
                </a:lnTo>
                <a:lnTo>
                  <a:pt x="618186" y="51516"/>
                </a:lnTo>
                <a:lnTo>
                  <a:pt x="682581" y="115910"/>
                </a:lnTo>
                <a:lnTo>
                  <a:pt x="721217" y="0"/>
                </a:lnTo>
                <a:lnTo>
                  <a:pt x="785612" y="128789"/>
                </a:lnTo>
                <a:lnTo>
                  <a:pt x="837127" y="25758"/>
                </a:lnTo>
                <a:lnTo>
                  <a:pt x="901522" y="115910"/>
                </a:lnTo>
                <a:lnTo>
                  <a:pt x="940158" y="12879"/>
                </a:lnTo>
                <a:lnTo>
                  <a:pt x="1004553" y="128789"/>
                </a:lnTo>
                <a:lnTo>
                  <a:pt x="1004553" y="334851"/>
                </a:lnTo>
                <a:lnTo>
                  <a:pt x="0" y="347730"/>
                </a:lnTo>
                <a:lnTo>
                  <a:pt x="12879" y="115910"/>
                </a:lnTo>
                <a:close/>
              </a:path>
            </a:pathLst>
          </a:cu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18" name="Freeform 17"/>
          <p:cNvSpPr/>
          <p:nvPr/>
        </p:nvSpPr>
        <p:spPr bwMode="auto">
          <a:xfrm flipH="1">
            <a:off x="2057400" y="5122035"/>
            <a:ext cx="1004553" cy="347731"/>
          </a:xfrm>
          <a:custGeom>
            <a:avLst/>
            <a:gdLst>
              <a:gd name="connsiteX0" fmla="*/ 12879 w 1004553"/>
              <a:gd name="connsiteY0" fmla="*/ 115910 h 347730"/>
              <a:gd name="connsiteX1" fmla="*/ 103031 w 1004553"/>
              <a:gd name="connsiteY1" fmla="*/ 38637 h 347730"/>
              <a:gd name="connsiteX2" fmla="*/ 128789 w 1004553"/>
              <a:gd name="connsiteY2" fmla="*/ 103031 h 347730"/>
              <a:gd name="connsiteX3" fmla="*/ 231820 w 1004553"/>
              <a:gd name="connsiteY3" fmla="*/ 0 h 347730"/>
              <a:gd name="connsiteX4" fmla="*/ 283336 w 1004553"/>
              <a:gd name="connsiteY4" fmla="*/ 115910 h 347730"/>
              <a:gd name="connsiteX5" fmla="*/ 321972 w 1004553"/>
              <a:gd name="connsiteY5" fmla="*/ 25758 h 347730"/>
              <a:gd name="connsiteX6" fmla="*/ 399246 w 1004553"/>
              <a:gd name="connsiteY6" fmla="*/ 141668 h 347730"/>
              <a:gd name="connsiteX7" fmla="*/ 437882 w 1004553"/>
              <a:gd name="connsiteY7" fmla="*/ 12879 h 347730"/>
              <a:gd name="connsiteX8" fmla="*/ 489398 w 1004553"/>
              <a:gd name="connsiteY8" fmla="*/ 115910 h 347730"/>
              <a:gd name="connsiteX9" fmla="*/ 618186 w 1004553"/>
              <a:gd name="connsiteY9" fmla="*/ 51516 h 347730"/>
              <a:gd name="connsiteX10" fmla="*/ 682581 w 1004553"/>
              <a:gd name="connsiteY10" fmla="*/ 115910 h 347730"/>
              <a:gd name="connsiteX11" fmla="*/ 721217 w 1004553"/>
              <a:gd name="connsiteY11" fmla="*/ 0 h 347730"/>
              <a:gd name="connsiteX12" fmla="*/ 785612 w 1004553"/>
              <a:gd name="connsiteY12" fmla="*/ 128789 h 347730"/>
              <a:gd name="connsiteX13" fmla="*/ 837127 w 1004553"/>
              <a:gd name="connsiteY13" fmla="*/ 25758 h 347730"/>
              <a:gd name="connsiteX14" fmla="*/ 901522 w 1004553"/>
              <a:gd name="connsiteY14" fmla="*/ 115910 h 347730"/>
              <a:gd name="connsiteX15" fmla="*/ 940158 w 1004553"/>
              <a:gd name="connsiteY15" fmla="*/ 12879 h 347730"/>
              <a:gd name="connsiteX16" fmla="*/ 1004553 w 1004553"/>
              <a:gd name="connsiteY16" fmla="*/ 128789 h 347730"/>
              <a:gd name="connsiteX17" fmla="*/ 1004553 w 1004553"/>
              <a:gd name="connsiteY17" fmla="*/ 334851 h 347730"/>
              <a:gd name="connsiteX18" fmla="*/ 0 w 1004553"/>
              <a:gd name="connsiteY18" fmla="*/ 347730 h 347730"/>
              <a:gd name="connsiteX19" fmla="*/ 12879 w 1004553"/>
              <a:gd name="connsiteY19" fmla="*/ 115910 h 34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4553" h="347730">
                <a:moveTo>
                  <a:pt x="12879" y="115910"/>
                </a:moveTo>
                <a:lnTo>
                  <a:pt x="103031" y="38637"/>
                </a:lnTo>
                <a:lnTo>
                  <a:pt x="128789" y="103031"/>
                </a:lnTo>
                <a:lnTo>
                  <a:pt x="231820" y="0"/>
                </a:lnTo>
                <a:lnTo>
                  <a:pt x="283336" y="115910"/>
                </a:lnTo>
                <a:lnTo>
                  <a:pt x="321972" y="25758"/>
                </a:lnTo>
                <a:lnTo>
                  <a:pt x="399246" y="141668"/>
                </a:lnTo>
                <a:lnTo>
                  <a:pt x="437882" y="12879"/>
                </a:lnTo>
                <a:lnTo>
                  <a:pt x="489398" y="115910"/>
                </a:lnTo>
                <a:lnTo>
                  <a:pt x="618186" y="51516"/>
                </a:lnTo>
                <a:lnTo>
                  <a:pt x="682581" y="115910"/>
                </a:lnTo>
                <a:lnTo>
                  <a:pt x="721217" y="0"/>
                </a:lnTo>
                <a:lnTo>
                  <a:pt x="785612" y="128789"/>
                </a:lnTo>
                <a:lnTo>
                  <a:pt x="837127" y="25758"/>
                </a:lnTo>
                <a:lnTo>
                  <a:pt x="901522" y="115910"/>
                </a:lnTo>
                <a:lnTo>
                  <a:pt x="940158" y="12879"/>
                </a:lnTo>
                <a:lnTo>
                  <a:pt x="1004553" y="128789"/>
                </a:lnTo>
                <a:lnTo>
                  <a:pt x="1004553" y="334851"/>
                </a:lnTo>
                <a:lnTo>
                  <a:pt x="0" y="347730"/>
                </a:lnTo>
                <a:lnTo>
                  <a:pt x="12879" y="115910"/>
                </a:lnTo>
                <a:close/>
              </a:path>
            </a:pathLst>
          </a:cu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19" name="Freeform 18"/>
          <p:cNvSpPr/>
          <p:nvPr/>
        </p:nvSpPr>
        <p:spPr bwMode="auto">
          <a:xfrm>
            <a:off x="3960252" y="5122035"/>
            <a:ext cx="1004553" cy="347731"/>
          </a:xfrm>
          <a:custGeom>
            <a:avLst/>
            <a:gdLst>
              <a:gd name="connsiteX0" fmla="*/ 12879 w 1004553"/>
              <a:gd name="connsiteY0" fmla="*/ 115910 h 347730"/>
              <a:gd name="connsiteX1" fmla="*/ 103031 w 1004553"/>
              <a:gd name="connsiteY1" fmla="*/ 38637 h 347730"/>
              <a:gd name="connsiteX2" fmla="*/ 128789 w 1004553"/>
              <a:gd name="connsiteY2" fmla="*/ 103031 h 347730"/>
              <a:gd name="connsiteX3" fmla="*/ 231820 w 1004553"/>
              <a:gd name="connsiteY3" fmla="*/ 0 h 347730"/>
              <a:gd name="connsiteX4" fmla="*/ 283336 w 1004553"/>
              <a:gd name="connsiteY4" fmla="*/ 115910 h 347730"/>
              <a:gd name="connsiteX5" fmla="*/ 321972 w 1004553"/>
              <a:gd name="connsiteY5" fmla="*/ 25758 h 347730"/>
              <a:gd name="connsiteX6" fmla="*/ 399246 w 1004553"/>
              <a:gd name="connsiteY6" fmla="*/ 141668 h 347730"/>
              <a:gd name="connsiteX7" fmla="*/ 437882 w 1004553"/>
              <a:gd name="connsiteY7" fmla="*/ 12879 h 347730"/>
              <a:gd name="connsiteX8" fmla="*/ 489398 w 1004553"/>
              <a:gd name="connsiteY8" fmla="*/ 115910 h 347730"/>
              <a:gd name="connsiteX9" fmla="*/ 618186 w 1004553"/>
              <a:gd name="connsiteY9" fmla="*/ 51516 h 347730"/>
              <a:gd name="connsiteX10" fmla="*/ 682581 w 1004553"/>
              <a:gd name="connsiteY10" fmla="*/ 115910 h 347730"/>
              <a:gd name="connsiteX11" fmla="*/ 721217 w 1004553"/>
              <a:gd name="connsiteY11" fmla="*/ 0 h 347730"/>
              <a:gd name="connsiteX12" fmla="*/ 785612 w 1004553"/>
              <a:gd name="connsiteY12" fmla="*/ 128789 h 347730"/>
              <a:gd name="connsiteX13" fmla="*/ 837127 w 1004553"/>
              <a:gd name="connsiteY13" fmla="*/ 25758 h 347730"/>
              <a:gd name="connsiteX14" fmla="*/ 901522 w 1004553"/>
              <a:gd name="connsiteY14" fmla="*/ 115910 h 347730"/>
              <a:gd name="connsiteX15" fmla="*/ 940158 w 1004553"/>
              <a:gd name="connsiteY15" fmla="*/ 12879 h 347730"/>
              <a:gd name="connsiteX16" fmla="*/ 1004553 w 1004553"/>
              <a:gd name="connsiteY16" fmla="*/ 128789 h 347730"/>
              <a:gd name="connsiteX17" fmla="*/ 1004553 w 1004553"/>
              <a:gd name="connsiteY17" fmla="*/ 334851 h 347730"/>
              <a:gd name="connsiteX18" fmla="*/ 0 w 1004553"/>
              <a:gd name="connsiteY18" fmla="*/ 347730 h 347730"/>
              <a:gd name="connsiteX19" fmla="*/ 12879 w 1004553"/>
              <a:gd name="connsiteY19" fmla="*/ 115910 h 34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4553" h="347730">
                <a:moveTo>
                  <a:pt x="12879" y="115910"/>
                </a:moveTo>
                <a:lnTo>
                  <a:pt x="103031" y="38637"/>
                </a:lnTo>
                <a:lnTo>
                  <a:pt x="128789" y="103031"/>
                </a:lnTo>
                <a:lnTo>
                  <a:pt x="231820" y="0"/>
                </a:lnTo>
                <a:lnTo>
                  <a:pt x="283336" y="115910"/>
                </a:lnTo>
                <a:lnTo>
                  <a:pt x="321972" y="25758"/>
                </a:lnTo>
                <a:lnTo>
                  <a:pt x="399246" y="141668"/>
                </a:lnTo>
                <a:lnTo>
                  <a:pt x="437882" y="12879"/>
                </a:lnTo>
                <a:lnTo>
                  <a:pt x="489398" y="115910"/>
                </a:lnTo>
                <a:lnTo>
                  <a:pt x="618186" y="51516"/>
                </a:lnTo>
                <a:lnTo>
                  <a:pt x="682581" y="115910"/>
                </a:lnTo>
                <a:lnTo>
                  <a:pt x="721217" y="0"/>
                </a:lnTo>
                <a:lnTo>
                  <a:pt x="785612" y="128789"/>
                </a:lnTo>
                <a:lnTo>
                  <a:pt x="837127" y="25758"/>
                </a:lnTo>
                <a:lnTo>
                  <a:pt x="901522" y="115910"/>
                </a:lnTo>
                <a:lnTo>
                  <a:pt x="940158" y="12879"/>
                </a:lnTo>
                <a:lnTo>
                  <a:pt x="1004553" y="128789"/>
                </a:lnTo>
                <a:lnTo>
                  <a:pt x="1004553" y="334851"/>
                </a:lnTo>
                <a:lnTo>
                  <a:pt x="0" y="347730"/>
                </a:lnTo>
                <a:lnTo>
                  <a:pt x="12879" y="115910"/>
                </a:lnTo>
                <a:close/>
              </a:path>
            </a:pathLst>
          </a:cu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0" name="Freeform 19"/>
          <p:cNvSpPr/>
          <p:nvPr/>
        </p:nvSpPr>
        <p:spPr bwMode="auto">
          <a:xfrm>
            <a:off x="7225047" y="5122035"/>
            <a:ext cx="1004553" cy="347731"/>
          </a:xfrm>
          <a:custGeom>
            <a:avLst/>
            <a:gdLst>
              <a:gd name="connsiteX0" fmla="*/ 12879 w 1004553"/>
              <a:gd name="connsiteY0" fmla="*/ 115910 h 347730"/>
              <a:gd name="connsiteX1" fmla="*/ 103031 w 1004553"/>
              <a:gd name="connsiteY1" fmla="*/ 38637 h 347730"/>
              <a:gd name="connsiteX2" fmla="*/ 128789 w 1004553"/>
              <a:gd name="connsiteY2" fmla="*/ 103031 h 347730"/>
              <a:gd name="connsiteX3" fmla="*/ 231820 w 1004553"/>
              <a:gd name="connsiteY3" fmla="*/ 0 h 347730"/>
              <a:gd name="connsiteX4" fmla="*/ 283336 w 1004553"/>
              <a:gd name="connsiteY4" fmla="*/ 115910 h 347730"/>
              <a:gd name="connsiteX5" fmla="*/ 321972 w 1004553"/>
              <a:gd name="connsiteY5" fmla="*/ 25758 h 347730"/>
              <a:gd name="connsiteX6" fmla="*/ 399246 w 1004553"/>
              <a:gd name="connsiteY6" fmla="*/ 141668 h 347730"/>
              <a:gd name="connsiteX7" fmla="*/ 437882 w 1004553"/>
              <a:gd name="connsiteY7" fmla="*/ 12879 h 347730"/>
              <a:gd name="connsiteX8" fmla="*/ 489398 w 1004553"/>
              <a:gd name="connsiteY8" fmla="*/ 115910 h 347730"/>
              <a:gd name="connsiteX9" fmla="*/ 618186 w 1004553"/>
              <a:gd name="connsiteY9" fmla="*/ 51516 h 347730"/>
              <a:gd name="connsiteX10" fmla="*/ 682581 w 1004553"/>
              <a:gd name="connsiteY10" fmla="*/ 115910 h 347730"/>
              <a:gd name="connsiteX11" fmla="*/ 721217 w 1004553"/>
              <a:gd name="connsiteY11" fmla="*/ 0 h 347730"/>
              <a:gd name="connsiteX12" fmla="*/ 785612 w 1004553"/>
              <a:gd name="connsiteY12" fmla="*/ 128789 h 347730"/>
              <a:gd name="connsiteX13" fmla="*/ 837127 w 1004553"/>
              <a:gd name="connsiteY13" fmla="*/ 25758 h 347730"/>
              <a:gd name="connsiteX14" fmla="*/ 901522 w 1004553"/>
              <a:gd name="connsiteY14" fmla="*/ 115910 h 347730"/>
              <a:gd name="connsiteX15" fmla="*/ 940158 w 1004553"/>
              <a:gd name="connsiteY15" fmla="*/ 12879 h 347730"/>
              <a:gd name="connsiteX16" fmla="*/ 1004553 w 1004553"/>
              <a:gd name="connsiteY16" fmla="*/ 128789 h 347730"/>
              <a:gd name="connsiteX17" fmla="*/ 1004553 w 1004553"/>
              <a:gd name="connsiteY17" fmla="*/ 334851 h 347730"/>
              <a:gd name="connsiteX18" fmla="*/ 0 w 1004553"/>
              <a:gd name="connsiteY18" fmla="*/ 347730 h 347730"/>
              <a:gd name="connsiteX19" fmla="*/ 12879 w 1004553"/>
              <a:gd name="connsiteY19" fmla="*/ 115910 h 34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4553" h="347730">
                <a:moveTo>
                  <a:pt x="12879" y="115910"/>
                </a:moveTo>
                <a:lnTo>
                  <a:pt x="103031" y="38637"/>
                </a:lnTo>
                <a:lnTo>
                  <a:pt x="128789" y="103031"/>
                </a:lnTo>
                <a:lnTo>
                  <a:pt x="231820" y="0"/>
                </a:lnTo>
                <a:lnTo>
                  <a:pt x="283336" y="115910"/>
                </a:lnTo>
                <a:lnTo>
                  <a:pt x="321972" y="25758"/>
                </a:lnTo>
                <a:lnTo>
                  <a:pt x="399246" y="141668"/>
                </a:lnTo>
                <a:lnTo>
                  <a:pt x="437882" y="12879"/>
                </a:lnTo>
                <a:lnTo>
                  <a:pt x="489398" y="115910"/>
                </a:lnTo>
                <a:lnTo>
                  <a:pt x="618186" y="51516"/>
                </a:lnTo>
                <a:lnTo>
                  <a:pt x="682581" y="115910"/>
                </a:lnTo>
                <a:lnTo>
                  <a:pt x="721217" y="0"/>
                </a:lnTo>
                <a:lnTo>
                  <a:pt x="785612" y="128789"/>
                </a:lnTo>
                <a:lnTo>
                  <a:pt x="837127" y="25758"/>
                </a:lnTo>
                <a:lnTo>
                  <a:pt x="901522" y="115910"/>
                </a:lnTo>
                <a:lnTo>
                  <a:pt x="940158" y="12879"/>
                </a:lnTo>
                <a:lnTo>
                  <a:pt x="1004553" y="128789"/>
                </a:lnTo>
                <a:lnTo>
                  <a:pt x="1004553" y="334851"/>
                </a:lnTo>
                <a:lnTo>
                  <a:pt x="0" y="347730"/>
                </a:lnTo>
                <a:lnTo>
                  <a:pt x="12879" y="115910"/>
                </a:lnTo>
                <a:close/>
              </a:path>
            </a:pathLst>
          </a:cu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1" name="Left-Right Arrow 20"/>
          <p:cNvSpPr/>
          <p:nvPr/>
        </p:nvSpPr>
        <p:spPr bwMode="auto">
          <a:xfrm>
            <a:off x="2965362" y="4373451"/>
            <a:ext cx="1057139" cy="381000"/>
          </a:xfrm>
          <a:prstGeom prst="leftRightArrow">
            <a:avLst/>
          </a:prstGeom>
          <a:ln>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22" name="Left-Right Arrow 21"/>
          <p:cNvSpPr/>
          <p:nvPr/>
        </p:nvSpPr>
        <p:spPr bwMode="auto">
          <a:xfrm>
            <a:off x="4868213" y="4373451"/>
            <a:ext cx="2659487" cy="381000"/>
          </a:xfrm>
          <a:prstGeom prst="leftRightArrow">
            <a:avLst/>
          </a:prstGeom>
          <a:ln>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t>TCP Header &amp;</a:t>
            </a:r>
            <a:b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t/>
            </a:r>
            <a:b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t> Outer Options</a:t>
            </a:r>
            <a:endParaRPr kumimoji="0" lang="en-GB" sz="14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23" name="Left-Right Arrow 22"/>
          <p:cNvSpPr/>
          <p:nvPr/>
        </p:nvSpPr>
        <p:spPr bwMode="auto">
          <a:xfrm>
            <a:off x="1676398" y="3564765"/>
            <a:ext cx="5851300" cy="381000"/>
          </a:xfrm>
          <a:prstGeom prst="leftRightArrow">
            <a:avLst/>
          </a:prstGeom>
          <a:ln>
            <a:headEnd type="none" w="med" len="med"/>
            <a:tailEnd type="none" w="med" len="med"/>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t>Inner Options</a:t>
            </a:r>
            <a:b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t/>
            </a:r>
            <a:b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t>Within TCP Data</a:t>
            </a:r>
            <a:endParaRPr kumimoji="0" lang="en-GB" sz="14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25" name="Left-Right Arrow 24"/>
          <p:cNvSpPr/>
          <p:nvPr/>
        </p:nvSpPr>
        <p:spPr bwMode="auto">
          <a:xfrm>
            <a:off x="1676399" y="2693295"/>
            <a:ext cx="5851300" cy="381000"/>
          </a:xfrm>
          <a:prstGeom prst="leftRightArrow">
            <a:avLst/>
          </a:prstGeom>
          <a:ln>
            <a:headEnd type="none" w="med" len="med"/>
            <a:tailEnd type="none" w="med" len="med"/>
          </a:ln>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t>TCP Payload</a:t>
            </a:r>
            <a:b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t/>
            </a:r>
            <a:br>
              <a:rPr kumimoji="0" lang="en-GB" sz="1400" b="0" i="0" u="none" strike="noStrike" cap="none" normalizeH="0" baseline="0" dirty="0" smtClean="0">
                <a:ln>
                  <a:noFill/>
                </a:ln>
                <a:solidFill>
                  <a:srgbClr val="000000"/>
                </a:solidFill>
                <a:effectLst/>
                <a:latin typeface="Arial" charset="0"/>
                <a:ea typeface="ＭＳ Ｐゴシック" charset="0"/>
                <a:cs typeface="ＭＳ Ｐゴシック" charset="0"/>
              </a:rPr>
            </a:br>
            <a:endParaRPr kumimoji="0" lang="en-GB" sz="14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Tree>
    <p:extLst>
      <p:ext uri="{BB962C8B-B14F-4D97-AF65-F5344CB8AC3E}">
        <p14:creationId xmlns:p14="http://schemas.microsoft.com/office/powerpoint/2010/main" val="3392880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ounded Rectangle 80"/>
          <p:cNvSpPr/>
          <p:nvPr/>
        </p:nvSpPr>
        <p:spPr bwMode="auto">
          <a:xfrm>
            <a:off x="381000" y="3380851"/>
            <a:ext cx="8686800" cy="1638647"/>
          </a:xfrm>
          <a:prstGeom prst="roundRect">
            <a:avLst>
              <a:gd name="adj" fmla="val 6450"/>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80" name="Rounded Rectangle 79"/>
          <p:cNvSpPr/>
          <p:nvPr/>
        </p:nvSpPr>
        <p:spPr bwMode="auto">
          <a:xfrm>
            <a:off x="381000" y="1295400"/>
            <a:ext cx="8686800" cy="1752600"/>
          </a:xfrm>
          <a:prstGeom prst="roundRect">
            <a:avLst>
              <a:gd name="adj" fmla="val 5616"/>
            </a:avLst>
          </a:prstGeom>
          <a:ln>
            <a:headEnd type="none" w="med" len="med"/>
            <a:tailEnd type="none" w="med" len="med"/>
          </a:ln>
          <a:extLst/>
        </p:spPr>
        <p:style>
          <a:lnRef idx="0">
            <a:schemeClr val="dk1"/>
          </a:lnRef>
          <a:fillRef idx="3">
            <a:schemeClr val="dk1"/>
          </a:fillRef>
          <a:effectRef idx="3">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 name="Title 1"/>
          <p:cNvSpPr>
            <a:spLocks noGrp="1"/>
          </p:cNvSpPr>
          <p:nvPr>
            <p:ph type="title"/>
          </p:nvPr>
        </p:nvSpPr>
        <p:spPr>
          <a:xfrm>
            <a:off x="685800" y="381000"/>
            <a:ext cx="7772400" cy="990600"/>
          </a:xfrm>
        </p:spPr>
        <p:txBody>
          <a:bodyPr/>
          <a:lstStyle/>
          <a:p>
            <a:r>
              <a:rPr lang="en-GB" dirty="0" smtClean="0"/>
              <a:t>TCP segment structure</a:t>
            </a:r>
            <a:r>
              <a:rPr lang="en-GB" dirty="0"/>
              <a:t> </a:t>
            </a:r>
            <a:r>
              <a:rPr lang="en-GB" dirty="0" smtClean="0"/>
              <a:t>(SYN=0)</a:t>
            </a:r>
            <a:endParaRPr lang="en-GB" dirty="0"/>
          </a:p>
        </p:txBody>
      </p:sp>
      <p:graphicFrame>
        <p:nvGraphicFramePr>
          <p:cNvPr id="36" name="Table 35"/>
          <p:cNvGraphicFramePr>
            <a:graphicFrameLocks noGrp="1"/>
          </p:cNvGraphicFramePr>
          <p:nvPr>
            <p:extLst>
              <p:ext uri="{D42A27DB-BD31-4B8C-83A1-F6EECF244321}">
                <p14:modId xmlns:p14="http://schemas.microsoft.com/office/powerpoint/2010/main" val="781629427"/>
              </p:ext>
            </p:extLst>
          </p:nvPr>
        </p:nvGraphicFramePr>
        <p:xfrm>
          <a:off x="538766" y="5257800"/>
          <a:ext cx="6096000" cy="685800"/>
        </p:xfrm>
        <a:graphic>
          <a:graphicData uri="http://schemas.openxmlformats.org/drawingml/2006/table">
            <a:tbl>
              <a:tblPr firstRow="1" bandRow="1">
                <a:tableStyleId>{16D9F66E-5EB9-4882-86FB-DCBF35E3C3E4}</a:tableStyleId>
              </a:tblPr>
              <a:tblGrid>
                <a:gridCol w="3048000"/>
                <a:gridCol w="2667000"/>
                <a:gridCol w="381000"/>
              </a:tblGrid>
              <a:tr h="365760">
                <a:tc>
                  <a:txBody>
                    <a:bodyPr/>
                    <a:lstStyle/>
                    <a:p>
                      <a:pPr algn="ctr"/>
                      <a:r>
                        <a:rPr lang="en-GB" sz="1600" b="0" dirty="0" smtClean="0"/>
                        <a:t>Sent payload size (SPS)</a:t>
                      </a:r>
                      <a:endParaRPr lang="en-GB" sz="1600" b="0" dirty="0">
                        <a:solidFill>
                          <a:schemeClr val="tx1"/>
                        </a:solidFill>
                      </a:endParaRPr>
                    </a:p>
                  </a:txBody>
                  <a:tcPr marL="0" marR="0" marT="0" marB="0" anchor="ctr">
                    <a:solidFill>
                      <a:schemeClr val="accent6">
                        <a:lumMod val="20000"/>
                        <a:lumOff val="80000"/>
                      </a:schemeClr>
                    </a:solidFill>
                  </a:tcPr>
                </a:tc>
                <a:tc>
                  <a:txBody>
                    <a:bodyPr/>
                    <a:lstStyle/>
                    <a:p>
                      <a:pPr algn="ctr"/>
                      <a:r>
                        <a:rPr lang="en-GB" sz="1600" b="0" dirty="0" smtClean="0"/>
                        <a:t>Inner Options</a:t>
                      </a:r>
                      <a:r>
                        <a:rPr lang="en-GB" sz="1600" b="0" baseline="0" dirty="0" smtClean="0"/>
                        <a:t> Offset (</a:t>
                      </a:r>
                      <a:r>
                        <a:rPr lang="en-GB" sz="1600" b="0" dirty="0" err="1" smtClean="0"/>
                        <a:t>InOO</a:t>
                      </a:r>
                      <a:r>
                        <a:rPr lang="en-GB" sz="1600" b="0" dirty="0" smtClean="0"/>
                        <a:t>)</a:t>
                      </a:r>
                      <a:endParaRPr lang="en-GB" sz="1600" b="0" dirty="0">
                        <a:solidFill>
                          <a:schemeClr val="tx1"/>
                        </a:solidFill>
                      </a:endParaRPr>
                    </a:p>
                  </a:txBody>
                  <a:tcPr marL="0" marR="0" marT="0" marB="0" anchor="ctr">
                    <a:solidFill>
                      <a:schemeClr val="accent6">
                        <a:lumMod val="40000"/>
                        <a:lumOff val="60000"/>
                      </a:schemeClr>
                    </a:solidFill>
                  </a:tcPr>
                </a:tc>
                <a:tc>
                  <a:txBody>
                    <a:bodyPr/>
                    <a:lstStyle/>
                    <a:p>
                      <a:pPr algn="ctr"/>
                      <a:r>
                        <a:rPr lang="en-GB" sz="1600" b="0" dirty="0" smtClean="0"/>
                        <a:t>Len</a:t>
                      </a:r>
                      <a:endParaRPr lang="en-GB" sz="1500" b="0" dirty="0">
                        <a:solidFill>
                          <a:schemeClr val="tx1"/>
                        </a:solidFill>
                      </a:endParaRPr>
                    </a:p>
                  </a:txBody>
                  <a:tcPr marL="0" marR="0" marT="0" marB="0" anchor="ctr">
                    <a:solidFill>
                      <a:schemeClr val="accent6">
                        <a:lumMod val="60000"/>
                        <a:lumOff val="40000"/>
                      </a:schemeClr>
                    </a:solidFill>
                  </a:tcPr>
                </a:tc>
              </a:tr>
              <a:tr h="320040">
                <a:tc>
                  <a:txBody>
                    <a:bodyPr/>
                    <a:lstStyle/>
                    <a:p>
                      <a:pPr algn="ctr"/>
                      <a:r>
                        <a:rPr lang="en-GB" sz="1500" dirty="0" smtClean="0"/>
                        <a:t>16b</a:t>
                      </a:r>
                      <a:endParaRPr lang="en-GB" sz="1500" b="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algn="ctr"/>
                      <a:r>
                        <a:rPr lang="en-GB" sz="1500" dirty="0" smtClean="0"/>
                        <a:t>14b</a:t>
                      </a:r>
                      <a:endParaRPr lang="en-GB" sz="1500" b="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algn="ctr"/>
                      <a:r>
                        <a:rPr lang="en-GB" sz="1500" dirty="0" smtClean="0"/>
                        <a:t>2b</a:t>
                      </a:r>
                      <a:endParaRPr lang="en-GB" sz="1500" b="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r>
            </a:tbl>
          </a:graphicData>
        </a:graphic>
      </p:graphicFrame>
      <p:sp>
        <p:nvSpPr>
          <p:cNvPr id="4" name="Rectangle 3"/>
          <p:cNvSpPr/>
          <p:nvPr/>
        </p:nvSpPr>
        <p:spPr bwMode="auto">
          <a:xfrm flipH="1">
            <a:off x="762000" y="417159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Arial"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5" name="Rectangle 4"/>
          <p:cNvSpPr/>
          <p:nvPr/>
        </p:nvSpPr>
        <p:spPr bwMode="auto">
          <a:xfrm flipH="1">
            <a:off x="1676400" y="417159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6" name="Rectangle 5"/>
          <p:cNvSpPr/>
          <p:nvPr/>
        </p:nvSpPr>
        <p:spPr bwMode="auto">
          <a:xfrm flipH="1">
            <a:off x="2590800" y="4171595"/>
            <a:ext cx="762000" cy="4572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 Option</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9" name="Rectangle 8"/>
          <p:cNvSpPr/>
          <p:nvPr/>
        </p:nvSpPr>
        <p:spPr bwMode="auto">
          <a:xfrm flipH="1">
            <a:off x="3352800" y="4171595"/>
            <a:ext cx="1524000" cy="4572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Inner Options</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11" name="Rectangle 10"/>
          <p:cNvSpPr/>
          <p:nvPr/>
        </p:nvSpPr>
        <p:spPr bwMode="auto">
          <a:xfrm flipH="1">
            <a:off x="4876800" y="4171595"/>
            <a:ext cx="3962400"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cxnSp>
        <p:nvCxnSpPr>
          <p:cNvPr id="15" name="Straight Arrow Connector 14"/>
          <p:cNvCxnSpPr/>
          <p:nvPr/>
        </p:nvCxnSpPr>
        <p:spPr bwMode="auto">
          <a:xfrm>
            <a:off x="2590800" y="3915195"/>
            <a:ext cx="762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6" name="TextBox 15"/>
          <p:cNvSpPr txBox="1"/>
          <p:nvPr/>
        </p:nvSpPr>
        <p:spPr>
          <a:xfrm flipH="1">
            <a:off x="2664665" y="3866797"/>
            <a:ext cx="614271" cy="276999"/>
          </a:xfrm>
          <a:prstGeom prst="rect">
            <a:avLst/>
          </a:prstGeom>
          <a:noFill/>
        </p:spPr>
        <p:txBody>
          <a:bodyPr wrap="none" rtlCol="0">
            <a:spAutoFit/>
          </a:bodyPr>
          <a:lstStyle/>
          <a:p>
            <a:pPr algn="ctr"/>
            <a:r>
              <a:rPr lang="en-GB" sz="1200" dirty="0" smtClean="0"/>
              <a:t>Len=1</a:t>
            </a:r>
            <a:endParaRPr lang="en-GB" sz="1200" dirty="0"/>
          </a:p>
        </p:txBody>
      </p:sp>
      <p:sp>
        <p:nvSpPr>
          <p:cNvPr id="22" name="TextBox 21"/>
          <p:cNvSpPr txBox="1"/>
          <p:nvPr/>
        </p:nvSpPr>
        <p:spPr>
          <a:xfrm flipH="1">
            <a:off x="3335357" y="3682130"/>
            <a:ext cx="1558888" cy="461665"/>
          </a:xfrm>
          <a:prstGeom prst="rect">
            <a:avLst/>
          </a:prstGeom>
          <a:noFill/>
        </p:spPr>
        <p:txBody>
          <a:bodyPr wrap="none" rtlCol="0">
            <a:spAutoFit/>
          </a:bodyPr>
          <a:lstStyle/>
          <a:p>
            <a:pPr algn="ctr"/>
            <a:r>
              <a:rPr lang="en-GB" sz="1200" dirty="0" smtClean="0"/>
              <a:t>Inner Options Offset</a:t>
            </a:r>
            <a:br>
              <a:rPr lang="en-GB" sz="1200" dirty="0" smtClean="0"/>
            </a:br>
            <a:r>
              <a:rPr lang="en-GB" sz="1200" dirty="0" smtClean="0"/>
              <a:t>(</a:t>
            </a:r>
            <a:r>
              <a:rPr lang="en-GB" sz="1200" dirty="0" err="1" smtClean="0"/>
              <a:t>InOO</a:t>
            </a:r>
            <a:r>
              <a:rPr lang="en-GB" sz="1200" dirty="0" smtClean="0"/>
              <a:t>)</a:t>
            </a:r>
            <a:endParaRPr lang="en-GB" sz="1200" dirty="0"/>
          </a:p>
        </p:txBody>
      </p:sp>
      <p:cxnSp>
        <p:nvCxnSpPr>
          <p:cNvPr id="20" name="Straight Arrow Connector 19"/>
          <p:cNvCxnSpPr/>
          <p:nvPr/>
        </p:nvCxnSpPr>
        <p:spPr bwMode="auto">
          <a:xfrm>
            <a:off x="3352800" y="3915195"/>
            <a:ext cx="1524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 name="TextBox 22"/>
          <p:cNvSpPr txBox="1"/>
          <p:nvPr/>
        </p:nvSpPr>
        <p:spPr>
          <a:xfrm flipH="1">
            <a:off x="6138889" y="3695009"/>
            <a:ext cx="1438214" cy="461665"/>
          </a:xfrm>
          <a:prstGeom prst="rect">
            <a:avLst/>
          </a:prstGeom>
          <a:noFill/>
        </p:spPr>
        <p:txBody>
          <a:bodyPr wrap="none" rtlCol="0">
            <a:spAutoFit/>
          </a:bodyPr>
          <a:lstStyle/>
          <a:p>
            <a:pPr algn="ctr"/>
            <a:r>
              <a:rPr lang="en-GB" sz="1200" dirty="0" smtClean="0"/>
              <a:t>Sent Payload Size</a:t>
            </a:r>
            <a:br>
              <a:rPr lang="en-GB" sz="1200" dirty="0" smtClean="0"/>
            </a:br>
            <a:r>
              <a:rPr lang="en-GB" sz="1200" dirty="0" smtClean="0"/>
              <a:t>(SPS)</a:t>
            </a:r>
            <a:endParaRPr lang="en-GB" sz="1200" dirty="0"/>
          </a:p>
        </p:txBody>
      </p:sp>
      <p:cxnSp>
        <p:nvCxnSpPr>
          <p:cNvPr id="26" name="Straight Arrow Connector 25"/>
          <p:cNvCxnSpPr/>
          <p:nvPr/>
        </p:nvCxnSpPr>
        <p:spPr bwMode="auto">
          <a:xfrm>
            <a:off x="4876800" y="3915196"/>
            <a:ext cx="3962400" cy="12689"/>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Connector 28"/>
          <p:cNvCxnSpPr/>
          <p:nvPr/>
        </p:nvCxnSpPr>
        <p:spPr bwMode="auto">
          <a:xfrm flipH="1" flipV="1">
            <a:off x="2590800" y="379059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Connector 30"/>
          <p:cNvCxnSpPr/>
          <p:nvPr/>
        </p:nvCxnSpPr>
        <p:spPr bwMode="auto">
          <a:xfrm flipH="1" flipV="1">
            <a:off x="3335357" y="379059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Connector 31"/>
          <p:cNvCxnSpPr/>
          <p:nvPr/>
        </p:nvCxnSpPr>
        <p:spPr bwMode="auto">
          <a:xfrm flipH="1" flipV="1">
            <a:off x="4876800" y="379059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Connector 32"/>
          <p:cNvCxnSpPr/>
          <p:nvPr/>
        </p:nvCxnSpPr>
        <p:spPr bwMode="auto">
          <a:xfrm flipH="1" flipV="1">
            <a:off x="8839200" y="379059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5" name="TextBox 44"/>
          <p:cNvSpPr txBox="1"/>
          <p:nvPr/>
        </p:nvSpPr>
        <p:spPr>
          <a:xfrm flipH="1">
            <a:off x="6606242" y="5065689"/>
            <a:ext cx="2309158" cy="646331"/>
          </a:xfrm>
          <a:prstGeom prst="rect">
            <a:avLst/>
          </a:prstGeom>
          <a:noFill/>
        </p:spPr>
        <p:txBody>
          <a:bodyPr wrap="none" rtlCol="0">
            <a:spAutoFit/>
          </a:bodyPr>
          <a:lstStyle/>
          <a:p>
            <a:pPr algn="r"/>
            <a:r>
              <a:rPr lang="en-GB" sz="1200" dirty="0" smtClean="0"/>
              <a:t>Not to scale</a:t>
            </a:r>
          </a:p>
          <a:p>
            <a:pPr algn="r"/>
            <a:r>
              <a:rPr lang="en-GB" sz="1200" dirty="0" smtClean="0"/>
              <a:t>All </a:t>
            </a:r>
            <a:r>
              <a:rPr lang="en-GB" sz="1200" dirty="0" smtClean="0"/>
              <a:t>offsets in 4-octet word units,</a:t>
            </a:r>
            <a:br>
              <a:rPr lang="en-GB" sz="1200" dirty="0" smtClean="0"/>
            </a:br>
            <a:r>
              <a:rPr lang="en-GB" sz="1200" dirty="0" smtClean="0"/>
              <a:t>except SPS is in octets</a:t>
            </a:r>
            <a:endParaRPr lang="en-GB" sz="1200" dirty="0"/>
          </a:p>
        </p:txBody>
      </p:sp>
      <p:sp>
        <p:nvSpPr>
          <p:cNvPr id="52" name="Rectangle 51"/>
          <p:cNvSpPr/>
          <p:nvPr/>
        </p:nvSpPr>
        <p:spPr bwMode="auto">
          <a:xfrm flipH="1">
            <a:off x="762000" y="217953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Arial"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53" name="Rectangle 52"/>
          <p:cNvSpPr/>
          <p:nvPr/>
        </p:nvSpPr>
        <p:spPr bwMode="auto">
          <a:xfrm flipH="1">
            <a:off x="1676400" y="217953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56" name="Rectangle 55"/>
          <p:cNvSpPr/>
          <p:nvPr/>
        </p:nvSpPr>
        <p:spPr bwMode="auto">
          <a:xfrm flipH="1">
            <a:off x="2590800" y="2179535"/>
            <a:ext cx="6248400"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cxnSp>
        <p:nvCxnSpPr>
          <p:cNvPr id="57" name="Straight Arrow Connector 56"/>
          <p:cNvCxnSpPr/>
          <p:nvPr/>
        </p:nvCxnSpPr>
        <p:spPr bwMode="auto">
          <a:xfrm>
            <a:off x="762000" y="1923133"/>
            <a:ext cx="18288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8" name="TextBox 57"/>
          <p:cNvSpPr txBox="1"/>
          <p:nvPr/>
        </p:nvSpPr>
        <p:spPr>
          <a:xfrm flipH="1">
            <a:off x="1367306" y="1704992"/>
            <a:ext cx="960968" cy="461665"/>
          </a:xfrm>
          <a:prstGeom prst="rect">
            <a:avLst/>
          </a:prstGeom>
          <a:noFill/>
        </p:spPr>
        <p:txBody>
          <a:bodyPr wrap="none" rtlCol="0">
            <a:spAutoFit/>
          </a:bodyPr>
          <a:lstStyle/>
          <a:p>
            <a:pPr algn="ctr"/>
            <a:r>
              <a:rPr lang="en-GB" sz="1200" dirty="0" smtClean="0"/>
              <a:t>Data Offset</a:t>
            </a:r>
            <a:br>
              <a:rPr lang="en-GB" sz="1200" dirty="0" smtClean="0"/>
            </a:br>
            <a:r>
              <a:rPr lang="en-GB" sz="1200" dirty="0" smtClean="0"/>
              <a:t>(DO)</a:t>
            </a:r>
            <a:endParaRPr lang="en-GB" sz="1200" dirty="0"/>
          </a:p>
        </p:txBody>
      </p:sp>
      <p:cxnSp>
        <p:nvCxnSpPr>
          <p:cNvPr id="65" name="Straight Connector 64"/>
          <p:cNvCxnSpPr/>
          <p:nvPr/>
        </p:nvCxnSpPr>
        <p:spPr bwMode="auto">
          <a:xfrm flipH="1" flipV="1">
            <a:off x="2590800" y="179853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8" name="Straight Connector 67"/>
          <p:cNvCxnSpPr/>
          <p:nvPr/>
        </p:nvCxnSpPr>
        <p:spPr bwMode="auto">
          <a:xfrm flipV="1">
            <a:off x="8839200" y="1586299"/>
            <a:ext cx="0" cy="51703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9" name="Straight Connector 68"/>
          <p:cNvCxnSpPr/>
          <p:nvPr/>
        </p:nvCxnSpPr>
        <p:spPr bwMode="auto">
          <a:xfrm flipV="1">
            <a:off x="762000" y="1586299"/>
            <a:ext cx="0" cy="51703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0" name="Straight Arrow Connector 69"/>
          <p:cNvCxnSpPr/>
          <p:nvPr/>
        </p:nvCxnSpPr>
        <p:spPr bwMode="auto">
          <a:xfrm>
            <a:off x="762000" y="1676400"/>
            <a:ext cx="80772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1" name="TextBox 70"/>
          <p:cNvSpPr txBox="1"/>
          <p:nvPr/>
        </p:nvSpPr>
        <p:spPr>
          <a:xfrm flipH="1">
            <a:off x="4167828" y="1447800"/>
            <a:ext cx="1265539" cy="276999"/>
          </a:xfrm>
          <a:prstGeom prst="rect">
            <a:avLst/>
          </a:prstGeom>
          <a:noFill/>
        </p:spPr>
        <p:txBody>
          <a:bodyPr wrap="none" rtlCol="0">
            <a:spAutoFit/>
          </a:bodyPr>
          <a:lstStyle/>
          <a:p>
            <a:pPr algn="ctr"/>
            <a:r>
              <a:rPr lang="en-GB" sz="1200" dirty="0" smtClean="0"/>
              <a:t>IP Payload Size</a:t>
            </a:r>
            <a:endParaRPr lang="en-GB" sz="1200" dirty="0"/>
          </a:p>
        </p:txBody>
      </p:sp>
      <p:cxnSp>
        <p:nvCxnSpPr>
          <p:cNvPr id="38" name="Straight Connector 37"/>
          <p:cNvCxnSpPr/>
          <p:nvPr/>
        </p:nvCxnSpPr>
        <p:spPr bwMode="auto">
          <a:xfrm flipV="1">
            <a:off x="540913" y="4623515"/>
            <a:ext cx="2060619" cy="631066"/>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2" name="Straight Connector 41"/>
          <p:cNvCxnSpPr/>
          <p:nvPr/>
        </p:nvCxnSpPr>
        <p:spPr bwMode="auto">
          <a:xfrm>
            <a:off x="3352802" y="4628795"/>
            <a:ext cx="3292697" cy="638664"/>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6" name="TextBox 75"/>
          <p:cNvSpPr txBox="1"/>
          <p:nvPr/>
        </p:nvSpPr>
        <p:spPr>
          <a:xfrm>
            <a:off x="355834" y="1219200"/>
            <a:ext cx="1091966" cy="461665"/>
          </a:xfrm>
          <a:prstGeom prst="rect">
            <a:avLst/>
          </a:prstGeom>
          <a:noFill/>
        </p:spPr>
        <p:txBody>
          <a:bodyPr wrap="none" rtlCol="0">
            <a:spAutoFit/>
          </a:bodyPr>
          <a:lstStyle/>
          <a:p>
            <a:r>
              <a:rPr lang="en-GB" sz="2400" dirty="0" smtClean="0"/>
              <a:t>Before</a:t>
            </a:r>
            <a:endParaRPr lang="en-GB" sz="2400" dirty="0"/>
          </a:p>
        </p:txBody>
      </p:sp>
      <p:sp>
        <p:nvSpPr>
          <p:cNvPr id="77" name="TextBox 76"/>
          <p:cNvSpPr txBox="1"/>
          <p:nvPr/>
        </p:nvSpPr>
        <p:spPr>
          <a:xfrm>
            <a:off x="381002" y="3380853"/>
            <a:ext cx="2108269" cy="461665"/>
          </a:xfrm>
          <a:prstGeom prst="rect">
            <a:avLst/>
          </a:prstGeom>
          <a:noFill/>
        </p:spPr>
        <p:txBody>
          <a:bodyPr wrap="none" rtlCol="0">
            <a:spAutoFit/>
          </a:bodyPr>
          <a:lstStyle/>
          <a:p>
            <a:r>
              <a:rPr lang="en-GB" sz="2400" dirty="0" smtClean="0"/>
              <a:t>After (SYN=0)</a:t>
            </a:r>
            <a:endParaRPr lang="en-GB" sz="2400" dirty="0"/>
          </a:p>
        </p:txBody>
      </p:sp>
      <p:sp>
        <p:nvSpPr>
          <p:cNvPr id="43" name="Content Placeholder 6"/>
          <p:cNvSpPr txBox="1">
            <a:spLocks/>
          </p:cNvSpPr>
          <p:nvPr/>
        </p:nvSpPr>
        <p:spPr bwMode="auto">
          <a:xfrm>
            <a:off x="2362200" y="5943600"/>
            <a:ext cx="60960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b="0" i="0">
                <a:solidFill>
                  <a:schemeClr val="tx2"/>
                </a:solidFill>
                <a:latin typeface="Calibri"/>
                <a:ea typeface="+mn-ea"/>
                <a:cs typeface="Calibri"/>
              </a:defRPr>
            </a:lvl1pPr>
            <a:lvl2pPr marL="742950" indent="-285750" algn="l" rtl="0" eaLnBrk="1" fontAlgn="base" hangingPunct="1">
              <a:spcBef>
                <a:spcPct val="20000"/>
              </a:spcBef>
              <a:spcAft>
                <a:spcPct val="0"/>
              </a:spcAft>
              <a:buChar char="–"/>
              <a:defRPr sz="2100" b="0" i="0">
                <a:solidFill>
                  <a:schemeClr val="tx2"/>
                </a:solidFill>
                <a:latin typeface="Calibri"/>
                <a:ea typeface="+mn-ea"/>
                <a:cs typeface="Calibri"/>
              </a:defRPr>
            </a:lvl2pPr>
            <a:lvl3pPr marL="1143000" indent="-228600" algn="l" rtl="0" eaLnBrk="1" fontAlgn="base" hangingPunct="1">
              <a:spcBef>
                <a:spcPct val="20000"/>
              </a:spcBef>
              <a:spcAft>
                <a:spcPct val="0"/>
              </a:spcAft>
              <a:buChar char="•"/>
              <a:defRPr sz="2000" b="0" i="0">
                <a:solidFill>
                  <a:schemeClr val="tx2"/>
                </a:solidFill>
                <a:latin typeface="Calibri"/>
                <a:ea typeface="+mn-ea"/>
                <a:cs typeface="Calibri"/>
              </a:defRPr>
            </a:lvl3pPr>
            <a:lvl4pPr marL="1600200" indent="-228600" algn="l" rtl="0" eaLnBrk="1" fontAlgn="base" hangingPunct="1">
              <a:spcBef>
                <a:spcPct val="20000"/>
              </a:spcBef>
              <a:spcAft>
                <a:spcPct val="0"/>
              </a:spcAft>
              <a:buChar char="–"/>
              <a:defRPr sz="2000" b="0" i="0">
                <a:solidFill>
                  <a:schemeClr val="tx2"/>
                </a:solidFill>
                <a:latin typeface="Calibri"/>
                <a:ea typeface="+mn-ea"/>
                <a:cs typeface="Calibri"/>
              </a:defRPr>
            </a:lvl4pPr>
            <a:lvl5pPr marL="2057400" indent="-228600" algn="l" rtl="0" eaLnBrk="1" fontAlgn="base" hangingPunct="1">
              <a:spcBef>
                <a:spcPct val="20000"/>
              </a:spcBef>
              <a:spcAft>
                <a:spcPct val="0"/>
              </a:spcAft>
              <a:buChar char="»"/>
              <a:defRPr sz="1700" b="0" i="0">
                <a:solidFill>
                  <a:schemeClr val="tx2"/>
                </a:solidFill>
                <a:latin typeface="Calibri"/>
                <a:ea typeface="+mn-ea"/>
                <a:cs typeface="Calibri"/>
              </a:defRPr>
            </a:lvl5pPr>
            <a:lvl6pPr marL="2514600" indent="-228600" algn="l" rtl="0" eaLnBrk="1" fontAlgn="base" hangingPunct="1">
              <a:spcBef>
                <a:spcPct val="20000"/>
              </a:spcBef>
              <a:spcAft>
                <a:spcPct val="0"/>
              </a:spcAft>
              <a:buChar char="»"/>
              <a:defRPr sz="1700">
                <a:solidFill>
                  <a:schemeClr val="tx1"/>
                </a:solidFill>
                <a:latin typeface="+mn-lt"/>
                <a:ea typeface="+mn-ea"/>
              </a:defRPr>
            </a:lvl6pPr>
            <a:lvl7pPr marL="2971800" indent="-228600" algn="l" rtl="0" eaLnBrk="1" fontAlgn="base" hangingPunct="1">
              <a:spcBef>
                <a:spcPct val="20000"/>
              </a:spcBef>
              <a:spcAft>
                <a:spcPct val="0"/>
              </a:spcAft>
              <a:buChar char="»"/>
              <a:defRPr sz="1700">
                <a:solidFill>
                  <a:schemeClr val="tx1"/>
                </a:solidFill>
                <a:latin typeface="+mn-lt"/>
                <a:ea typeface="+mn-ea"/>
              </a:defRPr>
            </a:lvl7pPr>
            <a:lvl8pPr marL="3429000" indent="-228600" algn="l" rtl="0" eaLnBrk="1" fontAlgn="base" hangingPunct="1">
              <a:spcBef>
                <a:spcPct val="20000"/>
              </a:spcBef>
              <a:spcAft>
                <a:spcPct val="0"/>
              </a:spcAft>
              <a:buChar char="»"/>
              <a:defRPr sz="1700">
                <a:solidFill>
                  <a:schemeClr val="tx1"/>
                </a:solidFill>
                <a:latin typeface="+mn-lt"/>
                <a:ea typeface="+mn-ea"/>
              </a:defRPr>
            </a:lvl8pPr>
            <a:lvl9pPr marL="3886200" indent="-228600" algn="l" rtl="0" eaLnBrk="1" fontAlgn="base" hangingPunct="1">
              <a:spcBef>
                <a:spcPct val="20000"/>
              </a:spcBef>
              <a:spcAft>
                <a:spcPct val="0"/>
              </a:spcAft>
              <a:buChar char="»"/>
              <a:defRPr sz="1700">
                <a:solidFill>
                  <a:schemeClr val="tx1"/>
                </a:solidFill>
                <a:latin typeface="+mn-lt"/>
                <a:ea typeface="+mn-ea"/>
              </a:defRPr>
            </a:lvl9pPr>
          </a:lstStyle>
          <a:p>
            <a:r>
              <a:rPr lang="en-GB" kern="0" dirty="0" err="1" smtClean="0"/>
              <a:t>InSpace</a:t>
            </a:r>
            <a:r>
              <a:rPr lang="en-GB" kern="0" dirty="0" smtClean="0"/>
              <a:t> solely contains frame size info</a:t>
            </a:r>
            <a:endParaRPr lang="en-GB" kern="0" dirty="0"/>
          </a:p>
        </p:txBody>
      </p:sp>
    </p:spTree>
    <p:extLst>
      <p:ext uri="{BB962C8B-B14F-4D97-AF65-F5344CB8AC3E}">
        <p14:creationId xmlns:p14="http://schemas.microsoft.com/office/powerpoint/2010/main" val="3890796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ounded Rectangle 80"/>
          <p:cNvSpPr/>
          <p:nvPr/>
        </p:nvSpPr>
        <p:spPr bwMode="auto">
          <a:xfrm>
            <a:off x="381000" y="1386071"/>
            <a:ext cx="8686800" cy="1638647"/>
          </a:xfrm>
          <a:prstGeom prst="roundRect">
            <a:avLst>
              <a:gd name="adj" fmla="val 7236"/>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 name="Title 1"/>
          <p:cNvSpPr>
            <a:spLocks noGrp="1"/>
          </p:cNvSpPr>
          <p:nvPr>
            <p:ph type="title"/>
          </p:nvPr>
        </p:nvSpPr>
        <p:spPr/>
        <p:txBody>
          <a:bodyPr/>
          <a:lstStyle/>
          <a:p>
            <a:r>
              <a:rPr lang="en-GB" dirty="0" smtClean="0"/>
              <a:t>TCP </a:t>
            </a:r>
            <a:r>
              <a:rPr lang="en-GB" dirty="0"/>
              <a:t>segment </a:t>
            </a:r>
            <a:r>
              <a:rPr lang="en-GB" dirty="0" smtClean="0"/>
              <a:t>structure</a:t>
            </a:r>
            <a:endParaRPr lang="en-GB" dirty="0"/>
          </a:p>
        </p:txBody>
      </p:sp>
      <p:sp>
        <p:nvSpPr>
          <p:cNvPr id="7" name="Content Placeholder 6"/>
          <p:cNvSpPr>
            <a:spLocks noGrp="1"/>
          </p:cNvSpPr>
          <p:nvPr>
            <p:ph idx="1"/>
          </p:nvPr>
        </p:nvSpPr>
        <p:spPr>
          <a:xfrm>
            <a:off x="762000" y="5572686"/>
            <a:ext cx="7696200" cy="904314"/>
          </a:xfrm>
        </p:spPr>
        <p:txBody>
          <a:bodyPr>
            <a:normAutofit fontScale="77500" lnSpcReduction="20000"/>
          </a:bodyPr>
          <a:lstStyle/>
          <a:p>
            <a:r>
              <a:rPr lang="en-GB" dirty="0" smtClean="0"/>
              <a:t>presence of </a:t>
            </a:r>
            <a:r>
              <a:rPr lang="en-GB" dirty="0" err="1" smtClean="0"/>
              <a:t>Inspace</a:t>
            </a:r>
            <a:r>
              <a:rPr lang="en-GB" dirty="0" smtClean="0"/>
              <a:t> flagged by magic no. at start of each stream</a:t>
            </a:r>
          </a:p>
          <a:p>
            <a:r>
              <a:rPr lang="en-GB" dirty="0" smtClean="0"/>
              <a:t>avoided an Outer TCP Option as the flag, which could be stripped</a:t>
            </a:r>
          </a:p>
          <a:p>
            <a:r>
              <a:rPr lang="en-GB" dirty="0" smtClean="0"/>
              <a:t>inherently safe to flag within the payload – shares fate with options</a:t>
            </a:r>
            <a:endParaRPr lang="en-GB" dirty="0"/>
          </a:p>
        </p:txBody>
      </p:sp>
      <p:sp>
        <p:nvSpPr>
          <p:cNvPr id="4" name="Rectangle 3"/>
          <p:cNvSpPr/>
          <p:nvPr/>
        </p:nvSpPr>
        <p:spPr bwMode="auto">
          <a:xfrm flipH="1">
            <a:off x="762000" y="217681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Arial"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5" name="Rectangle 4"/>
          <p:cNvSpPr/>
          <p:nvPr/>
        </p:nvSpPr>
        <p:spPr bwMode="auto">
          <a:xfrm flipH="1">
            <a:off x="1676400" y="217681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6" name="Rectangle 5"/>
          <p:cNvSpPr/>
          <p:nvPr/>
        </p:nvSpPr>
        <p:spPr bwMode="auto">
          <a:xfrm flipH="1">
            <a:off x="3182956" y="2176815"/>
            <a:ext cx="1506557" cy="4572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 Option</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9" name="Rectangle 8"/>
          <p:cNvSpPr/>
          <p:nvPr/>
        </p:nvSpPr>
        <p:spPr bwMode="auto">
          <a:xfrm flipH="1">
            <a:off x="4706955" y="2176815"/>
            <a:ext cx="1524000" cy="4572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Inner Options</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11" name="Rectangle 10"/>
          <p:cNvSpPr/>
          <p:nvPr/>
        </p:nvSpPr>
        <p:spPr bwMode="auto">
          <a:xfrm flipH="1">
            <a:off x="6230956" y="2176815"/>
            <a:ext cx="2608245"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cxnSp>
        <p:nvCxnSpPr>
          <p:cNvPr id="15" name="Straight Arrow Connector 14"/>
          <p:cNvCxnSpPr>
            <a:endCxn id="22" idx="3"/>
          </p:cNvCxnSpPr>
          <p:nvPr/>
        </p:nvCxnSpPr>
        <p:spPr bwMode="auto">
          <a:xfrm flipV="1">
            <a:off x="3182956" y="1918183"/>
            <a:ext cx="1506556" cy="223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6" name="TextBox 15"/>
          <p:cNvSpPr txBox="1"/>
          <p:nvPr/>
        </p:nvSpPr>
        <p:spPr>
          <a:xfrm flipH="1">
            <a:off x="3629098" y="1872017"/>
            <a:ext cx="614271" cy="276999"/>
          </a:xfrm>
          <a:prstGeom prst="rect">
            <a:avLst/>
          </a:prstGeom>
          <a:noFill/>
        </p:spPr>
        <p:txBody>
          <a:bodyPr wrap="none" rtlCol="0">
            <a:spAutoFit/>
          </a:bodyPr>
          <a:lstStyle/>
          <a:p>
            <a:pPr algn="ctr"/>
            <a:r>
              <a:rPr lang="en-GB" sz="1200" dirty="0" smtClean="0"/>
              <a:t>Len=2</a:t>
            </a:r>
            <a:endParaRPr lang="en-GB" sz="1200" dirty="0"/>
          </a:p>
        </p:txBody>
      </p:sp>
      <p:sp>
        <p:nvSpPr>
          <p:cNvPr id="22" name="TextBox 21"/>
          <p:cNvSpPr txBox="1"/>
          <p:nvPr/>
        </p:nvSpPr>
        <p:spPr>
          <a:xfrm flipH="1">
            <a:off x="4689512" y="1687350"/>
            <a:ext cx="1558888" cy="461665"/>
          </a:xfrm>
          <a:prstGeom prst="rect">
            <a:avLst/>
          </a:prstGeom>
          <a:noFill/>
        </p:spPr>
        <p:txBody>
          <a:bodyPr wrap="none" rtlCol="0">
            <a:spAutoFit/>
          </a:bodyPr>
          <a:lstStyle/>
          <a:p>
            <a:pPr algn="ctr"/>
            <a:r>
              <a:rPr lang="en-GB" sz="1200" dirty="0" smtClean="0"/>
              <a:t>Inner Options Offset</a:t>
            </a:r>
            <a:br>
              <a:rPr lang="en-GB" sz="1200" dirty="0" smtClean="0"/>
            </a:br>
            <a:r>
              <a:rPr lang="en-GB" sz="1200" dirty="0" smtClean="0"/>
              <a:t>(</a:t>
            </a:r>
            <a:r>
              <a:rPr lang="en-GB" sz="1200" dirty="0" err="1" smtClean="0"/>
              <a:t>InOO</a:t>
            </a:r>
            <a:r>
              <a:rPr lang="en-GB" sz="1200" dirty="0" smtClean="0"/>
              <a:t>)</a:t>
            </a:r>
            <a:endParaRPr lang="en-GB" sz="1200" dirty="0"/>
          </a:p>
        </p:txBody>
      </p:sp>
      <p:cxnSp>
        <p:nvCxnSpPr>
          <p:cNvPr id="20" name="Straight Arrow Connector 19"/>
          <p:cNvCxnSpPr/>
          <p:nvPr/>
        </p:nvCxnSpPr>
        <p:spPr bwMode="auto">
          <a:xfrm>
            <a:off x="4706955" y="1920415"/>
            <a:ext cx="1524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 name="TextBox 22"/>
          <p:cNvSpPr txBox="1"/>
          <p:nvPr/>
        </p:nvSpPr>
        <p:spPr>
          <a:xfrm flipH="1">
            <a:off x="6781800" y="1700229"/>
            <a:ext cx="1438214" cy="461665"/>
          </a:xfrm>
          <a:prstGeom prst="rect">
            <a:avLst/>
          </a:prstGeom>
          <a:noFill/>
        </p:spPr>
        <p:txBody>
          <a:bodyPr wrap="none" rtlCol="0">
            <a:spAutoFit/>
          </a:bodyPr>
          <a:lstStyle/>
          <a:p>
            <a:pPr algn="ctr"/>
            <a:r>
              <a:rPr lang="en-GB" sz="1200" dirty="0" smtClean="0"/>
              <a:t>Sent Payload Size</a:t>
            </a:r>
            <a:br>
              <a:rPr lang="en-GB" sz="1200" dirty="0" smtClean="0"/>
            </a:br>
            <a:r>
              <a:rPr lang="en-GB" sz="1200" dirty="0" smtClean="0"/>
              <a:t>(SPS)</a:t>
            </a:r>
            <a:endParaRPr lang="en-GB" sz="1200" dirty="0"/>
          </a:p>
        </p:txBody>
      </p:sp>
      <p:cxnSp>
        <p:nvCxnSpPr>
          <p:cNvPr id="26" name="Straight Arrow Connector 25"/>
          <p:cNvCxnSpPr>
            <a:stCxn id="22" idx="1"/>
          </p:cNvCxnSpPr>
          <p:nvPr/>
        </p:nvCxnSpPr>
        <p:spPr bwMode="auto">
          <a:xfrm>
            <a:off x="6248400" y="1918183"/>
            <a:ext cx="2590800" cy="11531"/>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Connector 28"/>
          <p:cNvCxnSpPr/>
          <p:nvPr/>
        </p:nvCxnSpPr>
        <p:spPr bwMode="auto">
          <a:xfrm flipH="1" flipV="1">
            <a:off x="3182955" y="179581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Connector 30"/>
          <p:cNvCxnSpPr/>
          <p:nvPr/>
        </p:nvCxnSpPr>
        <p:spPr bwMode="auto">
          <a:xfrm flipH="1" flipV="1">
            <a:off x="4689512" y="179581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Connector 31"/>
          <p:cNvCxnSpPr/>
          <p:nvPr/>
        </p:nvCxnSpPr>
        <p:spPr bwMode="auto">
          <a:xfrm flipH="1" flipV="1">
            <a:off x="6230955" y="179581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Connector 32"/>
          <p:cNvCxnSpPr/>
          <p:nvPr/>
        </p:nvCxnSpPr>
        <p:spPr bwMode="auto">
          <a:xfrm flipH="1" flipV="1">
            <a:off x="8839200" y="179581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7" name="TextBox 76"/>
          <p:cNvSpPr txBox="1"/>
          <p:nvPr/>
        </p:nvSpPr>
        <p:spPr>
          <a:xfrm>
            <a:off x="381000" y="1386073"/>
            <a:ext cx="1168910" cy="461665"/>
          </a:xfrm>
          <a:prstGeom prst="rect">
            <a:avLst/>
          </a:prstGeom>
          <a:noFill/>
        </p:spPr>
        <p:txBody>
          <a:bodyPr wrap="none" rtlCol="0">
            <a:spAutoFit/>
          </a:bodyPr>
          <a:lstStyle/>
          <a:p>
            <a:r>
              <a:rPr lang="en-GB" sz="2400" dirty="0" smtClean="0"/>
              <a:t>SYN=1</a:t>
            </a:r>
            <a:endParaRPr lang="en-GB" sz="2400" dirty="0"/>
          </a:p>
        </p:txBody>
      </p:sp>
      <p:sp>
        <p:nvSpPr>
          <p:cNvPr id="39" name="Rectangle 38"/>
          <p:cNvSpPr/>
          <p:nvPr/>
        </p:nvSpPr>
        <p:spPr bwMode="auto">
          <a:xfrm flipH="1">
            <a:off x="2590800" y="2176815"/>
            <a:ext cx="600772" cy="457200"/>
          </a:xfrm>
          <a:prstGeom prst="rect">
            <a:avLst/>
          </a:prstGeom>
          <a:solidFill>
            <a:schemeClr val="accent6"/>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Magic</a:t>
            </a:r>
            <a:b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b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A</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cxnSp>
        <p:nvCxnSpPr>
          <p:cNvPr id="40" name="Straight Arrow Connector 39"/>
          <p:cNvCxnSpPr/>
          <p:nvPr/>
        </p:nvCxnSpPr>
        <p:spPr bwMode="auto">
          <a:xfrm>
            <a:off x="2590800" y="1920415"/>
            <a:ext cx="60077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1" name="TextBox 40"/>
          <p:cNvSpPr txBox="1"/>
          <p:nvPr/>
        </p:nvSpPr>
        <p:spPr>
          <a:xfrm flipH="1">
            <a:off x="2751959" y="1872017"/>
            <a:ext cx="269626" cy="276999"/>
          </a:xfrm>
          <a:prstGeom prst="rect">
            <a:avLst/>
          </a:prstGeom>
          <a:noFill/>
        </p:spPr>
        <p:txBody>
          <a:bodyPr wrap="none" rtlCol="0">
            <a:spAutoFit/>
          </a:bodyPr>
          <a:lstStyle/>
          <a:p>
            <a:pPr algn="ctr"/>
            <a:r>
              <a:rPr lang="en-GB" sz="1200" dirty="0" smtClean="0"/>
              <a:t>1</a:t>
            </a:r>
            <a:endParaRPr lang="en-GB" sz="1200" dirty="0"/>
          </a:p>
        </p:txBody>
      </p:sp>
      <p:cxnSp>
        <p:nvCxnSpPr>
          <p:cNvPr id="43" name="Straight Connector 42"/>
          <p:cNvCxnSpPr/>
          <p:nvPr/>
        </p:nvCxnSpPr>
        <p:spPr bwMode="auto">
          <a:xfrm flipH="1" flipV="1">
            <a:off x="2590800" y="179581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6" name="Rounded Rectangle 45"/>
          <p:cNvSpPr/>
          <p:nvPr/>
        </p:nvSpPr>
        <p:spPr bwMode="auto">
          <a:xfrm>
            <a:off x="381000" y="3378030"/>
            <a:ext cx="8686800" cy="1638647"/>
          </a:xfrm>
          <a:prstGeom prst="roundRect">
            <a:avLst>
              <a:gd name="adj" fmla="val 5664"/>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47" name="Rectangle 46"/>
          <p:cNvSpPr/>
          <p:nvPr/>
        </p:nvSpPr>
        <p:spPr bwMode="auto">
          <a:xfrm flipH="1">
            <a:off x="762000" y="416877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Arial"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48" name="Rectangle 47"/>
          <p:cNvSpPr/>
          <p:nvPr/>
        </p:nvSpPr>
        <p:spPr bwMode="auto">
          <a:xfrm flipH="1">
            <a:off x="1676400" y="416877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Arial"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Arial" charset="0"/>
              <a:ea typeface="ＭＳ Ｐゴシック" charset="0"/>
              <a:cs typeface="ＭＳ Ｐゴシック" charset="0"/>
            </a:endParaRPr>
          </a:p>
        </p:txBody>
      </p:sp>
      <p:sp>
        <p:nvSpPr>
          <p:cNvPr id="49" name="Rectangle 48"/>
          <p:cNvSpPr/>
          <p:nvPr/>
        </p:nvSpPr>
        <p:spPr bwMode="auto">
          <a:xfrm flipH="1">
            <a:off x="2590800" y="4168775"/>
            <a:ext cx="762000" cy="4572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 Option</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50" name="Rectangle 49"/>
          <p:cNvSpPr/>
          <p:nvPr/>
        </p:nvSpPr>
        <p:spPr bwMode="auto">
          <a:xfrm flipH="1">
            <a:off x="3352800" y="4168775"/>
            <a:ext cx="1524000" cy="4572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Inner Options</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51" name="Rectangle 50"/>
          <p:cNvSpPr/>
          <p:nvPr/>
        </p:nvSpPr>
        <p:spPr bwMode="auto">
          <a:xfrm flipH="1">
            <a:off x="4876800" y="4168775"/>
            <a:ext cx="3962400"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cxnSp>
        <p:nvCxnSpPr>
          <p:cNvPr id="54" name="Straight Arrow Connector 53"/>
          <p:cNvCxnSpPr/>
          <p:nvPr/>
        </p:nvCxnSpPr>
        <p:spPr bwMode="auto">
          <a:xfrm>
            <a:off x="2590800" y="3912373"/>
            <a:ext cx="762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5" name="TextBox 54"/>
          <p:cNvSpPr txBox="1"/>
          <p:nvPr/>
        </p:nvSpPr>
        <p:spPr>
          <a:xfrm flipH="1">
            <a:off x="2664665" y="3863975"/>
            <a:ext cx="614271" cy="276999"/>
          </a:xfrm>
          <a:prstGeom prst="rect">
            <a:avLst/>
          </a:prstGeom>
          <a:noFill/>
        </p:spPr>
        <p:txBody>
          <a:bodyPr wrap="none" rtlCol="0">
            <a:spAutoFit/>
          </a:bodyPr>
          <a:lstStyle/>
          <a:p>
            <a:pPr algn="ctr"/>
            <a:r>
              <a:rPr lang="en-GB" sz="1200" dirty="0" smtClean="0"/>
              <a:t>Len=1</a:t>
            </a:r>
            <a:endParaRPr lang="en-GB" sz="1200" dirty="0"/>
          </a:p>
        </p:txBody>
      </p:sp>
      <p:sp>
        <p:nvSpPr>
          <p:cNvPr id="59" name="TextBox 58"/>
          <p:cNvSpPr txBox="1"/>
          <p:nvPr/>
        </p:nvSpPr>
        <p:spPr>
          <a:xfrm flipH="1">
            <a:off x="3335357" y="3679309"/>
            <a:ext cx="1558888" cy="461665"/>
          </a:xfrm>
          <a:prstGeom prst="rect">
            <a:avLst/>
          </a:prstGeom>
          <a:noFill/>
        </p:spPr>
        <p:txBody>
          <a:bodyPr wrap="none" rtlCol="0">
            <a:spAutoFit/>
          </a:bodyPr>
          <a:lstStyle/>
          <a:p>
            <a:pPr algn="ctr"/>
            <a:r>
              <a:rPr lang="en-GB" sz="1200" dirty="0" smtClean="0"/>
              <a:t>Inner Options Offset</a:t>
            </a:r>
            <a:br>
              <a:rPr lang="en-GB" sz="1200" dirty="0" smtClean="0"/>
            </a:br>
            <a:r>
              <a:rPr lang="en-GB" sz="1200" dirty="0" smtClean="0"/>
              <a:t>(</a:t>
            </a:r>
            <a:r>
              <a:rPr lang="en-GB" sz="1200" dirty="0" err="1" smtClean="0"/>
              <a:t>InOO</a:t>
            </a:r>
            <a:r>
              <a:rPr lang="en-GB" sz="1200" dirty="0" smtClean="0"/>
              <a:t>)</a:t>
            </a:r>
            <a:endParaRPr lang="en-GB" sz="1200" dirty="0"/>
          </a:p>
        </p:txBody>
      </p:sp>
      <p:cxnSp>
        <p:nvCxnSpPr>
          <p:cNvPr id="60" name="Straight Arrow Connector 59"/>
          <p:cNvCxnSpPr/>
          <p:nvPr/>
        </p:nvCxnSpPr>
        <p:spPr bwMode="auto">
          <a:xfrm>
            <a:off x="3352800" y="3912373"/>
            <a:ext cx="1524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1" name="TextBox 60"/>
          <p:cNvSpPr txBox="1"/>
          <p:nvPr/>
        </p:nvSpPr>
        <p:spPr>
          <a:xfrm flipH="1">
            <a:off x="6138889" y="3692188"/>
            <a:ext cx="1438214" cy="461665"/>
          </a:xfrm>
          <a:prstGeom prst="rect">
            <a:avLst/>
          </a:prstGeom>
          <a:noFill/>
        </p:spPr>
        <p:txBody>
          <a:bodyPr wrap="none" rtlCol="0">
            <a:spAutoFit/>
          </a:bodyPr>
          <a:lstStyle/>
          <a:p>
            <a:pPr algn="ctr"/>
            <a:r>
              <a:rPr lang="en-GB" sz="1200" dirty="0" smtClean="0"/>
              <a:t>Sent Payload Size</a:t>
            </a:r>
            <a:br>
              <a:rPr lang="en-GB" sz="1200" dirty="0" smtClean="0"/>
            </a:br>
            <a:r>
              <a:rPr lang="en-GB" sz="1200" dirty="0" smtClean="0"/>
              <a:t>(SPS)</a:t>
            </a:r>
            <a:endParaRPr lang="en-GB" sz="1200" dirty="0"/>
          </a:p>
        </p:txBody>
      </p:sp>
      <p:cxnSp>
        <p:nvCxnSpPr>
          <p:cNvPr id="62" name="Straight Arrow Connector 61"/>
          <p:cNvCxnSpPr/>
          <p:nvPr/>
        </p:nvCxnSpPr>
        <p:spPr bwMode="auto">
          <a:xfrm>
            <a:off x="4876800" y="3912374"/>
            <a:ext cx="3962400" cy="12689"/>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3" name="Straight Connector 62"/>
          <p:cNvCxnSpPr/>
          <p:nvPr/>
        </p:nvCxnSpPr>
        <p:spPr bwMode="auto">
          <a:xfrm flipH="1" flipV="1">
            <a:off x="2590800" y="378777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4" name="Straight Connector 63"/>
          <p:cNvCxnSpPr/>
          <p:nvPr/>
        </p:nvCxnSpPr>
        <p:spPr bwMode="auto">
          <a:xfrm flipH="1" flipV="1">
            <a:off x="3335357" y="378777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6" name="Straight Connector 65"/>
          <p:cNvCxnSpPr/>
          <p:nvPr/>
        </p:nvCxnSpPr>
        <p:spPr bwMode="auto">
          <a:xfrm flipH="1" flipV="1">
            <a:off x="4876800" y="378777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7" name="Straight Connector 66"/>
          <p:cNvCxnSpPr/>
          <p:nvPr/>
        </p:nvCxnSpPr>
        <p:spPr bwMode="auto">
          <a:xfrm flipH="1" flipV="1">
            <a:off x="8839200" y="378777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2" name="TextBox 71"/>
          <p:cNvSpPr txBox="1"/>
          <p:nvPr/>
        </p:nvSpPr>
        <p:spPr>
          <a:xfrm>
            <a:off x="381000" y="3378032"/>
            <a:ext cx="1168910" cy="461665"/>
          </a:xfrm>
          <a:prstGeom prst="rect">
            <a:avLst/>
          </a:prstGeom>
          <a:noFill/>
        </p:spPr>
        <p:txBody>
          <a:bodyPr wrap="none" rtlCol="0">
            <a:spAutoFit/>
          </a:bodyPr>
          <a:lstStyle/>
          <a:p>
            <a:r>
              <a:rPr lang="en-GB" sz="2400" dirty="0" smtClean="0"/>
              <a:t>SYN=0</a:t>
            </a:r>
            <a:endParaRPr lang="en-GB" sz="2400" dirty="0"/>
          </a:p>
        </p:txBody>
      </p:sp>
      <p:sp>
        <p:nvSpPr>
          <p:cNvPr id="14" name="Left Brace 13"/>
          <p:cNvSpPr/>
          <p:nvPr/>
        </p:nvSpPr>
        <p:spPr bwMode="auto">
          <a:xfrm rot="16200000">
            <a:off x="5641946" y="2076723"/>
            <a:ext cx="146113" cy="6248399"/>
          </a:xfrm>
          <a:prstGeom prst="leftBrace">
            <a:avLst>
              <a:gd name="adj1" fmla="val 29981"/>
              <a:gd name="adj2" fmla="val 5000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79" name="TextBox 78"/>
          <p:cNvSpPr txBox="1"/>
          <p:nvPr/>
        </p:nvSpPr>
        <p:spPr>
          <a:xfrm flipH="1">
            <a:off x="5286617" y="5295687"/>
            <a:ext cx="856773" cy="276999"/>
          </a:xfrm>
          <a:prstGeom prst="rect">
            <a:avLst/>
          </a:prstGeom>
          <a:noFill/>
        </p:spPr>
        <p:txBody>
          <a:bodyPr wrap="none" rtlCol="0">
            <a:spAutoFit/>
          </a:bodyPr>
          <a:lstStyle/>
          <a:p>
            <a:pPr algn="ctr"/>
            <a:r>
              <a:rPr lang="en-GB" sz="1200" dirty="0" smtClean="0"/>
              <a:t>TCP Data</a:t>
            </a:r>
            <a:endParaRPr lang="en-GB" sz="1200" dirty="0"/>
          </a:p>
        </p:txBody>
      </p:sp>
    </p:spTree>
    <p:extLst>
      <p:ext uri="{BB962C8B-B14F-4D97-AF65-F5344CB8AC3E}">
        <p14:creationId xmlns:p14="http://schemas.microsoft.com/office/powerpoint/2010/main" val="4011411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bwMode="auto">
          <a:xfrm flipV="1">
            <a:off x="1994644" y="1600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Straight Connector 19"/>
          <p:cNvCxnSpPr/>
          <p:nvPr/>
        </p:nvCxnSpPr>
        <p:spPr bwMode="auto">
          <a:xfrm flipV="1">
            <a:off x="3314649" y="1600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Connector 20"/>
          <p:cNvCxnSpPr/>
          <p:nvPr/>
        </p:nvCxnSpPr>
        <p:spPr bwMode="auto">
          <a:xfrm flipV="1">
            <a:off x="4480398" y="1600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Connector 21"/>
          <p:cNvCxnSpPr/>
          <p:nvPr/>
        </p:nvCxnSpPr>
        <p:spPr bwMode="auto">
          <a:xfrm flipV="1">
            <a:off x="6477000" y="1600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Connector 22"/>
          <p:cNvCxnSpPr/>
          <p:nvPr/>
        </p:nvCxnSpPr>
        <p:spPr bwMode="auto">
          <a:xfrm flipV="1">
            <a:off x="7665560" y="1600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 name="Title 1"/>
          <p:cNvSpPr>
            <a:spLocks noGrp="1"/>
          </p:cNvSpPr>
          <p:nvPr>
            <p:ph type="title"/>
          </p:nvPr>
        </p:nvSpPr>
        <p:spPr/>
        <p:txBody>
          <a:bodyPr/>
          <a:lstStyle/>
          <a:p>
            <a:r>
              <a:rPr lang="en-GB" dirty="0" smtClean="0"/>
              <a:t>TCP byte-stream</a:t>
            </a:r>
            <a:endParaRPr lang="en-GB" dirty="0"/>
          </a:p>
        </p:txBody>
      </p:sp>
      <p:sp>
        <p:nvSpPr>
          <p:cNvPr id="25" name="Content Placeholder 24"/>
          <p:cNvSpPr>
            <a:spLocks noGrp="1"/>
          </p:cNvSpPr>
          <p:nvPr>
            <p:ph idx="1"/>
          </p:nvPr>
        </p:nvSpPr>
        <p:spPr>
          <a:xfrm>
            <a:off x="2972052" y="5105400"/>
            <a:ext cx="5486149" cy="1143000"/>
          </a:xfrm>
        </p:spPr>
        <p:txBody>
          <a:bodyPr>
            <a:normAutofit fontScale="92500" lnSpcReduction="10000"/>
          </a:bodyPr>
          <a:lstStyle/>
          <a:p>
            <a:r>
              <a:rPr lang="en-GB" dirty="0" smtClean="0"/>
              <a:t>robust to </a:t>
            </a:r>
            <a:r>
              <a:rPr lang="en-GB" dirty="0" err="1" smtClean="0"/>
              <a:t>resegmentation</a:t>
            </a:r>
            <a:endParaRPr lang="en-GB" dirty="0" smtClean="0"/>
          </a:p>
          <a:p>
            <a:r>
              <a:rPr lang="en-GB" dirty="0" smtClean="0"/>
              <a:t>Inner Options not prone to stripping</a:t>
            </a:r>
          </a:p>
          <a:p>
            <a:r>
              <a:rPr lang="en-GB" dirty="0" smtClean="0"/>
              <a:t>reliable ordered delivery of Inner Options</a:t>
            </a:r>
            <a:endParaRPr lang="en-GB" dirty="0"/>
          </a:p>
        </p:txBody>
      </p:sp>
      <p:sp>
        <p:nvSpPr>
          <p:cNvPr id="4" name="Rectangle 3"/>
          <p:cNvSpPr/>
          <p:nvPr/>
        </p:nvSpPr>
        <p:spPr bwMode="auto">
          <a:xfrm flipH="1">
            <a:off x="452085" y="1600200"/>
            <a:ext cx="762453"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 Option</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5" name="Rectangle 4"/>
          <p:cNvSpPr/>
          <p:nvPr/>
        </p:nvSpPr>
        <p:spPr bwMode="auto">
          <a:xfrm flipH="1">
            <a:off x="1223364" y="16002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Inner Options</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6" name="Rectangle 5"/>
          <p:cNvSpPr/>
          <p:nvPr/>
        </p:nvSpPr>
        <p:spPr bwMode="auto">
          <a:xfrm flipH="1">
            <a:off x="1994644" y="2286000"/>
            <a:ext cx="1320005"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7" name="Rectangle 6"/>
          <p:cNvSpPr/>
          <p:nvPr/>
        </p:nvSpPr>
        <p:spPr bwMode="auto">
          <a:xfrm flipH="1">
            <a:off x="152400" y="1600200"/>
            <a:ext cx="304044" cy="381000"/>
          </a:xfrm>
          <a:prstGeom prst="rect">
            <a:avLst/>
          </a:prstGeom>
          <a:solidFill>
            <a:schemeClr val="accent6"/>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Magic</a:t>
            </a:r>
            <a:b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b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No. A</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8" name="Rectangle 7"/>
          <p:cNvSpPr/>
          <p:nvPr/>
        </p:nvSpPr>
        <p:spPr bwMode="auto">
          <a:xfrm flipH="1">
            <a:off x="3305823" y="1600200"/>
            <a:ext cx="385641"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 Option</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9" name="Rectangle 8"/>
          <p:cNvSpPr/>
          <p:nvPr/>
        </p:nvSpPr>
        <p:spPr bwMode="auto">
          <a:xfrm flipH="1">
            <a:off x="3691460" y="16002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Inner Options</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10" name="Rectangle 9"/>
          <p:cNvSpPr/>
          <p:nvPr/>
        </p:nvSpPr>
        <p:spPr bwMode="auto">
          <a:xfrm flipH="1">
            <a:off x="4462743" y="2286000"/>
            <a:ext cx="2005329"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12" name="Rectangle 11"/>
          <p:cNvSpPr/>
          <p:nvPr/>
        </p:nvSpPr>
        <p:spPr bwMode="auto">
          <a:xfrm flipH="1">
            <a:off x="6496837" y="1600200"/>
            <a:ext cx="385641"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 Option</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13" name="Rectangle 12"/>
          <p:cNvSpPr/>
          <p:nvPr/>
        </p:nvSpPr>
        <p:spPr bwMode="auto">
          <a:xfrm flipH="1">
            <a:off x="6882474" y="16002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Inner Options</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14" name="Rectangle 13"/>
          <p:cNvSpPr/>
          <p:nvPr/>
        </p:nvSpPr>
        <p:spPr bwMode="auto">
          <a:xfrm flipH="1">
            <a:off x="7653757" y="2286000"/>
            <a:ext cx="2005329"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387585" y="1701785"/>
            <a:ext cx="1625883" cy="456948"/>
          </a:xfrm>
          <a:prstGeom prst="rect">
            <a:avLst/>
          </a:prstGeom>
        </p:spPr>
      </p:pic>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5548794" y="1701785"/>
            <a:ext cx="1625883" cy="456948"/>
          </a:xfrm>
          <a:prstGeom prst="rect">
            <a:avLst/>
          </a:prstGeom>
        </p:spPr>
      </p:pic>
      <p:cxnSp>
        <p:nvCxnSpPr>
          <p:cNvPr id="28" name="Straight Connector 27"/>
          <p:cNvCxnSpPr/>
          <p:nvPr/>
        </p:nvCxnSpPr>
        <p:spPr bwMode="auto">
          <a:xfrm flipV="1">
            <a:off x="1994644" y="3886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Connector 28"/>
          <p:cNvCxnSpPr/>
          <p:nvPr/>
        </p:nvCxnSpPr>
        <p:spPr bwMode="auto">
          <a:xfrm flipV="1">
            <a:off x="3314649" y="3886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Straight Connector 29"/>
          <p:cNvCxnSpPr/>
          <p:nvPr/>
        </p:nvCxnSpPr>
        <p:spPr bwMode="auto">
          <a:xfrm flipV="1">
            <a:off x="4480398" y="3886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Connector 30"/>
          <p:cNvCxnSpPr/>
          <p:nvPr/>
        </p:nvCxnSpPr>
        <p:spPr bwMode="auto">
          <a:xfrm flipV="1">
            <a:off x="6477000" y="3886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Connector 31"/>
          <p:cNvCxnSpPr/>
          <p:nvPr/>
        </p:nvCxnSpPr>
        <p:spPr bwMode="auto">
          <a:xfrm flipV="1">
            <a:off x="7665560" y="3886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3" name="Rectangle 32"/>
          <p:cNvSpPr/>
          <p:nvPr/>
        </p:nvSpPr>
        <p:spPr bwMode="auto">
          <a:xfrm flipH="1">
            <a:off x="452085" y="3886200"/>
            <a:ext cx="762453"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 Option</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34" name="Rectangle 33"/>
          <p:cNvSpPr/>
          <p:nvPr/>
        </p:nvSpPr>
        <p:spPr bwMode="auto">
          <a:xfrm flipH="1">
            <a:off x="1223364" y="38862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Inner Options</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35" name="Rectangle 34"/>
          <p:cNvSpPr/>
          <p:nvPr/>
        </p:nvSpPr>
        <p:spPr bwMode="auto">
          <a:xfrm flipH="1">
            <a:off x="1994644" y="4572000"/>
            <a:ext cx="1320005"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36" name="Rectangle 35"/>
          <p:cNvSpPr/>
          <p:nvPr/>
        </p:nvSpPr>
        <p:spPr bwMode="auto">
          <a:xfrm flipH="1">
            <a:off x="152400" y="3886200"/>
            <a:ext cx="304044" cy="381000"/>
          </a:xfrm>
          <a:prstGeom prst="rect">
            <a:avLst/>
          </a:prstGeom>
          <a:solidFill>
            <a:schemeClr val="accent6"/>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Magic</a:t>
            </a:r>
            <a:b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b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No. A</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37" name="Rectangle 36"/>
          <p:cNvSpPr/>
          <p:nvPr/>
        </p:nvSpPr>
        <p:spPr bwMode="auto">
          <a:xfrm flipH="1">
            <a:off x="3305823" y="3886200"/>
            <a:ext cx="385641"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 Option</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38" name="Rectangle 37"/>
          <p:cNvSpPr/>
          <p:nvPr/>
        </p:nvSpPr>
        <p:spPr bwMode="auto">
          <a:xfrm flipH="1">
            <a:off x="3691460" y="38862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Inner Options</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39" name="Rectangle 38"/>
          <p:cNvSpPr/>
          <p:nvPr/>
        </p:nvSpPr>
        <p:spPr bwMode="auto">
          <a:xfrm flipH="1">
            <a:off x="4462743" y="4572000"/>
            <a:ext cx="2005329"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40" name="Rectangle 39"/>
          <p:cNvSpPr/>
          <p:nvPr/>
        </p:nvSpPr>
        <p:spPr bwMode="auto">
          <a:xfrm flipH="1">
            <a:off x="6496837" y="3886200"/>
            <a:ext cx="385641"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Arial" charset="0"/>
                <a:ea typeface="ＭＳ Ｐゴシック" charset="0"/>
                <a:cs typeface="ＭＳ Ｐゴシック" charset="0"/>
              </a:rPr>
              <a:t>InSpace</a:t>
            </a: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 Option</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41" name="Rectangle 40"/>
          <p:cNvSpPr/>
          <p:nvPr/>
        </p:nvSpPr>
        <p:spPr bwMode="auto">
          <a:xfrm flipH="1">
            <a:off x="6882474" y="38862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Inner Options</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sp>
        <p:nvSpPr>
          <p:cNvPr id="42" name="Rectangle 41"/>
          <p:cNvSpPr/>
          <p:nvPr/>
        </p:nvSpPr>
        <p:spPr bwMode="auto">
          <a:xfrm flipH="1">
            <a:off x="7653757" y="4572000"/>
            <a:ext cx="2005329"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ea typeface="ＭＳ Ｐゴシック" charset="0"/>
                <a:cs typeface="ＭＳ Ｐゴシック" charset="0"/>
              </a:rPr>
              <a:t>TCP Payload</a:t>
            </a:r>
            <a:endParaRPr kumimoji="0" lang="en-GB" sz="800" b="0" i="0" u="none" strike="noStrike" cap="none" normalizeH="0" baseline="0" dirty="0">
              <a:ln>
                <a:noFill/>
              </a:ln>
              <a:solidFill>
                <a:schemeClr val="tx1"/>
              </a:solidFill>
              <a:effectLst/>
              <a:latin typeface="Arial" charset="0"/>
              <a:ea typeface="ＭＳ Ｐゴシック" charset="0"/>
              <a:cs typeface="ＭＳ Ｐゴシック" charset="0"/>
            </a:endParaRPr>
          </a:p>
        </p:txBody>
      </p:sp>
      <p:pic>
        <p:nvPicPr>
          <p:cNvPr id="43" name="Picture 4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3264160" y="3987785"/>
            <a:ext cx="1625883" cy="456948"/>
          </a:xfrm>
          <a:prstGeom prst="rect">
            <a:avLst/>
          </a:prstGeom>
        </p:spPr>
      </p:pic>
      <p:pic>
        <p:nvPicPr>
          <p:cNvPr id="44" name="Picture 4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7340334" y="3987786"/>
            <a:ext cx="1625883" cy="456948"/>
          </a:xfrm>
          <a:prstGeom prst="rect">
            <a:avLst/>
          </a:prstGeom>
        </p:spPr>
      </p:pic>
      <p:sp>
        <p:nvSpPr>
          <p:cNvPr id="52" name="Rectangle 51"/>
          <p:cNvSpPr/>
          <p:nvPr/>
        </p:nvSpPr>
        <p:spPr bwMode="auto">
          <a:xfrm>
            <a:off x="825683" y="5140586"/>
            <a:ext cx="266865" cy="703372"/>
          </a:xfrm>
          <a:prstGeom prst="rect">
            <a:avLst/>
          </a:prstGeom>
          <a:solidFill>
            <a:schemeClr val="bg1">
              <a:lumMod val="75000"/>
            </a:schemeClr>
          </a:solidFill>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600" dirty="0" smtClean="0">
                <a:solidFill>
                  <a:srgbClr val="000000"/>
                </a:solidFill>
                <a:latin typeface="Arial" charset="0"/>
                <a:ea typeface="ＭＳ Ｐゴシック" charset="0"/>
                <a:cs typeface="ＭＳ Ｐゴシック" charset="0"/>
              </a:rPr>
              <a:t/>
            </a:r>
            <a:br>
              <a:rPr lang="en-GB" sz="600" dirty="0" smtClean="0">
                <a:solidFill>
                  <a:srgbClr val="000000"/>
                </a:solidFill>
                <a:latin typeface="Arial" charset="0"/>
                <a:ea typeface="ＭＳ Ｐゴシック" charset="0"/>
                <a:cs typeface="ＭＳ Ｐゴシック" charset="0"/>
              </a:rPr>
            </a:br>
            <a:r>
              <a:rPr lang="en-GB" sz="600" dirty="0" smtClean="0">
                <a:solidFill>
                  <a:srgbClr val="000000"/>
                </a:solidFill>
                <a:latin typeface="Arial" charset="0"/>
                <a:ea typeface="ＭＳ Ｐゴシック" charset="0"/>
                <a:cs typeface="ＭＳ Ｐゴシック" charset="0"/>
              </a:rPr>
              <a:t/>
            </a:r>
            <a:br>
              <a:rPr lang="en-GB" sz="600" dirty="0" smtClean="0">
                <a:solidFill>
                  <a:srgbClr val="000000"/>
                </a:solidFill>
                <a:latin typeface="Arial" charset="0"/>
                <a:ea typeface="ＭＳ Ｐゴシック" charset="0"/>
                <a:cs typeface="ＭＳ Ｐゴシック" charset="0"/>
              </a:rPr>
            </a:br>
            <a:r>
              <a:rPr lang="en-GB" sz="600" dirty="0" smtClean="0">
                <a:solidFill>
                  <a:srgbClr val="000000"/>
                </a:solidFill>
                <a:latin typeface="Arial" charset="0"/>
                <a:ea typeface="ＭＳ Ｐゴシック" charset="0"/>
                <a:cs typeface="ＭＳ Ｐゴシック" charset="0"/>
              </a:rPr>
              <a:t/>
            </a:r>
            <a:br>
              <a:rPr lang="en-GB" sz="600" dirty="0" smtClean="0">
                <a:solidFill>
                  <a:srgbClr val="000000"/>
                </a:solidFill>
                <a:latin typeface="Arial" charset="0"/>
                <a:ea typeface="ＭＳ Ｐゴシック" charset="0"/>
                <a:cs typeface="ＭＳ Ｐゴシック" charset="0"/>
              </a:rPr>
            </a:br>
            <a:r>
              <a:rPr lang="en-GB" sz="600" dirty="0" smtClean="0">
                <a:solidFill>
                  <a:srgbClr val="000000"/>
                </a:solidFill>
                <a:latin typeface="Arial" charset="0"/>
                <a:ea typeface="ＭＳ Ｐゴシック" charset="0"/>
                <a:cs typeface="ＭＳ Ｐゴシック" charset="0"/>
              </a:rPr>
              <a:t/>
            </a:r>
            <a:br>
              <a:rPr lang="en-GB" sz="600" dirty="0" smtClean="0">
                <a:solidFill>
                  <a:srgbClr val="000000"/>
                </a:solidFill>
                <a:latin typeface="Arial" charset="0"/>
                <a:ea typeface="ＭＳ Ｐゴシック" charset="0"/>
                <a:cs typeface="ＭＳ Ｐゴシック" charset="0"/>
              </a:rPr>
            </a:br>
            <a:endParaRPr lang="en-GB" sz="600" dirty="0">
              <a:solidFill>
                <a:srgbClr val="000000"/>
              </a:solidFill>
              <a:latin typeface="Arial" charset="0"/>
              <a:ea typeface="ＭＳ Ｐゴシック" charset="0"/>
              <a:cs typeface="ＭＳ Ｐゴシック" charset="0"/>
            </a:endParaRPr>
          </a:p>
        </p:txBody>
      </p:sp>
      <p:sp>
        <p:nvSpPr>
          <p:cNvPr id="53" name="Rectangle 52"/>
          <p:cNvSpPr/>
          <p:nvPr/>
        </p:nvSpPr>
        <p:spPr bwMode="auto">
          <a:xfrm>
            <a:off x="493454" y="5140586"/>
            <a:ext cx="192360" cy="276325"/>
          </a:xfrm>
          <a:prstGeom prst="rect">
            <a:avLst/>
          </a:prstGeom>
          <a:solidFill>
            <a:schemeClr val="bg1">
              <a:lumMod val="75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Arial" charset="0"/>
              <a:ea typeface="ＭＳ Ｐゴシック" charset="0"/>
              <a:cs typeface="ＭＳ Ｐゴシック" charset="0"/>
            </a:endParaRPr>
          </a:p>
        </p:txBody>
      </p:sp>
      <p:sp>
        <p:nvSpPr>
          <p:cNvPr id="54" name="Rectangle 53"/>
          <p:cNvSpPr/>
          <p:nvPr/>
        </p:nvSpPr>
        <p:spPr bwMode="auto">
          <a:xfrm>
            <a:off x="2532192" y="5140586"/>
            <a:ext cx="192360" cy="276325"/>
          </a:xfrm>
          <a:prstGeom prst="rect">
            <a:avLst/>
          </a:prstGeom>
          <a:solidFill>
            <a:schemeClr val="bg1">
              <a:lumMod val="75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Arial" charset="0"/>
              <a:ea typeface="ＭＳ Ｐゴシック" charset="0"/>
              <a:cs typeface="ＭＳ Ｐゴシック" charset="0"/>
            </a:endParaRPr>
          </a:p>
        </p:txBody>
      </p:sp>
      <p:sp>
        <p:nvSpPr>
          <p:cNvPr id="65" name="Left-Right Arrow 64"/>
          <p:cNvSpPr/>
          <p:nvPr/>
        </p:nvSpPr>
        <p:spPr bwMode="auto">
          <a:xfrm>
            <a:off x="685816" y="5208397"/>
            <a:ext cx="1846379" cy="125603"/>
          </a:xfrm>
          <a:prstGeom prst="leftRightArrow">
            <a:avLst/>
          </a:prstGeom>
          <a:solidFill>
            <a:schemeClr val="bg1">
              <a:lumMod val="75000"/>
            </a:schemeClr>
          </a:solidFill>
          <a:ln>
            <a:solidFill>
              <a:schemeClr val="bg2">
                <a:lumMod val="75000"/>
              </a:schemeClr>
            </a:solidFill>
            <a:headEnd type="none" w="med" len="med"/>
            <a:tailEnd type="none" w="med" len="med"/>
          </a:ln>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5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50" name="Rectangle 49"/>
          <p:cNvSpPr/>
          <p:nvPr/>
        </p:nvSpPr>
        <p:spPr bwMode="auto">
          <a:xfrm>
            <a:off x="493454" y="5416911"/>
            <a:ext cx="192360" cy="427047"/>
          </a:xfrm>
          <a:prstGeom prst="rect">
            <a:avLst/>
          </a:prstGeom>
          <a:ln>
            <a:headEnd type="none" w="med" len="med"/>
            <a:tailEnd type="none" w="med" len="med"/>
          </a:ln>
          <a:extLst/>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rgbClr val="000000"/>
                </a:solidFill>
                <a:effectLst/>
                <a:latin typeface="Arial" charset="0"/>
                <a:ea typeface="ＭＳ Ｐゴシック" charset="0"/>
                <a:cs typeface="ＭＳ Ｐゴシック" charset="0"/>
              </a:rPr>
              <a:t>TCP</a:t>
            </a:r>
            <a:endParaRPr kumimoji="0" lang="en-GB" sz="8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51" name="Rectangle 50"/>
          <p:cNvSpPr/>
          <p:nvPr/>
        </p:nvSpPr>
        <p:spPr bwMode="auto">
          <a:xfrm>
            <a:off x="2532192" y="5416911"/>
            <a:ext cx="192360" cy="427047"/>
          </a:xfrm>
          <a:prstGeom prst="rect">
            <a:avLst/>
          </a:prstGeom>
          <a:ln>
            <a:headEnd type="none" w="med" len="med"/>
            <a:tailEnd type="none" w="med" len="med"/>
          </a:ln>
          <a:extLst/>
        </p:spPr>
        <p:style>
          <a:lnRef idx="3">
            <a:schemeClr val="lt1"/>
          </a:lnRef>
          <a:fillRef idx="1">
            <a:schemeClr val="accent3"/>
          </a:fillRef>
          <a:effectRef idx="1">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800" dirty="0" smtClean="0">
                <a:solidFill>
                  <a:srgbClr val="000000"/>
                </a:solidFill>
                <a:latin typeface="Arial" charset="0"/>
                <a:ea typeface="ＭＳ Ｐゴシック" charset="0"/>
                <a:cs typeface="ＭＳ Ｐゴシック" charset="0"/>
              </a:rPr>
              <a:t>TCP</a:t>
            </a:r>
            <a:endParaRPr lang="en-GB" sz="800" dirty="0">
              <a:solidFill>
                <a:srgbClr val="000000"/>
              </a:solidFill>
              <a:latin typeface="Arial" charset="0"/>
              <a:ea typeface="ＭＳ Ｐゴシック" charset="0"/>
              <a:cs typeface="ＭＳ Ｐゴシック" charset="0"/>
            </a:endParaRPr>
          </a:p>
        </p:txBody>
      </p:sp>
      <p:sp>
        <p:nvSpPr>
          <p:cNvPr id="56" name="Rectangle 55"/>
          <p:cNvSpPr/>
          <p:nvPr/>
        </p:nvSpPr>
        <p:spPr bwMode="auto">
          <a:xfrm>
            <a:off x="1426128" y="5668115"/>
            <a:ext cx="266865" cy="175843"/>
          </a:xfrm>
          <a:prstGeom prst="rect">
            <a:avLst/>
          </a:prstGeom>
          <a:solidFill>
            <a:schemeClr val="bg1">
              <a:lumMod val="75000"/>
            </a:schemeClr>
          </a:solidFill>
          <a:ln>
            <a:headEnd type="none" w="med" len="med"/>
            <a:tailEnd type="none" w="med" len="med"/>
          </a:ln>
          <a:extLst/>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Arial" charset="0"/>
              <a:ea typeface="ＭＳ Ｐゴシック" charset="0"/>
              <a:cs typeface="ＭＳ Ｐゴシック" charset="0"/>
            </a:endParaRPr>
          </a:p>
        </p:txBody>
      </p:sp>
      <p:sp>
        <p:nvSpPr>
          <p:cNvPr id="57" name="Left-Right Arrow 56"/>
          <p:cNvSpPr/>
          <p:nvPr/>
        </p:nvSpPr>
        <p:spPr bwMode="auto">
          <a:xfrm>
            <a:off x="685816" y="5708625"/>
            <a:ext cx="139867" cy="125603"/>
          </a:xfrm>
          <a:prstGeom prst="leftRightArrow">
            <a:avLst/>
          </a:prstGeom>
          <a:solidFill>
            <a:schemeClr val="bg1">
              <a:lumMod val="75000"/>
            </a:schemeClr>
          </a:solidFill>
          <a:ln>
            <a:solidFill>
              <a:schemeClr val="bg2">
                <a:lumMod val="75000"/>
              </a:schemeClr>
            </a:solidFill>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5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62" name="Left-Right Arrow 61"/>
          <p:cNvSpPr/>
          <p:nvPr/>
        </p:nvSpPr>
        <p:spPr bwMode="auto">
          <a:xfrm>
            <a:off x="1092548" y="5708625"/>
            <a:ext cx="333581" cy="125603"/>
          </a:xfrm>
          <a:prstGeom prst="leftRightArrow">
            <a:avLst/>
          </a:prstGeom>
          <a:solidFill>
            <a:schemeClr val="bg1">
              <a:lumMod val="75000"/>
            </a:schemeClr>
          </a:solidFill>
          <a:ln>
            <a:solidFill>
              <a:schemeClr val="bg2">
                <a:lumMod val="75000"/>
              </a:schemeClr>
            </a:solidFill>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5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63" name="Left-Right Arrow 62"/>
          <p:cNvSpPr/>
          <p:nvPr/>
        </p:nvSpPr>
        <p:spPr bwMode="auto">
          <a:xfrm>
            <a:off x="1692991" y="5708625"/>
            <a:ext cx="839202" cy="125603"/>
          </a:xfrm>
          <a:prstGeom prst="leftRightArrow">
            <a:avLst/>
          </a:prstGeom>
          <a:solidFill>
            <a:schemeClr val="bg1">
              <a:lumMod val="75000"/>
            </a:schemeClr>
          </a:solidFill>
          <a:ln>
            <a:solidFill>
              <a:schemeClr val="bg2">
                <a:lumMod val="75000"/>
              </a:schemeClr>
            </a:solidFill>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5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64" name="Left-Right Arrow 63"/>
          <p:cNvSpPr/>
          <p:nvPr/>
        </p:nvSpPr>
        <p:spPr bwMode="auto">
          <a:xfrm>
            <a:off x="685816" y="5442029"/>
            <a:ext cx="1846379" cy="125603"/>
          </a:xfrm>
          <a:prstGeom prst="leftRightArrow">
            <a:avLst/>
          </a:prstGeom>
          <a:ln>
            <a:headEnd type="none" w="med" len="med"/>
            <a:tailEnd type="none" w="med" len="med"/>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5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47" name="Rectangle 46"/>
          <p:cNvSpPr/>
          <p:nvPr/>
        </p:nvSpPr>
        <p:spPr bwMode="auto">
          <a:xfrm>
            <a:off x="493454" y="5843957"/>
            <a:ext cx="192360" cy="175843"/>
          </a:xfrm>
          <a:prstGeom prst="rect">
            <a:avLst/>
          </a:prstGeom>
          <a:solidFill>
            <a:schemeClr val="bg1">
              <a:lumMod val="75000"/>
            </a:schemeClr>
          </a:solidFill>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Arial" charset="0"/>
              <a:ea typeface="ＭＳ Ｐゴシック" charset="0"/>
              <a:cs typeface="ＭＳ Ｐゴシック" charset="0"/>
            </a:endParaRPr>
          </a:p>
        </p:txBody>
      </p:sp>
      <p:sp>
        <p:nvSpPr>
          <p:cNvPr id="48" name="Rectangle 47"/>
          <p:cNvSpPr/>
          <p:nvPr/>
        </p:nvSpPr>
        <p:spPr bwMode="auto">
          <a:xfrm>
            <a:off x="825683" y="5843957"/>
            <a:ext cx="266865" cy="175843"/>
          </a:xfrm>
          <a:prstGeom prst="rect">
            <a:avLst/>
          </a:prstGeom>
          <a:solidFill>
            <a:schemeClr val="bg1">
              <a:lumMod val="75000"/>
            </a:schemeClr>
          </a:solidFill>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Arial" charset="0"/>
              <a:ea typeface="ＭＳ Ｐゴシック" charset="0"/>
              <a:cs typeface="ＭＳ Ｐゴシック" charset="0"/>
            </a:endParaRPr>
          </a:p>
        </p:txBody>
      </p:sp>
      <p:sp>
        <p:nvSpPr>
          <p:cNvPr id="49" name="Rectangle 48"/>
          <p:cNvSpPr/>
          <p:nvPr/>
        </p:nvSpPr>
        <p:spPr bwMode="auto">
          <a:xfrm>
            <a:off x="2532192" y="5843957"/>
            <a:ext cx="192360" cy="175843"/>
          </a:xfrm>
          <a:prstGeom prst="rect">
            <a:avLst/>
          </a:prstGeom>
          <a:solidFill>
            <a:schemeClr val="bg1">
              <a:lumMod val="75000"/>
            </a:schemeClr>
          </a:solidFill>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Arial" charset="0"/>
              <a:ea typeface="ＭＳ Ｐゴシック" charset="0"/>
              <a:cs typeface="ＭＳ Ｐゴシック" charset="0"/>
            </a:endParaRPr>
          </a:p>
        </p:txBody>
      </p:sp>
      <p:sp>
        <p:nvSpPr>
          <p:cNvPr id="55" name="Rectangle 54"/>
          <p:cNvSpPr/>
          <p:nvPr/>
        </p:nvSpPr>
        <p:spPr bwMode="auto">
          <a:xfrm>
            <a:off x="1426128" y="5843957"/>
            <a:ext cx="266865" cy="175843"/>
          </a:xfrm>
          <a:prstGeom prst="rect">
            <a:avLst/>
          </a:prstGeom>
          <a:solidFill>
            <a:schemeClr val="bg1">
              <a:lumMod val="75000"/>
            </a:schemeClr>
          </a:solidFill>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Arial" charset="0"/>
              <a:ea typeface="ＭＳ Ｐゴシック" charset="0"/>
              <a:cs typeface="ＭＳ Ｐゴシック" charset="0"/>
            </a:endParaRPr>
          </a:p>
        </p:txBody>
      </p:sp>
      <p:sp>
        <p:nvSpPr>
          <p:cNvPr id="68" name="TextBox 67"/>
          <p:cNvSpPr txBox="1"/>
          <p:nvPr/>
        </p:nvSpPr>
        <p:spPr>
          <a:xfrm flipH="1">
            <a:off x="8369061" y="1798024"/>
            <a:ext cx="761747" cy="307777"/>
          </a:xfrm>
          <a:prstGeom prst="rect">
            <a:avLst/>
          </a:prstGeom>
          <a:noFill/>
        </p:spPr>
        <p:txBody>
          <a:bodyPr wrap="none" rtlCol="0">
            <a:spAutoFit/>
          </a:bodyPr>
          <a:lstStyle/>
          <a:p>
            <a:pPr algn="ctr"/>
            <a:r>
              <a:rPr lang="en-GB" sz="1400" dirty="0" smtClean="0"/>
              <a:t>Control</a:t>
            </a:r>
            <a:endParaRPr lang="en-GB" sz="1400" dirty="0"/>
          </a:p>
        </p:txBody>
      </p:sp>
      <p:sp>
        <p:nvSpPr>
          <p:cNvPr id="69" name="TextBox 68"/>
          <p:cNvSpPr txBox="1"/>
          <p:nvPr/>
        </p:nvSpPr>
        <p:spPr>
          <a:xfrm flipH="1">
            <a:off x="8553404" y="2054425"/>
            <a:ext cx="562975" cy="307777"/>
          </a:xfrm>
          <a:prstGeom prst="rect">
            <a:avLst/>
          </a:prstGeom>
          <a:noFill/>
        </p:spPr>
        <p:txBody>
          <a:bodyPr wrap="none" rtlCol="0">
            <a:spAutoFit/>
          </a:bodyPr>
          <a:lstStyle/>
          <a:p>
            <a:pPr algn="ctr"/>
            <a:r>
              <a:rPr lang="en-GB" sz="1400" dirty="0" smtClean="0"/>
              <a:t>Data</a:t>
            </a:r>
            <a:endParaRPr lang="en-GB" sz="1400" dirty="0"/>
          </a:p>
        </p:txBody>
      </p:sp>
      <p:cxnSp>
        <p:nvCxnSpPr>
          <p:cNvPr id="67" name="Straight Connector 66"/>
          <p:cNvCxnSpPr/>
          <p:nvPr/>
        </p:nvCxnSpPr>
        <p:spPr bwMode="auto">
          <a:xfrm>
            <a:off x="8153274" y="2075021"/>
            <a:ext cx="935854"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4179868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ounded Rectangle 47"/>
          <p:cNvSpPr/>
          <p:nvPr/>
        </p:nvSpPr>
        <p:spPr bwMode="auto">
          <a:xfrm>
            <a:off x="228600" y="2182678"/>
            <a:ext cx="8763000" cy="2812769"/>
          </a:xfrm>
          <a:prstGeom prst="roundRect">
            <a:avLst>
              <a:gd name="adj" fmla="val 2931"/>
            </a:avLst>
          </a:prstGeom>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 name="Title 1"/>
          <p:cNvSpPr>
            <a:spLocks noGrp="1"/>
          </p:cNvSpPr>
          <p:nvPr>
            <p:ph type="title"/>
          </p:nvPr>
        </p:nvSpPr>
        <p:spPr/>
        <p:txBody>
          <a:bodyPr/>
          <a:lstStyle/>
          <a:p>
            <a:r>
              <a:rPr lang="en-GB" dirty="0" smtClean="0"/>
              <a:t>dual handshake... and migration to single</a:t>
            </a:r>
            <a:endParaRPr lang="en-GB" dirty="0"/>
          </a:p>
        </p:txBody>
      </p:sp>
      <p:sp>
        <p:nvSpPr>
          <p:cNvPr id="99" name="Content Placeholder 98"/>
          <p:cNvSpPr>
            <a:spLocks noGrp="1"/>
          </p:cNvSpPr>
          <p:nvPr>
            <p:ph idx="1"/>
          </p:nvPr>
        </p:nvSpPr>
        <p:spPr>
          <a:xfrm>
            <a:off x="685800" y="1143000"/>
            <a:ext cx="7772400" cy="5334000"/>
          </a:xfrm>
        </p:spPr>
        <p:txBody>
          <a:bodyPr>
            <a:normAutofit fontScale="92500" lnSpcReduction="20000"/>
          </a:bodyPr>
          <a:lstStyle/>
          <a:p>
            <a:pPr marL="457200" indent="-457200">
              <a:buFont typeface="+mj-lt"/>
              <a:buAutoNum type="arabicPeriod"/>
            </a:pPr>
            <a:r>
              <a:rPr lang="en-GB" dirty="0" smtClean="0"/>
              <a:t>different source ports, same </a:t>
            </a:r>
            <a:r>
              <a:rPr lang="en-GB" dirty="0" err="1" smtClean="0"/>
              <a:t>dest</a:t>
            </a:r>
            <a:r>
              <a:rPr lang="en-GB" dirty="0" smtClean="0"/>
              <a:t>. port</a:t>
            </a:r>
          </a:p>
          <a:p>
            <a:pPr marL="457200" indent="-457200">
              <a:buFont typeface="+mj-lt"/>
              <a:buAutoNum type="arabicPeriod"/>
            </a:pPr>
            <a:r>
              <a:rPr lang="en-GB" dirty="0" smtClean="0"/>
              <a:t>no co-ordination needed between server threads</a:t>
            </a:r>
          </a:p>
          <a:p>
            <a:pPr marL="457200" lvl="1" indent="0">
              <a:buNone/>
            </a:pPr>
            <a:r>
              <a:rPr lang="en-GB" dirty="0" smtClean="0"/>
              <a:t>can be physically separate replicas</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smtClean="0"/>
          </a:p>
          <a:p>
            <a:pPr marL="457200" indent="-457200">
              <a:buFont typeface="+mj-lt"/>
              <a:buAutoNum type="arabicPeriod" startAt="3"/>
            </a:pPr>
            <a:r>
              <a:rPr lang="en-GB" dirty="0" smtClean="0"/>
              <a:t>Can use single SYN-U handshake</a:t>
            </a:r>
          </a:p>
          <a:p>
            <a:pPr lvl="1"/>
            <a:r>
              <a:rPr lang="en-GB" dirty="0" smtClean="0"/>
              <a:t>when server is in cached white-list </a:t>
            </a:r>
          </a:p>
          <a:p>
            <a:pPr lvl="1"/>
            <a:r>
              <a:rPr lang="en-GB" dirty="0" smtClean="0"/>
              <a:t>once deployment is widespread (no need for white-list)</a:t>
            </a:r>
          </a:p>
          <a:p>
            <a:pPr marL="457200" lvl="1" indent="0">
              <a:buNone/>
            </a:pPr>
            <a:r>
              <a:rPr lang="en-GB" dirty="0" smtClean="0"/>
              <a:t>Fall-back </a:t>
            </a:r>
            <a:r>
              <a:rPr lang="en-GB" dirty="0"/>
              <a:t>to </a:t>
            </a:r>
            <a:r>
              <a:rPr lang="en-GB" dirty="0" smtClean="0"/>
              <a:t>SYN if no SYN-ACK-U</a:t>
            </a:r>
            <a:endParaRPr lang="en-GB" dirty="0"/>
          </a:p>
        </p:txBody>
      </p:sp>
      <p:sp>
        <p:nvSpPr>
          <p:cNvPr id="30" name="TextBox 29"/>
          <p:cNvSpPr txBox="1"/>
          <p:nvPr/>
        </p:nvSpPr>
        <p:spPr>
          <a:xfrm>
            <a:off x="228602" y="2420209"/>
            <a:ext cx="1083951" cy="584775"/>
          </a:xfrm>
          <a:prstGeom prst="rect">
            <a:avLst/>
          </a:prstGeom>
          <a:noFill/>
        </p:spPr>
        <p:txBody>
          <a:bodyPr wrap="none" rtlCol="0">
            <a:spAutoFit/>
          </a:bodyPr>
          <a:lstStyle/>
          <a:p>
            <a:r>
              <a:rPr lang="en-GB" sz="1600" dirty="0" smtClean="0"/>
              <a:t>Upgraded</a:t>
            </a:r>
            <a:br>
              <a:rPr lang="en-GB" sz="1600" dirty="0" smtClean="0"/>
            </a:br>
            <a:r>
              <a:rPr lang="en-GB" sz="1600" dirty="0" smtClean="0"/>
              <a:t>Client</a:t>
            </a:r>
            <a:endParaRPr lang="en-GB" sz="1600" dirty="0"/>
          </a:p>
        </p:txBody>
      </p:sp>
      <p:sp>
        <p:nvSpPr>
          <p:cNvPr id="31" name="TextBox 30"/>
          <p:cNvSpPr txBox="1"/>
          <p:nvPr/>
        </p:nvSpPr>
        <p:spPr>
          <a:xfrm>
            <a:off x="2007224" y="2182678"/>
            <a:ext cx="936474" cy="830997"/>
          </a:xfrm>
          <a:prstGeom prst="rect">
            <a:avLst/>
          </a:prstGeom>
          <a:noFill/>
        </p:spPr>
        <p:txBody>
          <a:bodyPr wrap="none" rtlCol="0">
            <a:spAutoFit/>
          </a:bodyPr>
          <a:lstStyle/>
          <a:p>
            <a:pPr algn="r"/>
            <a:r>
              <a:rPr lang="en-GB" sz="1600" dirty="0" smtClean="0"/>
              <a:t>Legacy</a:t>
            </a:r>
            <a:br>
              <a:rPr lang="en-GB" sz="1600" dirty="0" smtClean="0"/>
            </a:br>
            <a:r>
              <a:rPr lang="en-GB" sz="1600" dirty="0" smtClean="0"/>
              <a:t>Server</a:t>
            </a:r>
            <a:br>
              <a:rPr lang="en-GB" sz="1600" dirty="0" smtClean="0"/>
            </a:br>
            <a:r>
              <a:rPr lang="en-GB" sz="1600" dirty="0" smtClean="0"/>
              <a:t>Threads</a:t>
            </a:r>
            <a:endParaRPr lang="en-GB" sz="1600" dirty="0"/>
          </a:p>
        </p:txBody>
      </p:sp>
      <p:sp>
        <p:nvSpPr>
          <p:cNvPr id="80" name="TextBox 79"/>
          <p:cNvSpPr txBox="1"/>
          <p:nvPr/>
        </p:nvSpPr>
        <p:spPr>
          <a:xfrm>
            <a:off x="3009022" y="2420209"/>
            <a:ext cx="1083951" cy="584775"/>
          </a:xfrm>
          <a:prstGeom prst="rect">
            <a:avLst/>
          </a:prstGeom>
          <a:noFill/>
        </p:spPr>
        <p:txBody>
          <a:bodyPr wrap="none" rtlCol="0">
            <a:spAutoFit/>
          </a:bodyPr>
          <a:lstStyle/>
          <a:p>
            <a:r>
              <a:rPr lang="en-GB" sz="1600" dirty="0" smtClean="0"/>
              <a:t>Upgraded</a:t>
            </a:r>
            <a:br>
              <a:rPr lang="en-GB" sz="1600" dirty="0" smtClean="0"/>
            </a:br>
            <a:r>
              <a:rPr lang="en-GB" sz="1600" dirty="0" smtClean="0"/>
              <a:t>Client</a:t>
            </a:r>
            <a:endParaRPr lang="en-GB" sz="1600" dirty="0"/>
          </a:p>
        </p:txBody>
      </p:sp>
      <p:sp>
        <p:nvSpPr>
          <p:cNvPr id="81" name="TextBox 80"/>
          <p:cNvSpPr txBox="1"/>
          <p:nvPr/>
        </p:nvSpPr>
        <p:spPr>
          <a:xfrm>
            <a:off x="4640168" y="2182678"/>
            <a:ext cx="1083950" cy="830997"/>
          </a:xfrm>
          <a:prstGeom prst="rect">
            <a:avLst/>
          </a:prstGeom>
          <a:noFill/>
        </p:spPr>
        <p:txBody>
          <a:bodyPr wrap="none" rtlCol="0">
            <a:spAutoFit/>
          </a:bodyPr>
          <a:lstStyle/>
          <a:p>
            <a:pPr algn="r"/>
            <a:r>
              <a:rPr lang="en-GB" sz="1600" dirty="0" smtClean="0">
                <a:solidFill>
                  <a:srgbClr val="92D050"/>
                </a:solidFill>
              </a:rPr>
              <a:t>Upgraded</a:t>
            </a:r>
            <a:r>
              <a:rPr lang="en-GB" sz="1600" dirty="0" smtClean="0"/>
              <a:t/>
            </a:r>
            <a:br>
              <a:rPr lang="en-GB" sz="1600" dirty="0" smtClean="0"/>
            </a:br>
            <a:r>
              <a:rPr lang="en-GB" sz="1600" dirty="0" smtClean="0"/>
              <a:t>Server</a:t>
            </a:r>
            <a:br>
              <a:rPr lang="en-GB" sz="1600" dirty="0" smtClean="0"/>
            </a:br>
            <a:r>
              <a:rPr lang="en-GB" sz="1600" dirty="0" smtClean="0"/>
              <a:t>Threads</a:t>
            </a:r>
            <a:endParaRPr lang="en-GB" sz="1600" dirty="0"/>
          </a:p>
        </p:txBody>
      </p:sp>
      <p:cxnSp>
        <p:nvCxnSpPr>
          <p:cNvPr id="32" name="Straight Arrow Connector 31"/>
          <p:cNvCxnSpPr/>
          <p:nvPr/>
        </p:nvCxnSpPr>
        <p:spPr bwMode="auto">
          <a:xfrm>
            <a:off x="838200" y="3115134"/>
            <a:ext cx="1828800" cy="436951"/>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33" name="Straight Arrow Connector 32"/>
          <p:cNvCxnSpPr/>
          <p:nvPr/>
        </p:nvCxnSpPr>
        <p:spPr bwMode="auto">
          <a:xfrm>
            <a:off x="838200" y="3243006"/>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4" name="Straight Arrow Connector 33"/>
          <p:cNvCxnSpPr/>
          <p:nvPr/>
        </p:nvCxnSpPr>
        <p:spPr bwMode="auto">
          <a:xfrm flipH="1">
            <a:off x="838200" y="3606705"/>
            <a:ext cx="1828800" cy="509777"/>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35" name="Straight Arrow Connector 34"/>
          <p:cNvCxnSpPr/>
          <p:nvPr/>
        </p:nvCxnSpPr>
        <p:spPr bwMode="auto">
          <a:xfrm flipH="1">
            <a:off x="838200" y="3624910"/>
            <a:ext cx="1524000" cy="424815"/>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Straight Arrow Connector 35"/>
          <p:cNvCxnSpPr/>
          <p:nvPr/>
        </p:nvCxnSpPr>
        <p:spPr bwMode="auto">
          <a:xfrm>
            <a:off x="838200" y="4158963"/>
            <a:ext cx="1828800" cy="436952"/>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37" name="Straight Arrow Connector 36"/>
          <p:cNvCxnSpPr/>
          <p:nvPr/>
        </p:nvCxnSpPr>
        <p:spPr bwMode="auto">
          <a:xfrm>
            <a:off x="838200" y="4225719"/>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TextBox 37"/>
          <p:cNvSpPr txBox="1"/>
          <p:nvPr/>
        </p:nvSpPr>
        <p:spPr>
          <a:xfrm rot="866319">
            <a:off x="983757" y="2968016"/>
            <a:ext cx="744114" cy="307777"/>
          </a:xfrm>
          <a:prstGeom prst="rect">
            <a:avLst/>
          </a:prstGeom>
          <a:noFill/>
        </p:spPr>
        <p:txBody>
          <a:bodyPr wrap="none" rtlCol="0">
            <a:spAutoFit/>
          </a:bodyPr>
          <a:lstStyle/>
          <a:p>
            <a:r>
              <a:rPr lang="en-GB" sz="1400" dirty="0" smtClean="0">
                <a:solidFill>
                  <a:srgbClr val="92D050"/>
                </a:solidFill>
              </a:rPr>
              <a:t>SYN-U</a:t>
            </a:r>
          </a:p>
        </p:txBody>
      </p:sp>
      <p:sp>
        <p:nvSpPr>
          <p:cNvPr id="39" name="TextBox 38"/>
          <p:cNvSpPr txBox="1"/>
          <p:nvPr/>
        </p:nvSpPr>
        <p:spPr>
          <a:xfrm rot="20567900">
            <a:off x="1125546" y="3551358"/>
            <a:ext cx="984565" cy="307777"/>
          </a:xfrm>
          <a:prstGeom prst="rect">
            <a:avLst/>
          </a:prstGeom>
          <a:noFill/>
        </p:spPr>
        <p:txBody>
          <a:bodyPr wrap="none" rtlCol="0">
            <a:spAutoFit/>
          </a:bodyPr>
          <a:lstStyle/>
          <a:p>
            <a:r>
              <a:rPr lang="en-GB" sz="1400" dirty="0" smtClean="0"/>
              <a:t>SYN-ACK</a:t>
            </a:r>
          </a:p>
        </p:txBody>
      </p:sp>
      <p:sp>
        <p:nvSpPr>
          <p:cNvPr id="40" name="TextBox 39"/>
          <p:cNvSpPr txBox="1"/>
          <p:nvPr/>
        </p:nvSpPr>
        <p:spPr>
          <a:xfrm rot="20567900">
            <a:off x="1471291" y="3773019"/>
            <a:ext cx="984565" cy="307777"/>
          </a:xfrm>
          <a:prstGeom prst="rect">
            <a:avLst/>
          </a:prstGeom>
          <a:noFill/>
        </p:spPr>
        <p:txBody>
          <a:bodyPr wrap="none" rtlCol="0">
            <a:spAutoFit/>
          </a:bodyPr>
          <a:lstStyle/>
          <a:p>
            <a:r>
              <a:rPr lang="en-GB" sz="1400" dirty="0" smtClean="0">
                <a:solidFill>
                  <a:srgbClr val="92D050"/>
                </a:solidFill>
              </a:rPr>
              <a:t>SYN-ACK</a:t>
            </a:r>
          </a:p>
        </p:txBody>
      </p:sp>
      <p:sp>
        <p:nvSpPr>
          <p:cNvPr id="41" name="TextBox 40"/>
          <p:cNvSpPr txBox="1"/>
          <p:nvPr/>
        </p:nvSpPr>
        <p:spPr>
          <a:xfrm rot="866319">
            <a:off x="944007" y="3285932"/>
            <a:ext cx="554960" cy="307777"/>
          </a:xfrm>
          <a:prstGeom prst="rect">
            <a:avLst/>
          </a:prstGeom>
          <a:noFill/>
        </p:spPr>
        <p:txBody>
          <a:bodyPr wrap="none" rtlCol="0">
            <a:spAutoFit/>
          </a:bodyPr>
          <a:lstStyle/>
          <a:p>
            <a:r>
              <a:rPr lang="en-GB" sz="1400" dirty="0" smtClean="0"/>
              <a:t>SYN</a:t>
            </a:r>
          </a:p>
        </p:txBody>
      </p:sp>
      <p:grpSp>
        <p:nvGrpSpPr>
          <p:cNvPr id="42" name="Group 41"/>
          <p:cNvGrpSpPr/>
          <p:nvPr/>
        </p:nvGrpSpPr>
        <p:grpSpPr>
          <a:xfrm>
            <a:off x="838200" y="2981621"/>
            <a:ext cx="1828800" cy="1895180"/>
            <a:chOff x="1219200" y="1524000"/>
            <a:chExt cx="1828800" cy="3733800"/>
          </a:xfrm>
        </p:grpSpPr>
        <p:cxnSp>
          <p:nvCxnSpPr>
            <p:cNvPr id="43" name="Straight Connector 42"/>
            <p:cNvCxnSpPr/>
            <p:nvPr/>
          </p:nvCxnSpPr>
          <p:spPr bwMode="auto">
            <a:xfrm>
              <a:off x="12192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4" name="Straight Connector 43"/>
            <p:cNvCxnSpPr/>
            <p:nvPr/>
          </p:nvCxnSpPr>
          <p:spPr bwMode="auto">
            <a:xfrm>
              <a:off x="27432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5" name="Straight Connector 44"/>
            <p:cNvCxnSpPr/>
            <p:nvPr/>
          </p:nvCxnSpPr>
          <p:spPr bwMode="auto">
            <a:xfrm>
              <a:off x="30480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46" name="TextBox 45"/>
          <p:cNvSpPr txBox="1"/>
          <p:nvPr/>
        </p:nvSpPr>
        <p:spPr>
          <a:xfrm rot="866319">
            <a:off x="1858587" y="4219298"/>
            <a:ext cx="543739" cy="307777"/>
          </a:xfrm>
          <a:prstGeom prst="rect">
            <a:avLst/>
          </a:prstGeom>
          <a:noFill/>
        </p:spPr>
        <p:txBody>
          <a:bodyPr wrap="none" rtlCol="0">
            <a:spAutoFit/>
          </a:bodyPr>
          <a:lstStyle/>
          <a:p>
            <a:r>
              <a:rPr lang="en-GB" sz="1400" dirty="0" smtClean="0">
                <a:solidFill>
                  <a:srgbClr val="92D050"/>
                </a:solidFill>
              </a:rPr>
              <a:t>RST</a:t>
            </a:r>
          </a:p>
        </p:txBody>
      </p:sp>
      <p:sp>
        <p:nvSpPr>
          <p:cNvPr id="47" name="TextBox 46"/>
          <p:cNvSpPr txBox="1"/>
          <p:nvPr/>
        </p:nvSpPr>
        <p:spPr>
          <a:xfrm rot="866319">
            <a:off x="1842749" y="4488042"/>
            <a:ext cx="554960" cy="307777"/>
          </a:xfrm>
          <a:prstGeom prst="rect">
            <a:avLst/>
          </a:prstGeom>
          <a:noFill/>
        </p:spPr>
        <p:txBody>
          <a:bodyPr wrap="none" rtlCol="0">
            <a:spAutoFit/>
          </a:bodyPr>
          <a:lstStyle/>
          <a:p>
            <a:r>
              <a:rPr lang="en-GB" sz="1400" dirty="0" smtClean="0"/>
              <a:t>ACK</a:t>
            </a:r>
          </a:p>
        </p:txBody>
      </p:sp>
      <p:cxnSp>
        <p:nvCxnSpPr>
          <p:cNvPr id="82" name="Straight Arrow Connector 81"/>
          <p:cNvCxnSpPr/>
          <p:nvPr/>
        </p:nvCxnSpPr>
        <p:spPr bwMode="auto">
          <a:xfrm>
            <a:off x="3618620" y="3115134"/>
            <a:ext cx="1828800" cy="436951"/>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83" name="Straight Arrow Connector 82"/>
          <p:cNvCxnSpPr/>
          <p:nvPr/>
        </p:nvCxnSpPr>
        <p:spPr bwMode="auto">
          <a:xfrm>
            <a:off x="3618620" y="3243006"/>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4" name="Straight Arrow Connector 83"/>
          <p:cNvCxnSpPr/>
          <p:nvPr/>
        </p:nvCxnSpPr>
        <p:spPr bwMode="auto">
          <a:xfrm flipH="1">
            <a:off x="3618620" y="3606705"/>
            <a:ext cx="1828800" cy="509777"/>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85" name="Straight Arrow Connector 84"/>
          <p:cNvCxnSpPr/>
          <p:nvPr/>
        </p:nvCxnSpPr>
        <p:spPr bwMode="auto">
          <a:xfrm flipH="1">
            <a:off x="3618620" y="3624910"/>
            <a:ext cx="1524000" cy="424815"/>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6" name="Straight Arrow Connector 85"/>
          <p:cNvCxnSpPr/>
          <p:nvPr/>
        </p:nvCxnSpPr>
        <p:spPr bwMode="auto">
          <a:xfrm>
            <a:off x="3618620" y="4158963"/>
            <a:ext cx="1828800" cy="436952"/>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87" name="Straight Arrow Connector 86"/>
          <p:cNvCxnSpPr/>
          <p:nvPr/>
        </p:nvCxnSpPr>
        <p:spPr bwMode="auto">
          <a:xfrm>
            <a:off x="3618620" y="4225719"/>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88" name="TextBox 87"/>
          <p:cNvSpPr txBox="1"/>
          <p:nvPr/>
        </p:nvSpPr>
        <p:spPr>
          <a:xfrm rot="866319">
            <a:off x="3764177" y="2968016"/>
            <a:ext cx="744114" cy="307777"/>
          </a:xfrm>
          <a:prstGeom prst="rect">
            <a:avLst/>
          </a:prstGeom>
          <a:noFill/>
        </p:spPr>
        <p:txBody>
          <a:bodyPr wrap="none" rtlCol="0">
            <a:spAutoFit/>
          </a:bodyPr>
          <a:lstStyle/>
          <a:p>
            <a:r>
              <a:rPr lang="en-GB" sz="1400" dirty="0" smtClean="0">
                <a:solidFill>
                  <a:srgbClr val="92D050"/>
                </a:solidFill>
              </a:rPr>
              <a:t>SYN-U</a:t>
            </a:r>
          </a:p>
        </p:txBody>
      </p:sp>
      <p:sp>
        <p:nvSpPr>
          <p:cNvPr id="89" name="TextBox 88"/>
          <p:cNvSpPr txBox="1"/>
          <p:nvPr/>
        </p:nvSpPr>
        <p:spPr>
          <a:xfrm rot="20567900">
            <a:off x="3905966" y="3551358"/>
            <a:ext cx="984565" cy="307777"/>
          </a:xfrm>
          <a:prstGeom prst="rect">
            <a:avLst/>
          </a:prstGeom>
          <a:noFill/>
        </p:spPr>
        <p:txBody>
          <a:bodyPr wrap="none" rtlCol="0">
            <a:spAutoFit/>
          </a:bodyPr>
          <a:lstStyle/>
          <a:p>
            <a:r>
              <a:rPr lang="en-GB" sz="1400" dirty="0" smtClean="0"/>
              <a:t>SYN-ACK</a:t>
            </a:r>
          </a:p>
        </p:txBody>
      </p:sp>
      <p:sp>
        <p:nvSpPr>
          <p:cNvPr id="90" name="TextBox 89"/>
          <p:cNvSpPr txBox="1"/>
          <p:nvPr/>
        </p:nvSpPr>
        <p:spPr>
          <a:xfrm rot="20567900">
            <a:off x="4066984" y="3795586"/>
            <a:ext cx="1173719" cy="307777"/>
          </a:xfrm>
          <a:prstGeom prst="rect">
            <a:avLst/>
          </a:prstGeom>
          <a:noFill/>
        </p:spPr>
        <p:txBody>
          <a:bodyPr wrap="none" rtlCol="0">
            <a:spAutoFit/>
          </a:bodyPr>
          <a:lstStyle/>
          <a:p>
            <a:r>
              <a:rPr lang="en-GB" sz="1400" dirty="0" smtClean="0">
                <a:solidFill>
                  <a:srgbClr val="92D050"/>
                </a:solidFill>
              </a:rPr>
              <a:t>SYN-ACK-U</a:t>
            </a:r>
          </a:p>
        </p:txBody>
      </p:sp>
      <p:sp>
        <p:nvSpPr>
          <p:cNvPr id="91" name="TextBox 90"/>
          <p:cNvSpPr txBox="1"/>
          <p:nvPr/>
        </p:nvSpPr>
        <p:spPr>
          <a:xfrm rot="866319">
            <a:off x="3724427" y="3285932"/>
            <a:ext cx="554960" cy="307777"/>
          </a:xfrm>
          <a:prstGeom prst="rect">
            <a:avLst/>
          </a:prstGeom>
          <a:noFill/>
        </p:spPr>
        <p:txBody>
          <a:bodyPr wrap="none" rtlCol="0">
            <a:spAutoFit/>
          </a:bodyPr>
          <a:lstStyle/>
          <a:p>
            <a:r>
              <a:rPr lang="en-GB" sz="1400" dirty="0" smtClean="0"/>
              <a:t>SYN</a:t>
            </a:r>
          </a:p>
        </p:txBody>
      </p:sp>
      <p:grpSp>
        <p:nvGrpSpPr>
          <p:cNvPr id="92" name="Group 91"/>
          <p:cNvGrpSpPr/>
          <p:nvPr/>
        </p:nvGrpSpPr>
        <p:grpSpPr>
          <a:xfrm>
            <a:off x="3618620" y="2981621"/>
            <a:ext cx="1828800" cy="1895180"/>
            <a:chOff x="1219200" y="1524000"/>
            <a:chExt cx="1828800" cy="3733800"/>
          </a:xfrm>
        </p:grpSpPr>
        <p:cxnSp>
          <p:nvCxnSpPr>
            <p:cNvPr id="93" name="Straight Connector 92"/>
            <p:cNvCxnSpPr/>
            <p:nvPr/>
          </p:nvCxnSpPr>
          <p:spPr bwMode="auto">
            <a:xfrm>
              <a:off x="12192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4" name="Straight Connector 93"/>
            <p:cNvCxnSpPr/>
            <p:nvPr/>
          </p:nvCxnSpPr>
          <p:spPr bwMode="auto">
            <a:xfrm>
              <a:off x="27432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5" name="Straight Connector 94"/>
            <p:cNvCxnSpPr/>
            <p:nvPr/>
          </p:nvCxnSpPr>
          <p:spPr bwMode="auto">
            <a:xfrm>
              <a:off x="30480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96" name="TextBox 95"/>
          <p:cNvSpPr txBox="1"/>
          <p:nvPr/>
        </p:nvSpPr>
        <p:spPr>
          <a:xfrm rot="866319">
            <a:off x="4633394" y="4219298"/>
            <a:ext cx="554960" cy="307777"/>
          </a:xfrm>
          <a:prstGeom prst="rect">
            <a:avLst/>
          </a:prstGeom>
          <a:noFill/>
        </p:spPr>
        <p:txBody>
          <a:bodyPr wrap="none" rtlCol="0">
            <a:spAutoFit/>
          </a:bodyPr>
          <a:lstStyle/>
          <a:p>
            <a:r>
              <a:rPr lang="en-GB" sz="1400" dirty="0" smtClean="0">
                <a:solidFill>
                  <a:srgbClr val="92D050"/>
                </a:solidFill>
              </a:rPr>
              <a:t>ACK</a:t>
            </a:r>
          </a:p>
        </p:txBody>
      </p:sp>
      <p:sp>
        <p:nvSpPr>
          <p:cNvPr id="97" name="TextBox 96"/>
          <p:cNvSpPr txBox="1"/>
          <p:nvPr/>
        </p:nvSpPr>
        <p:spPr>
          <a:xfrm rot="866319">
            <a:off x="4628782" y="4488042"/>
            <a:ext cx="543739" cy="307777"/>
          </a:xfrm>
          <a:prstGeom prst="rect">
            <a:avLst/>
          </a:prstGeom>
          <a:noFill/>
        </p:spPr>
        <p:txBody>
          <a:bodyPr wrap="none" rtlCol="0">
            <a:spAutoFit/>
          </a:bodyPr>
          <a:lstStyle/>
          <a:p>
            <a:r>
              <a:rPr lang="en-GB" sz="1400" dirty="0" smtClean="0"/>
              <a:t>RST</a:t>
            </a:r>
          </a:p>
        </p:txBody>
      </p:sp>
      <p:sp>
        <p:nvSpPr>
          <p:cNvPr id="98" name="TextBox 97"/>
          <p:cNvSpPr txBox="1"/>
          <p:nvPr/>
        </p:nvSpPr>
        <p:spPr>
          <a:xfrm>
            <a:off x="7000383" y="1516559"/>
            <a:ext cx="1828386" cy="851297"/>
          </a:xfrm>
          <a:prstGeom prst="roundRect">
            <a:avLst>
              <a:gd name="adj" fmla="val 8747"/>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en-GB" sz="1600" dirty="0" smtClean="0">
                <a:solidFill>
                  <a:srgbClr val="92D050"/>
                </a:solidFill>
              </a:rPr>
              <a:t>-U = upgraded</a:t>
            </a:r>
            <a:r>
              <a:rPr lang="en-GB" sz="1600" dirty="0" smtClean="0"/>
              <a:t>,</a:t>
            </a:r>
            <a:br>
              <a:rPr lang="en-GB" sz="1600" dirty="0" smtClean="0"/>
            </a:br>
            <a:r>
              <a:rPr lang="en-GB" sz="1400" dirty="0" smtClean="0"/>
              <a:t>i.e. magic no. </a:t>
            </a:r>
            <a:br>
              <a:rPr lang="en-GB" sz="1400" dirty="0" smtClean="0"/>
            </a:br>
            <a:r>
              <a:rPr lang="en-GB" sz="1400" dirty="0" smtClean="0"/>
              <a:t>at start of TCP Data</a:t>
            </a:r>
          </a:p>
        </p:txBody>
      </p:sp>
      <p:sp>
        <p:nvSpPr>
          <p:cNvPr id="49" name="Oval 48"/>
          <p:cNvSpPr/>
          <p:nvPr/>
        </p:nvSpPr>
        <p:spPr bwMode="auto">
          <a:xfrm>
            <a:off x="402948" y="2985826"/>
            <a:ext cx="367629" cy="359407"/>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Arial" charset="0"/>
                <a:ea typeface="ＭＳ Ｐゴシック" charset="0"/>
                <a:cs typeface="ＭＳ Ｐゴシック" charset="0"/>
              </a:rPr>
              <a:t>1</a:t>
            </a:r>
            <a:endParaRPr kumimoji="0" lang="en-GB"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51" name="Oval 50"/>
          <p:cNvSpPr/>
          <p:nvPr/>
        </p:nvSpPr>
        <p:spPr bwMode="auto">
          <a:xfrm>
            <a:off x="5079793" y="2950172"/>
            <a:ext cx="367629" cy="383437"/>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Arial" charset="0"/>
                <a:ea typeface="ＭＳ Ｐゴシック" charset="0"/>
                <a:cs typeface="ＭＳ Ｐゴシック" charset="0"/>
              </a:rPr>
              <a:t>2</a:t>
            </a:r>
            <a:endParaRPr kumimoji="0" lang="en-GB"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52" name="Oval 51"/>
          <p:cNvSpPr/>
          <p:nvPr/>
        </p:nvSpPr>
        <p:spPr bwMode="auto">
          <a:xfrm>
            <a:off x="2299373" y="2950172"/>
            <a:ext cx="367629" cy="383437"/>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Arial" charset="0"/>
                <a:ea typeface="ＭＳ Ｐゴシック" charset="0"/>
                <a:cs typeface="ＭＳ Ｐゴシック" charset="0"/>
              </a:rPr>
              <a:t>2</a:t>
            </a:r>
            <a:endParaRPr kumimoji="0" lang="en-GB"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50" name="TextBox 49"/>
          <p:cNvSpPr txBox="1"/>
          <p:nvPr/>
        </p:nvSpPr>
        <p:spPr>
          <a:xfrm>
            <a:off x="1115499" y="4655979"/>
            <a:ext cx="824265" cy="338554"/>
          </a:xfrm>
          <a:prstGeom prst="rect">
            <a:avLst/>
          </a:prstGeom>
          <a:noFill/>
        </p:spPr>
        <p:txBody>
          <a:bodyPr wrap="none" rtlCol="0">
            <a:spAutoFit/>
          </a:bodyPr>
          <a:lstStyle/>
          <a:p>
            <a:pPr algn="r"/>
            <a:r>
              <a:rPr lang="en-GB" sz="1600" b="1" dirty="0" smtClean="0"/>
              <a:t>Cont...</a:t>
            </a:r>
            <a:endParaRPr lang="en-GB" sz="1600" b="1" dirty="0"/>
          </a:p>
        </p:txBody>
      </p:sp>
      <p:sp>
        <p:nvSpPr>
          <p:cNvPr id="53" name="TextBox 52"/>
          <p:cNvSpPr txBox="1"/>
          <p:nvPr/>
        </p:nvSpPr>
        <p:spPr>
          <a:xfrm>
            <a:off x="4002947" y="4655979"/>
            <a:ext cx="824265" cy="338554"/>
          </a:xfrm>
          <a:prstGeom prst="rect">
            <a:avLst/>
          </a:prstGeom>
          <a:noFill/>
        </p:spPr>
        <p:txBody>
          <a:bodyPr wrap="none" rtlCol="0">
            <a:spAutoFit/>
          </a:bodyPr>
          <a:lstStyle>
            <a:defPPr>
              <a:defRPr lang="en-US"/>
            </a:defPPr>
            <a:lvl1pPr>
              <a:defRPr sz="1400">
                <a:solidFill>
                  <a:srgbClr val="92D050"/>
                </a:solidFill>
              </a:defRPr>
            </a:lvl1pPr>
          </a:lstStyle>
          <a:p>
            <a:r>
              <a:rPr lang="en-GB" sz="1600" b="1" dirty="0"/>
              <a:t>Cont...</a:t>
            </a:r>
          </a:p>
        </p:txBody>
      </p:sp>
      <p:sp>
        <p:nvSpPr>
          <p:cNvPr id="54" name="TextBox 53"/>
          <p:cNvSpPr txBox="1"/>
          <p:nvPr/>
        </p:nvSpPr>
        <p:spPr>
          <a:xfrm>
            <a:off x="6096002" y="2420209"/>
            <a:ext cx="1083951" cy="584775"/>
          </a:xfrm>
          <a:prstGeom prst="rect">
            <a:avLst/>
          </a:prstGeom>
          <a:noFill/>
        </p:spPr>
        <p:txBody>
          <a:bodyPr wrap="none" rtlCol="0">
            <a:spAutoFit/>
          </a:bodyPr>
          <a:lstStyle/>
          <a:p>
            <a:r>
              <a:rPr lang="en-GB" sz="1600" dirty="0" smtClean="0"/>
              <a:t>Upgraded</a:t>
            </a:r>
            <a:br>
              <a:rPr lang="en-GB" sz="1600" dirty="0" smtClean="0"/>
            </a:br>
            <a:r>
              <a:rPr lang="en-GB" sz="1600" dirty="0" smtClean="0"/>
              <a:t>Client</a:t>
            </a:r>
            <a:endParaRPr lang="en-GB" sz="1600" dirty="0"/>
          </a:p>
        </p:txBody>
      </p:sp>
      <p:sp>
        <p:nvSpPr>
          <p:cNvPr id="55" name="TextBox 54"/>
          <p:cNvSpPr txBox="1"/>
          <p:nvPr/>
        </p:nvSpPr>
        <p:spPr>
          <a:xfrm>
            <a:off x="7727148" y="2438400"/>
            <a:ext cx="1083950" cy="584775"/>
          </a:xfrm>
          <a:prstGeom prst="rect">
            <a:avLst/>
          </a:prstGeom>
          <a:noFill/>
        </p:spPr>
        <p:txBody>
          <a:bodyPr wrap="none" rtlCol="0">
            <a:spAutoFit/>
          </a:bodyPr>
          <a:lstStyle/>
          <a:p>
            <a:pPr algn="r"/>
            <a:r>
              <a:rPr lang="en-GB" sz="1600" dirty="0" smtClean="0">
                <a:solidFill>
                  <a:srgbClr val="92D050"/>
                </a:solidFill>
              </a:rPr>
              <a:t>Upgraded</a:t>
            </a:r>
            <a:r>
              <a:rPr lang="en-GB" sz="1600" dirty="0" smtClean="0"/>
              <a:t/>
            </a:r>
            <a:br>
              <a:rPr lang="en-GB" sz="1600" dirty="0" smtClean="0"/>
            </a:br>
            <a:r>
              <a:rPr lang="en-GB" sz="1600" dirty="0" smtClean="0"/>
              <a:t>Server</a:t>
            </a:r>
            <a:endParaRPr lang="en-GB" sz="1600" dirty="0"/>
          </a:p>
        </p:txBody>
      </p:sp>
      <p:cxnSp>
        <p:nvCxnSpPr>
          <p:cNvPr id="56" name="Straight Arrow Connector 55"/>
          <p:cNvCxnSpPr/>
          <p:nvPr/>
        </p:nvCxnSpPr>
        <p:spPr bwMode="auto">
          <a:xfrm>
            <a:off x="6705600" y="3115134"/>
            <a:ext cx="1828800" cy="436951"/>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58" name="Straight Arrow Connector 57"/>
          <p:cNvCxnSpPr/>
          <p:nvPr/>
        </p:nvCxnSpPr>
        <p:spPr bwMode="auto">
          <a:xfrm flipH="1">
            <a:off x="6705600" y="3606705"/>
            <a:ext cx="1828800" cy="509777"/>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60" name="Straight Arrow Connector 59"/>
          <p:cNvCxnSpPr/>
          <p:nvPr/>
        </p:nvCxnSpPr>
        <p:spPr bwMode="auto">
          <a:xfrm>
            <a:off x="6705600" y="4158963"/>
            <a:ext cx="1828800" cy="436952"/>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sp>
        <p:nvSpPr>
          <p:cNvPr id="62" name="TextBox 61"/>
          <p:cNvSpPr txBox="1"/>
          <p:nvPr/>
        </p:nvSpPr>
        <p:spPr>
          <a:xfrm rot="866319">
            <a:off x="6851157" y="2968016"/>
            <a:ext cx="744114" cy="307777"/>
          </a:xfrm>
          <a:prstGeom prst="rect">
            <a:avLst/>
          </a:prstGeom>
          <a:noFill/>
        </p:spPr>
        <p:txBody>
          <a:bodyPr wrap="none" rtlCol="0">
            <a:spAutoFit/>
          </a:bodyPr>
          <a:lstStyle/>
          <a:p>
            <a:r>
              <a:rPr lang="en-GB" sz="1400" dirty="0" smtClean="0">
                <a:solidFill>
                  <a:srgbClr val="92D050"/>
                </a:solidFill>
              </a:rPr>
              <a:t>SYN-U</a:t>
            </a:r>
          </a:p>
        </p:txBody>
      </p:sp>
      <p:sp>
        <p:nvSpPr>
          <p:cNvPr id="64" name="TextBox 63"/>
          <p:cNvSpPr txBox="1"/>
          <p:nvPr/>
        </p:nvSpPr>
        <p:spPr>
          <a:xfrm rot="20567900">
            <a:off x="7153964" y="3795586"/>
            <a:ext cx="1173719" cy="307777"/>
          </a:xfrm>
          <a:prstGeom prst="rect">
            <a:avLst/>
          </a:prstGeom>
          <a:noFill/>
        </p:spPr>
        <p:txBody>
          <a:bodyPr wrap="none" rtlCol="0">
            <a:spAutoFit/>
          </a:bodyPr>
          <a:lstStyle/>
          <a:p>
            <a:r>
              <a:rPr lang="en-GB" sz="1400" dirty="0" smtClean="0">
                <a:solidFill>
                  <a:srgbClr val="92D050"/>
                </a:solidFill>
              </a:rPr>
              <a:t>SYN-ACK-U</a:t>
            </a:r>
          </a:p>
        </p:txBody>
      </p:sp>
      <p:grpSp>
        <p:nvGrpSpPr>
          <p:cNvPr id="66" name="Group 65"/>
          <p:cNvGrpSpPr/>
          <p:nvPr/>
        </p:nvGrpSpPr>
        <p:grpSpPr>
          <a:xfrm>
            <a:off x="6705600" y="2981621"/>
            <a:ext cx="1828800" cy="1895180"/>
            <a:chOff x="1219200" y="1524000"/>
            <a:chExt cx="1828800" cy="3733800"/>
          </a:xfrm>
        </p:grpSpPr>
        <p:cxnSp>
          <p:nvCxnSpPr>
            <p:cNvPr id="67" name="Straight Connector 66"/>
            <p:cNvCxnSpPr/>
            <p:nvPr/>
          </p:nvCxnSpPr>
          <p:spPr bwMode="auto">
            <a:xfrm>
              <a:off x="12192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9" name="Straight Connector 68"/>
            <p:cNvCxnSpPr/>
            <p:nvPr/>
          </p:nvCxnSpPr>
          <p:spPr bwMode="auto">
            <a:xfrm>
              <a:off x="30480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70" name="TextBox 69"/>
          <p:cNvSpPr txBox="1"/>
          <p:nvPr/>
        </p:nvSpPr>
        <p:spPr>
          <a:xfrm rot="866319">
            <a:off x="7720374" y="4219298"/>
            <a:ext cx="554960" cy="307777"/>
          </a:xfrm>
          <a:prstGeom prst="rect">
            <a:avLst/>
          </a:prstGeom>
          <a:noFill/>
        </p:spPr>
        <p:txBody>
          <a:bodyPr wrap="none" rtlCol="0">
            <a:spAutoFit/>
          </a:bodyPr>
          <a:lstStyle/>
          <a:p>
            <a:r>
              <a:rPr lang="en-GB" sz="1400" dirty="0" smtClean="0">
                <a:solidFill>
                  <a:srgbClr val="92D050"/>
                </a:solidFill>
              </a:rPr>
              <a:t>ACK</a:t>
            </a:r>
          </a:p>
        </p:txBody>
      </p:sp>
      <p:sp>
        <p:nvSpPr>
          <p:cNvPr id="73" name="TextBox 72"/>
          <p:cNvSpPr txBox="1"/>
          <p:nvPr/>
        </p:nvSpPr>
        <p:spPr>
          <a:xfrm>
            <a:off x="7089927" y="4655979"/>
            <a:ext cx="824265" cy="338554"/>
          </a:xfrm>
          <a:prstGeom prst="rect">
            <a:avLst/>
          </a:prstGeom>
          <a:noFill/>
        </p:spPr>
        <p:txBody>
          <a:bodyPr wrap="none" rtlCol="0">
            <a:spAutoFit/>
          </a:bodyPr>
          <a:lstStyle>
            <a:defPPr>
              <a:defRPr lang="en-US"/>
            </a:defPPr>
            <a:lvl1pPr>
              <a:defRPr sz="1400">
                <a:solidFill>
                  <a:srgbClr val="92D050"/>
                </a:solidFill>
              </a:defRPr>
            </a:lvl1pPr>
          </a:lstStyle>
          <a:p>
            <a:r>
              <a:rPr lang="en-GB" sz="1600" b="1" dirty="0"/>
              <a:t>Cont...</a:t>
            </a:r>
          </a:p>
        </p:txBody>
      </p:sp>
      <p:sp>
        <p:nvSpPr>
          <p:cNvPr id="74" name="Oval 73"/>
          <p:cNvSpPr/>
          <p:nvPr/>
        </p:nvSpPr>
        <p:spPr bwMode="auto">
          <a:xfrm>
            <a:off x="3177421" y="3004296"/>
            <a:ext cx="367629" cy="359407"/>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Arial" charset="0"/>
                <a:ea typeface="ＭＳ Ｐゴシック" charset="0"/>
                <a:cs typeface="ＭＳ Ｐゴシック" charset="0"/>
              </a:rPr>
              <a:t>1</a:t>
            </a:r>
            <a:endParaRPr kumimoji="0" lang="en-GB"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75" name="Oval 74"/>
          <p:cNvSpPr/>
          <p:nvPr/>
        </p:nvSpPr>
        <p:spPr bwMode="auto">
          <a:xfrm>
            <a:off x="6282795" y="3004296"/>
            <a:ext cx="367629" cy="359407"/>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Arial" charset="0"/>
                <a:ea typeface="ＭＳ Ｐゴシック" charset="0"/>
                <a:cs typeface="ＭＳ Ｐゴシック" charset="0"/>
              </a:rPr>
              <a:t>3</a:t>
            </a:r>
            <a:endParaRPr kumimoji="0" lang="en-GB"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Tree>
    <p:extLst>
      <p:ext uri="{BB962C8B-B14F-4D97-AF65-F5344CB8AC3E}">
        <p14:creationId xmlns:p14="http://schemas.microsoft.com/office/powerpoint/2010/main" val="2932557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middlebox</a:t>
            </a:r>
            <a:r>
              <a:rPr lang="en-GB" dirty="0" smtClean="0"/>
              <a:t> domination strategy</a:t>
            </a:r>
            <a:endParaRPr lang="en-GB" dirty="0"/>
          </a:p>
        </p:txBody>
      </p:sp>
      <p:sp>
        <p:nvSpPr>
          <p:cNvPr id="3" name="Content Placeholder 2"/>
          <p:cNvSpPr>
            <a:spLocks noGrp="1"/>
          </p:cNvSpPr>
          <p:nvPr>
            <p:ph idx="1"/>
          </p:nvPr>
        </p:nvSpPr>
        <p:spPr>
          <a:xfrm>
            <a:off x="685800" y="1066800"/>
            <a:ext cx="7772400" cy="4953000"/>
          </a:xfrm>
        </p:spPr>
        <p:txBody>
          <a:bodyPr>
            <a:normAutofit fontScale="85000" lnSpcReduction="20000"/>
          </a:bodyPr>
          <a:lstStyle/>
          <a:p>
            <a:pPr marL="0" indent="0">
              <a:buNone/>
            </a:pPr>
            <a:r>
              <a:rPr lang="en-GB" sz="2800" dirty="0" smtClean="0"/>
              <a:t>non-goal</a:t>
            </a:r>
          </a:p>
          <a:p>
            <a:r>
              <a:rPr lang="en-GB" dirty="0"/>
              <a:t>evasion of security </a:t>
            </a:r>
            <a:r>
              <a:rPr lang="en-GB" dirty="0" err="1"/>
              <a:t>middleboxes</a:t>
            </a:r>
            <a:r>
              <a:rPr lang="en-GB" dirty="0"/>
              <a:t> </a:t>
            </a:r>
            <a:endParaRPr lang="en-GB" dirty="0" smtClean="0"/>
          </a:p>
          <a:p>
            <a:pPr lvl="1"/>
            <a:r>
              <a:rPr lang="en-GB" dirty="0" smtClean="0"/>
              <a:t>they will evolve to check Inner Options</a:t>
            </a:r>
          </a:p>
          <a:p>
            <a:pPr marL="0" indent="0">
              <a:buNone/>
            </a:pPr>
            <a:r>
              <a:rPr lang="en-GB" sz="2800" dirty="0" smtClean="0"/>
              <a:t>goal</a:t>
            </a:r>
          </a:p>
          <a:p>
            <a:r>
              <a:rPr lang="en-GB" dirty="0" smtClean="0"/>
              <a:t>Inner Space deployed for something useful (e.g. </a:t>
            </a:r>
            <a:r>
              <a:rPr lang="en-GB" dirty="0" err="1" smtClean="0"/>
              <a:t>tcpcrypt</a:t>
            </a:r>
            <a:r>
              <a:rPr lang="en-GB" dirty="0" smtClean="0"/>
              <a:t>)</a:t>
            </a:r>
          </a:p>
          <a:p>
            <a:pPr lvl="1"/>
            <a:r>
              <a:rPr lang="en-GB" dirty="0" smtClean="0"/>
              <a:t>traverses most </a:t>
            </a:r>
            <a:r>
              <a:rPr lang="en-GB" dirty="0" err="1" smtClean="0"/>
              <a:t>middleboxes</a:t>
            </a:r>
            <a:r>
              <a:rPr lang="en-GB" dirty="0" smtClean="0"/>
              <a:t>, so reaches critical mass </a:t>
            </a:r>
          </a:p>
          <a:p>
            <a:pPr lvl="1"/>
            <a:r>
              <a:rPr lang="en-GB" dirty="0" smtClean="0"/>
              <a:t>can deploy integrity protection over TCP Data</a:t>
            </a:r>
          </a:p>
          <a:p>
            <a:pPr lvl="1"/>
            <a:r>
              <a:rPr lang="en-GB" dirty="0" smtClean="0"/>
              <a:t>(cannot protect Outer Options today – would fail too often)</a:t>
            </a:r>
          </a:p>
          <a:p>
            <a:r>
              <a:rPr lang="en-GB" dirty="0" smtClean="0"/>
              <a:t>raises stakes</a:t>
            </a:r>
          </a:p>
          <a:p>
            <a:pPr lvl="1"/>
            <a:r>
              <a:rPr lang="en-GB" dirty="0" smtClean="0"/>
              <a:t>then tampering with Inner Options will break </a:t>
            </a:r>
            <a:r>
              <a:rPr lang="en-GB" dirty="0" err="1" smtClean="0"/>
              <a:t>comms</a:t>
            </a:r>
            <a:r>
              <a:rPr lang="en-GB" dirty="0" smtClean="0"/>
              <a:t>, </a:t>
            </a:r>
            <a:br>
              <a:rPr lang="en-GB" dirty="0" smtClean="0"/>
            </a:br>
            <a:r>
              <a:rPr lang="en-GB" dirty="0" smtClean="0"/>
              <a:t>not just the theoretical potential benefit of a new option</a:t>
            </a:r>
          </a:p>
          <a:p>
            <a:r>
              <a:rPr lang="en-GB" dirty="0" smtClean="0"/>
              <a:t>puts security </a:t>
            </a:r>
            <a:r>
              <a:rPr lang="en-GB" dirty="0" err="1" smtClean="0"/>
              <a:t>middlebox</a:t>
            </a:r>
            <a:r>
              <a:rPr lang="en-GB" dirty="0" smtClean="0"/>
              <a:t> designers on the back foot</a:t>
            </a:r>
          </a:p>
          <a:p>
            <a:pPr lvl="1"/>
            <a:r>
              <a:rPr lang="en-GB" dirty="0" smtClean="0"/>
              <a:t>blocking </a:t>
            </a:r>
            <a:r>
              <a:rPr lang="en-GB" dirty="0" err="1" smtClean="0"/>
              <a:t>comms</a:t>
            </a:r>
            <a:r>
              <a:rPr lang="en-GB" dirty="0" smtClean="0"/>
              <a:t> just ‘cos options are non-typical will </a:t>
            </a:r>
            <a:r>
              <a:rPr lang="en-GB" dirty="0"/>
              <a:t>not </a:t>
            </a:r>
            <a:r>
              <a:rPr lang="en-GB" dirty="0" smtClean="0"/>
              <a:t>sell</a:t>
            </a:r>
          </a:p>
          <a:p>
            <a:pPr lvl="1"/>
            <a:r>
              <a:rPr lang="en-GB" dirty="0"/>
              <a:t>distinguishing attacks from the latest advances will </a:t>
            </a:r>
            <a:r>
              <a:rPr lang="en-GB" dirty="0" smtClean="0"/>
              <a:t>sell</a:t>
            </a:r>
          </a:p>
          <a:p>
            <a:pPr marL="0" indent="0">
              <a:buNone/>
            </a:pPr>
            <a:r>
              <a:rPr lang="en-GB" sz="2800" dirty="0" smtClean="0"/>
              <a:t>result</a:t>
            </a:r>
            <a:endParaRPr lang="en-GB" dirty="0" smtClean="0"/>
          </a:p>
          <a:p>
            <a:r>
              <a:rPr lang="en-GB" dirty="0" smtClean="0"/>
              <a:t>mess with my options and you shoot yourself in the foot</a:t>
            </a:r>
          </a:p>
        </p:txBody>
      </p:sp>
      <p:pic>
        <p:nvPicPr>
          <p:cNvPr id="2050" name="Picture 2" descr="http://www.pirate4x4.com/forum/attachments/outdoor-sports-recreation/646860d1326764283-if-youre-going-shoot-yourself-foot-45calibe-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3505200"/>
            <a:ext cx="1752600" cy="2336800"/>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822851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06-DWonlyBlack">
  <a:themeElements>
    <a:clrScheme name="New BT Colour palette">
      <a:dk1>
        <a:srgbClr val="321E5A"/>
      </a:dk1>
      <a:lt1>
        <a:srgbClr val="FFFFFF"/>
      </a:lt1>
      <a:dk2>
        <a:srgbClr val="000000"/>
      </a:dk2>
      <a:lt2>
        <a:srgbClr val="A5A6A5"/>
      </a:lt2>
      <a:accent1>
        <a:srgbClr val="55379B"/>
      </a:accent1>
      <a:accent2>
        <a:srgbClr val="004796"/>
      </a:accent2>
      <a:accent3>
        <a:srgbClr val="FF379B"/>
      </a:accent3>
      <a:accent4>
        <a:srgbClr val="EB352C"/>
      </a:accent4>
      <a:accent5>
        <a:srgbClr val="FF9900"/>
      </a:accent5>
      <a:accent6>
        <a:srgbClr val="0295D4"/>
      </a:accent6>
      <a:hlink>
        <a:srgbClr val="009957"/>
      </a:hlink>
      <a:folHlink>
        <a:srgbClr val="46C4DB"/>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2827A"/>
        </a:lt2>
        <a:accent1>
          <a:srgbClr val="005293"/>
        </a:accent1>
        <a:accent2>
          <a:srgbClr val="D71F85"/>
        </a:accent2>
        <a:accent3>
          <a:srgbClr val="FFFFFF"/>
        </a:accent3>
        <a:accent4>
          <a:srgbClr val="000000"/>
        </a:accent4>
        <a:accent5>
          <a:srgbClr val="AAB3C8"/>
        </a:accent5>
        <a:accent6>
          <a:srgbClr val="C31B78"/>
        </a:accent6>
        <a:hlink>
          <a:srgbClr val="80379B"/>
        </a:hlink>
        <a:folHlink>
          <a:srgbClr val="69BE2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Bing_PPT_Template_LARGE">
  <a:themeElements>
    <a:clrScheme name="1_Bing_PPT_Template_LARGE 1">
      <a:dk1>
        <a:srgbClr val="000000"/>
      </a:dk1>
      <a:lt1>
        <a:srgbClr val="FFFFFF"/>
      </a:lt1>
      <a:dk2>
        <a:srgbClr val="525051"/>
      </a:dk2>
      <a:lt2>
        <a:srgbClr val="ABD9E9"/>
      </a:lt2>
      <a:accent1>
        <a:srgbClr val="FFA615"/>
      </a:accent1>
      <a:accent2>
        <a:srgbClr val="006DD4"/>
      </a:accent2>
      <a:accent3>
        <a:srgbClr val="FFFFFF"/>
      </a:accent3>
      <a:accent4>
        <a:srgbClr val="000000"/>
      </a:accent4>
      <a:accent5>
        <a:srgbClr val="FFD0AA"/>
      </a:accent5>
      <a:accent6>
        <a:srgbClr val="0062C0"/>
      </a:accent6>
      <a:hlink>
        <a:srgbClr val="2E70B8"/>
      </a:hlink>
      <a:folHlink>
        <a:srgbClr val="80C535"/>
      </a:folHlink>
    </a:clrScheme>
    <a:fontScheme name="1_Bing_PPT_Template_LARGE">
      <a:majorFont>
        <a:latin typeface="Segoe Light"/>
        <a:ea typeface=""/>
        <a:cs typeface="Arial"/>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ing_PPT_Template_LARGE 1">
        <a:dk1>
          <a:srgbClr val="000000"/>
        </a:dk1>
        <a:lt1>
          <a:srgbClr val="FFFFFF"/>
        </a:lt1>
        <a:dk2>
          <a:srgbClr val="525051"/>
        </a:dk2>
        <a:lt2>
          <a:srgbClr val="ABD9E9"/>
        </a:lt2>
        <a:accent1>
          <a:srgbClr val="FFA615"/>
        </a:accent1>
        <a:accent2>
          <a:srgbClr val="006DD4"/>
        </a:accent2>
        <a:accent3>
          <a:srgbClr val="FFFFFF"/>
        </a:accent3>
        <a:accent4>
          <a:srgbClr val="000000"/>
        </a:accent4>
        <a:accent5>
          <a:srgbClr val="FFD0AA"/>
        </a:accent5>
        <a:accent6>
          <a:srgbClr val="0062C0"/>
        </a:accent6>
        <a:hlink>
          <a:srgbClr val="2E70B8"/>
        </a:hlink>
        <a:folHlink>
          <a:srgbClr val="80C53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Bing_PPT_Template_LARGE">
  <a:themeElements>
    <a:clrScheme name="1_Bing_PPT_Template_LARGE 1">
      <a:dk1>
        <a:srgbClr val="000000"/>
      </a:dk1>
      <a:lt1>
        <a:srgbClr val="FFFFFF"/>
      </a:lt1>
      <a:dk2>
        <a:srgbClr val="525051"/>
      </a:dk2>
      <a:lt2>
        <a:srgbClr val="ABD9E9"/>
      </a:lt2>
      <a:accent1>
        <a:srgbClr val="FFA615"/>
      </a:accent1>
      <a:accent2>
        <a:srgbClr val="006DD4"/>
      </a:accent2>
      <a:accent3>
        <a:srgbClr val="FFFFFF"/>
      </a:accent3>
      <a:accent4>
        <a:srgbClr val="000000"/>
      </a:accent4>
      <a:accent5>
        <a:srgbClr val="FFD0AA"/>
      </a:accent5>
      <a:accent6>
        <a:srgbClr val="0062C0"/>
      </a:accent6>
      <a:hlink>
        <a:srgbClr val="2E70B8"/>
      </a:hlink>
      <a:folHlink>
        <a:srgbClr val="80C535"/>
      </a:folHlink>
    </a:clrScheme>
    <a:fontScheme name="1_Bing_PPT_Template_LARGE">
      <a:majorFont>
        <a:latin typeface="Segoe Light"/>
        <a:ea typeface=""/>
        <a:cs typeface="Arial"/>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ing_PPT_Template_LARGE 1">
        <a:dk1>
          <a:srgbClr val="000000"/>
        </a:dk1>
        <a:lt1>
          <a:srgbClr val="FFFFFF"/>
        </a:lt1>
        <a:dk2>
          <a:srgbClr val="525051"/>
        </a:dk2>
        <a:lt2>
          <a:srgbClr val="ABD9E9"/>
        </a:lt2>
        <a:accent1>
          <a:srgbClr val="FFA615"/>
        </a:accent1>
        <a:accent2>
          <a:srgbClr val="006DD4"/>
        </a:accent2>
        <a:accent3>
          <a:srgbClr val="FFFFFF"/>
        </a:accent3>
        <a:accent4>
          <a:srgbClr val="000000"/>
        </a:accent4>
        <a:accent5>
          <a:srgbClr val="FFD0AA"/>
        </a:accent5>
        <a:accent6>
          <a:srgbClr val="0062C0"/>
        </a:accent6>
        <a:hlink>
          <a:srgbClr val="2E70B8"/>
        </a:hlink>
        <a:folHlink>
          <a:srgbClr val="80C535"/>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1409lunchbyte-quick-briscoe</Template>
  <TotalTime>20279</TotalTime>
  <Words>1637</Words>
  <Application>Microsoft Office PowerPoint</Application>
  <PresentationFormat>On-screen Show (4:3)</PresentationFormat>
  <Paragraphs>513</Paragraphs>
  <Slides>29</Slides>
  <Notes>0</Notes>
  <HiddenSlides>0</HiddenSlides>
  <MMClips>0</MMClips>
  <ScaleCrop>false</ScaleCrop>
  <HeadingPairs>
    <vt:vector size="4" baseType="variant">
      <vt:variant>
        <vt:lpstr>Theme</vt:lpstr>
      </vt:variant>
      <vt:variant>
        <vt:i4>4</vt:i4>
      </vt:variant>
      <vt:variant>
        <vt:lpstr>Slide Titles</vt:lpstr>
      </vt:variant>
      <vt:variant>
        <vt:i4>29</vt:i4>
      </vt:variant>
    </vt:vector>
  </HeadingPairs>
  <TitlesOfParts>
    <vt:vector size="33" baseType="lpstr">
      <vt:lpstr>Template06-DWonlyBlack</vt:lpstr>
      <vt:lpstr>3_Bing_PPT_Template_LARGE</vt:lpstr>
      <vt:lpstr>4_Bing_PPT_Template_LARGE</vt:lpstr>
      <vt:lpstr>Office Theme</vt:lpstr>
      <vt:lpstr>Inner Space</vt:lpstr>
      <vt:lpstr>menu</vt:lpstr>
      <vt:lpstr>purpose &amp; status</vt:lpstr>
      <vt:lpstr>encapsulation model</vt:lpstr>
      <vt:lpstr>TCP segment structure (SYN=0)</vt:lpstr>
      <vt:lpstr>TCP segment structure</vt:lpstr>
      <vt:lpstr>TCP byte-stream</vt:lpstr>
      <vt:lpstr>dual handshake... and migration to single</vt:lpstr>
      <vt:lpstr>middlebox domination strategy</vt:lpstr>
      <vt:lpstr> benefits</vt:lpstr>
      <vt:lpstr> drawbacks - overheads</vt:lpstr>
      <vt:lpstr> drawbacks - non-deterministic</vt:lpstr>
      <vt:lpstr>tricky bits - zero payload segments</vt:lpstr>
      <vt:lpstr>disabling Inner Space temporarily</vt:lpstr>
      <vt:lpstr>Extensions – summary of dependencies</vt:lpstr>
      <vt:lpstr>applicability &amp; compatibility (interim*)</vt:lpstr>
      <vt:lpstr>Inner Space &amp; TCP Fast Open (TFO)</vt:lpstr>
      <vt:lpstr>Inner Space &amp; tcpcrypt</vt:lpstr>
      <vt:lpstr>Inner Space &amp; MPTCP</vt:lpstr>
      <vt:lpstr>opportunities / further work</vt:lpstr>
      <vt:lpstr>next steps</vt:lpstr>
      <vt:lpstr>PowerPoint Presentation</vt:lpstr>
      <vt:lpstr>tricky bits – option processing order</vt:lpstr>
      <vt:lpstr>tricky bits – processing order: one level of recursion</vt:lpstr>
      <vt:lpstr>tricky bits – SYN floods</vt:lpstr>
      <vt:lpstr>extension - ModeSwitch</vt:lpstr>
      <vt:lpstr>why switching connection mode is tricky</vt:lpstr>
      <vt:lpstr>extension – DPI traversal</vt:lpstr>
      <vt:lpstr>spare slides - to write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Inner Space</dc:title>
  <dc:creator>Briscoe,RJ,Bob,TUB8 R</dc:creator>
  <cp:lastModifiedBy>Bob Briscoe</cp:lastModifiedBy>
  <cp:revision>190</cp:revision>
  <cp:lastPrinted>2014-11-04T15:58:17Z</cp:lastPrinted>
  <dcterms:created xsi:type="dcterms:W3CDTF">2006-08-16T00:00:00Z</dcterms:created>
  <dcterms:modified xsi:type="dcterms:W3CDTF">2014-11-09T20:31:11Z</dcterms:modified>
</cp:coreProperties>
</file>