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  <p:sldMasterId id="2147483700" r:id="rId4"/>
  </p:sldMasterIdLst>
  <p:notesMasterIdLst>
    <p:notesMasterId r:id="rId36"/>
  </p:notesMasterIdLst>
  <p:sldIdLst>
    <p:sldId id="256" r:id="rId5"/>
    <p:sldId id="323" r:id="rId6"/>
    <p:sldId id="324" r:id="rId7"/>
    <p:sldId id="325" r:id="rId8"/>
    <p:sldId id="327" r:id="rId9"/>
    <p:sldId id="311" r:id="rId10"/>
    <p:sldId id="313" r:id="rId11"/>
    <p:sldId id="307" r:id="rId12"/>
    <p:sldId id="308" r:id="rId13"/>
    <p:sldId id="309" r:id="rId14"/>
    <p:sldId id="330" r:id="rId15"/>
    <p:sldId id="339" r:id="rId16"/>
    <p:sldId id="296" r:id="rId17"/>
    <p:sldId id="329" r:id="rId18"/>
    <p:sldId id="328" r:id="rId19"/>
    <p:sldId id="335" r:id="rId20"/>
    <p:sldId id="336" r:id="rId21"/>
    <p:sldId id="278" r:id="rId22"/>
    <p:sldId id="291" r:id="rId23"/>
    <p:sldId id="338" r:id="rId24"/>
    <p:sldId id="334" r:id="rId25"/>
    <p:sldId id="302" r:id="rId26"/>
    <p:sldId id="321" r:id="rId27"/>
    <p:sldId id="322" r:id="rId28"/>
    <p:sldId id="316" r:id="rId29"/>
    <p:sldId id="337" r:id="rId30"/>
    <p:sldId id="333" r:id="rId31"/>
    <p:sldId id="314" r:id="rId32"/>
    <p:sldId id="304" r:id="rId33"/>
    <p:sldId id="317" r:id="rId34"/>
    <p:sldId id="277" r:id="rId3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clrMru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E6061-FCEE-485D-A49F-597F31EDF3D4}" type="datetimeFigureOut">
              <a:rPr lang="en-GB" smtClean="0"/>
              <a:t>12/11/2014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9E9F9-C476-4390-9B55-E9357F2B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59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27384"/>
            <a:ext cx="9156417" cy="68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80112" y="3501008"/>
            <a:ext cx="3240360" cy="1219200"/>
          </a:xfrm>
          <a:extLst>
            <a:ext uri="{909E8E84-426E-40DD-AFC4-6F175D3DCCD1}">
              <a14:hiddenFill xmlns:a14="http://schemas.microsoft.com/office/drawing/2010/main">
                <a:solidFill>
                  <a:srgbClr val="64379B"/>
                </a:solidFill>
              </a14:hiddenFill>
            </a:ext>
          </a:extLst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0112" y="4796408"/>
            <a:ext cx="3240360" cy="8382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3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7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152400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14401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4790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3600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5900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29902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943776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829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1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0080"/>
            <a:ext cx="4040188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10080"/>
            <a:ext cx="4041775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5877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1573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1141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881102"/>
            <a:ext cx="3008313" cy="553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4437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48243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36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064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526" y="838201"/>
            <a:ext cx="3170099" cy="21954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4979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081" y="411163"/>
            <a:ext cx="1329595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3212" y="411163"/>
            <a:ext cx="2366802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1077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88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749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8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625" y="2311402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1623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152400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14401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426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3600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2983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29902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957276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3710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1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0080"/>
            <a:ext cx="4040188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10080"/>
            <a:ext cx="4041775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28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962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59311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802462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881102"/>
            <a:ext cx="3008313" cy="553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4437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50977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3150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526" y="1417640"/>
            <a:ext cx="3170099" cy="21954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1720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081" y="411163"/>
            <a:ext cx="1329595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3212" y="411163"/>
            <a:ext cx="2366802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05646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88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3816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8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625" y="2311402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92142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6DE3382-2E7B-4D04-A092-150C0AC92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3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C40CFA3-D286-4EF8-9584-339C07055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1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278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E1E0CCB-E229-4E36-B2A5-36DEBFFB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81345F3E-196C-4FA2-8567-FEF4EAB26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724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75F158E-CFA5-47B4-AC38-87D95D528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263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535E4BC2-9D1B-43C5-B9A6-28FD7237D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054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0756188B-6A79-45C9-927A-CCA71EABA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0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C62A004A-92C9-492B-A4CA-ADB7D25EA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776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8100C05-7DDC-4EC4-B9C8-6158267FF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137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5DA9B7B6-6467-4759-A45D-6B950B697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14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9EBA9B0-7478-4226-B4EF-336E2FAE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7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4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2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50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logo 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 r="23984" b="16364"/>
          <a:stretch>
            <a:fillRect/>
          </a:stretch>
        </p:blipFill>
        <p:spPr bwMode="auto">
          <a:xfrm>
            <a:off x="8077200" y="6110288"/>
            <a:ext cx="738188" cy="44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93738" y="6350002"/>
            <a:ext cx="138430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b="0" i="0" dirty="0">
                <a:solidFill>
                  <a:schemeClr val="bg2"/>
                </a:solidFill>
                <a:latin typeface="Calibri"/>
                <a:cs typeface="Calibri"/>
              </a:rPr>
              <a:t>© British Telecommunications </a:t>
            </a:r>
            <a:r>
              <a:rPr lang="en-US" sz="600" b="0" i="0" dirty="0" err="1">
                <a:solidFill>
                  <a:schemeClr val="bg2"/>
                </a:solidFill>
                <a:latin typeface="Calibri"/>
                <a:cs typeface="Calibri"/>
              </a:rPr>
              <a:t>plc</a:t>
            </a:r>
            <a:endParaRPr lang="en-US" sz="600" b="0" i="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</a:pPr>
            <a:endParaRPr lang="en-US" sz="600" dirty="0">
              <a:solidFill>
                <a:schemeClr val="bg2"/>
              </a:solidFill>
              <a:latin typeface="New B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97388" y="6482761"/>
            <a:ext cx="374650" cy="221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85005"/>
            <a:ext cx="2895600" cy="210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i="0">
          <a:solidFill>
            <a:srgbClr val="64379B"/>
          </a:solidFill>
          <a:latin typeface="Calibri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chemeClr val="tx2"/>
          </a:solidFill>
          <a:latin typeface="Calibri"/>
          <a:ea typeface="+mn-ea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100" b="0" i="0">
          <a:solidFill>
            <a:schemeClr val="tx2"/>
          </a:solidFill>
          <a:latin typeface="Calibri"/>
          <a:ea typeface="+mn-ea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0" i="0">
          <a:solidFill>
            <a:schemeClr val="tx2"/>
          </a:solidFill>
          <a:latin typeface="Calibri"/>
          <a:ea typeface="+mn-ea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chemeClr val="tx2"/>
          </a:solidFill>
          <a:latin typeface="Calibri"/>
          <a:ea typeface="+mn-ea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 b="0" i="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152400"/>
            <a:ext cx="838200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838201"/>
            <a:ext cx="8382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2053" name="Picture 4" descr="kiev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68277" y="6499226"/>
            <a:ext cx="10064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02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9pPr>
    </p:titleStyle>
    <p:bodyStyle>
      <a:lvl1pPr marL="341313" indent="-3413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91440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8088" indent="-2825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4843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9415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3987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8559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3131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411163"/>
            <a:ext cx="838200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417640"/>
            <a:ext cx="8382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5" descr="GLogo_flat_transparent_RGB_large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24800" y="6464301"/>
            <a:ext cx="1066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67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9pPr>
    </p:titleStyle>
    <p:bodyStyle>
      <a:lvl1pPr marL="341313" indent="-3413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91440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8088" indent="-2825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4843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9415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3987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8559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3131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fld id="{A46FC412-3FA6-4A08-A0FD-924A5F94B0B7}" type="slidenum">
              <a:rPr lang="en-US">
                <a:cs typeface="+mn-cs"/>
              </a:rPr>
              <a:pPr eaLnBrk="1" hangingPunct="1">
                <a:defRPr/>
              </a:pPr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46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mail-archive/web/tcpinc/current/msg00359.html" TargetMode="External"/><Relationship Id="rId2" Type="http://schemas.openxmlformats.org/officeDocument/2006/relationships/hyperlink" Target="https://tools.ietf.org/html/draft-briscoe-tcpm-inner-spa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tf.org/mail-archive/web/tcpinc/current/msg00384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6040" y="3733800"/>
            <a:ext cx="2859360" cy="1219200"/>
          </a:xfrm>
        </p:spPr>
        <p:txBody>
          <a:bodyPr/>
          <a:lstStyle/>
          <a:p>
            <a:r>
              <a:rPr lang="en-GB" dirty="0" smtClean="0"/>
              <a:t>Inner </a:t>
            </a:r>
            <a:r>
              <a:rPr lang="en-GB" dirty="0" smtClean="0"/>
              <a:t>Space</a:t>
            </a:r>
            <a:br>
              <a:rPr lang="en-GB" dirty="0" smtClean="0"/>
            </a:br>
            <a:r>
              <a:rPr lang="en-GB" sz="2400" dirty="0" smtClean="0"/>
              <a:t>for </a:t>
            </a:r>
            <a:r>
              <a:rPr lang="en-GB" sz="2400" dirty="0" err="1" smtClean="0"/>
              <a:t>tcpinc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6040" y="5029200"/>
            <a:ext cx="2859360" cy="838200"/>
          </a:xfrm>
        </p:spPr>
        <p:txBody>
          <a:bodyPr/>
          <a:lstStyle/>
          <a:p>
            <a:r>
              <a:rPr lang="en-GB" dirty="0" smtClean="0"/>
              <a:t>Bob Briscoe</a:t>
            </a:r>
          </a:p>
          <a:p>
            <a:r>
              <a:rPr lang="en-GB" dirty="0" smtClean="0"/>
              <a:t>Nov 2014</a:t>
            </a:r>
          </a:p>
          <a:p>
            <a:endParaRPr lang="en-GB" dirty="0" smtClean="0"/>
          </a:p>
          <a:p>
            <a:r>
              <a:rPr lang="en-GB" dirty="0" smtClean="0"/>
              <a:t>draft-briscoe-tcpm-inner-space-01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5" descr="Trilogy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9"/>
          <a:stretch>
            <a:fillRect/>
          </a:stretch>
        </p:blipFill>
        <p:spPr bwMode="auto">
          <a:xfrm>
            <a:off x="76200" y="5732644"/>
            <a:ext cx="1547656" cy="38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4608512" cy="5770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050" dirty="0">
                <a:solidFill>
                  <a:schemeClr val="bg1"/>
                </a:solidFill>
              </a:rPr>
              <a:t>Bob </a:t>
            </a:r>
            <a:r>
              <a:rPr lang="en-GB" sz="1050" dirty="0" smtClean="0">
                <a:solidFill>
                  <a:schemeClr val="bg1"/>
                </a:solidFill>
              </a:rPr>
              <a:t>Briscoe's </a:t>
            </a:r>
            <a:r>
              <a:rPr lang="en-GB" sz="1050" dirty="0">
                <a:solidFill>
                  <a:schemeClr val="bg1"/>
                </a:solidFill>
              </a:rPr>
              <a:t>work is part-funded by the European Community</a:t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1050" dirty="0">
                <a:solidFill>
                  <a:schemeClr val="bg1"/>
                </a:solidFill>
              </a:rPr>
              <a:t>under its Seventh Framework Programme through the </a:t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1050" dirty="0">
                <a:solidFill>
                  <a:schemeClr val="bg1"/>
                </a:solidFill>
              </a:rPr>
              <a:t>Trilogy 2 </a:t>
            </a:r>
            <a:r>
              <a:rPr lang="en-GB" sz="1050" dirty="0" smtClean="0">
                <a:solidFill>
                  <a:schemeClr val="bg1"/>
                </a:solidFill>
              </a:rPr>
              <a:t>(</a:t>
            </a:r>
            <a:r>
              <a:rPr lang="en-GB" sz="1050" dirty="0">
                <a:solidFill>
                  <a:schemeClr val="bg1"/>
                </a:solidFill>
              </a:rPr>
              <a:t>ICT-317756</a:t>
            </a:r>
            <a:r>
              <a:rPr lang="en-GB" sz="1050" dirty="0" smtClean="0">
                <a:solidFill>
                  <a:schemeClr val="bg1"/>
                </a:solidFill>
              </a:rPr>
              <a:t>) and the RITE (ICT-317700) projects</a:t>
            </a:r>
            <a:endParaRPr lang="en-GB" sz="105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52400" y="6172200"/>
            <a:ext cx="1471456" cy="541867"/>
            <a:chOff x="76200" y="6096000"/>
            <a:chExt cx="1676400" cy="685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76200" y="6096000"/>
              <a:ext cx="1676400" cy="685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696" y="6192770"/>
              <a:ext cx="1440160" cy="512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131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 bwMode="auto">
          <a:xfrm flipV="1">
            <a:off x="1994644" y="1321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3314649" y="1321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480398" y="1321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477000" y="1321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7665560" y="1321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Inner Space – TCP byte-stream</a:t>
            </a:r>
            <a:endParaRPr lang="en-GB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2724552" y="4445284"/>
            <a:ext cx="5896649" cy="1803115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robust to resegmentation</a:t>
            </a:r>
          </a:p>
          <a:p>
            <a:r>
              <a:rPr lang="en-GB" dirty="0" smtClean="0"/>
              <a:t>Inner Options not prone to stripping</a:t>
            </a:r>
          </a:p>
          <a:p>
            <a:r>
              <a:rPr lang="en-GB" dirty="0" smtClean="0"/>
              <a:t>reliable ordered delivery of Inner Options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makes rekey easy </a:t>
            </a:r>
            <a:r>
              <a:rPr lang="en-GB" dirty="0" smtClean="0"/>
              <a:t>(gives </a:t>
            </a:r>
            <a:r>
              <a:rPr lang="en-GB" dirty="0" err="1" smtClean="0"/>
              <a:t>tcpcrypt</a:t>
            </a:r>
            <a:r>
              <a:rPr lang="en-GB" dirty="0" smtClean="0"/>
              <a:t> TLS-like records)</a:t>
            </a: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err="1" smtClean="0"/>
              <a:t>tcpinc</a:t>
            </a:r>
            <a:r>
              <a:rPr lang="en-GB" dirty="0" smtClean="0"/>
              <a:t> </a:t>
            </a:r>
            <a:r>
              <a:rPr lang="en-GB" dirty="0"/>
              <a:t>can encrypt Inner Options (incl. </a:t>
            </a:r>
            <a:r>
              <a:rPr lang="en-GB" dirty="0" smtClean="0"/>
              <a:t>its own</a:t>
            </a:r>
            <a:r>
              <a:rPr lang="en-GB" dirty="0"/>
              <a:t>)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 bwMode="auto">
          <a:xfrm flipH="1">
            <a:off x="452085" y="1321083"/>
            <a:ext cx="762453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flipH="1">
            <a:off x="1223364" y="132108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flipH="1">
            <a:off x="1994644" y="2006883"/>
            <a:ext cx="1320005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flipH="1">
            <a:off x="152400" y="1321083"/>
            <a:ext cx="304044" cy="381000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Magic</a:t>
            </a:r>
            <a:b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No. A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flipH="1">
            <a:off x="3305823" y="132108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 flipH="1">
            <a:off x="3691460" y="132108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 flipH="1">
            <a:off x="4462743" y="2006883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496837" y="132108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6882474" y="132108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7653757" y="2006883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87585" y="1422668"/>
            <a:ext cx="1625883" cy="45694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48794" y="1422668"/>
            <a:ext cx="1625883" cy="456948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 flipV="1">
            <a:off x="1994644" y="3226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3314649" y="3226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4480398" y="3226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6477000" y="3226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7665560" y="322608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 bwMode="auto">
          <a:xfrm flipH="1">
            <a:off x="452085" y="3226083"/>
            <a:ext cx="762453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 flipH="1">
            <a:off x="1223364" y="322608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 flipH="1">
            <a:off x="1994644" y="3911883"/>
            <a:ext cx="1320005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 flipH="1">
            <a:off x="152400" y="3226083"/>
            <a:ext cx="304044" cy="381000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Magic</a:t>
            </a:r>
            <a:b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No. A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 flipH="1">
            <a:off x="3305823" y="322608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flipH="1">
            <a:off x="3691460" y="322608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 flipH="1">
            <a:off x="4462743" y="3911883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 flipH="1">
            <a:off x="6496837" y="322608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 flipH="1">
            <a:off x="6882474" y="322608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 flipH="1">
            <a:off x="7653757" y="3911883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64160" y="3327668"/>
            <a:ext cx="1625883" cy="45694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340334" y="3327669"/>
            <a:ext cx="1625883" cy="456948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 flipH="1">
            <a:off x="227133" y="1676400"/>
            <a:ext cx="801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</a:rPr>
              <a:t>Control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 flipH="1">
            <a:off x="427089" y="1932801"/>
            <a:ext cx="571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</a:rPr>
              <a:t>Data</a:t>
            </a:r>
            <a:endParaRPr lang="en-GB" sz="1600" dirty="0">
              <a:latin typeface="Calibri" panose="020F0502020204030204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>
            <a:off x="31159" y="1953397"/>
            <a:ext cx="93585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 flipH="1">
            <a:off x="257206" y="972296"/>
            <a:ext cx="74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Sent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257206" y="2796556"/>
            <a:ext cx="1306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Received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9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 bwMode="auto">
          <a:xfrm>
            <a:off x="152400" y="990600"/>
            <a:ext cx="9601200" cy="1735880"/>
          </a:xfrm>
          <a:prstGeom prst="roundRect">
            <a:avLst>
              <a:gd name="adj" fmla="val 6281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152400" y="2971800"/>
            <a:ext cx="9601200" cy="2336196"/>
          </a:xfrm>
          <a:prstGeom prst="roundRect">
            <a:avLst>
              <a:gd name="adj" fmla="val 3988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3377033" y="145436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 bwMode="auto">
          <a:xfrm flipH="1">
            <a:off x="3360589" y="3130462"/>
            <a:ext cx="385640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rekey message on an unreliable unordered segment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98576" y="5616775"/>
            <a:ext cx="4816824" cy="53250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problematic if key applies to headers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2133600" y="145436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7621389" y="1454363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Rectangle 12"/>
          <p:cNvSpPr/>
          <p:nvPr/>
        </p:nvSpPr>
        <p:spPr bwMode="auto">
          <a:xfrm flipH="1">
            <a:off x="959023" y="145436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1344662" y="145436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endParaRPr kumimoji="0" lang="en-GB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2103061" y="2140163"/>
            <a:ext cx="1257848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3380979" y="145436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3766616" y="1454363"/>
            <a:ext cx="77128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endParaRPr kumimoji="0" lang="en-GB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 flipH="1">
            <a:off x="7579647" y="2140163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4547318" y="145436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flipH="1">
            <a:off x="4932955" y="1454363"/>
            <a:ext cx="38564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endParaRPr kumimoji="0" lang="en-GB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5333796" y="145436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5719433" y="1454363"/>
            <a:ext cx="987556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endParaRPr kumimoji="0" lang="en-GB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6719315" y="1454363"/>
            <a:ext cx="385641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InSpace</a:t>
            </a: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7104953" y="1454363"/>
            <a:ext cx="516437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</a:t>
            </a:r>
            <a:endParaRPr kumimoji="0" lang="en-GB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2052761" y="3968662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3334831" y="3968662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 bwMode="auto">
          <a:xfrm flipH="1">
            <a:off x="1263823" y="3968662"/>
            <a:ext cx="771280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2035102" y="4654460"/>
            <a:ext cx="1257848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 flipH="1">
            <a:off x="3353891" y="3511462"/>
            <a:ext cx="771280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 flipH="1">
            <a:off x="3337389" y="4654460"/>
            <a:ext cx="2005329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 flipH="1">
            <a:off x="2841053" y="5768278"/>
            <a:ext cx="987556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D</a:t>
            </a:r>
          </a:p>
        </p:txBody>
      </p:sp>
      <p:sp>
        <p:nvSpPr>
          <p:cNvPr id="40" name="Rectangle 39"/>
          <p:cNvSpPr/>
          <p:nvPr/>
        </p:nvSpPr>
        <p:spPr bwMode="auto">
          <a:xfrm flipH="1">
            <a:off x="3357976" y="3908023"/>
            <a:ext cx="516437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E</a:t>
            </a:r>
          </a:p>
        </p:txBody>
      </p:sp>
      <p:sp>
        <p:nvSpPr>
          <p:cNvPr id="41" name="Freeform 40"/>
          <p:cNvSpPr/>
          <p:nvPr/>
        </p:nvSpPr>
        <p:spPr bwMode="auto">
          <a:xfrm>
            <a:off x="3219851" y="5069806"/>
            <a:ext cx="146205" cy="682580"/>
          </a:xfrm>
          <a:custGeom>
            <a:avLst/>
            <a:gdLst>
              <a:gd name="connsiteX0" fmla="*/ 79223 w 105157"/>
              <a:gd name="connsiteY0" fmla="*/ 0 h 682580"/>
              <a:gd name="connsiteX1" fmla="*/ 40586 w 105157"/>
              <a:gd name="connsiteY1" fmla="*/ 270456 h 682580"/>
              <a:gd name="connsiteX2" fmla="*/ 1949 w 105157"/>
              <a:gd name="connsiteY2" fmla="*/ 399245 h 682580"/>
              <a:gd name="connsiteX3" fmla="*/ 104980 w 105157"/>
              <a:gd name="connsiteY3" fmla="*/ 463639 h 682580"/>
              <a:gd name="connsiteX4" fmla="*/ 27707 w 105157"/>
              <a:gd name="connsiteY4" fmla="*/ 618186 h 682580"/>
              <a:gd name="connsiteX5" fmla="*/ 66344 w 105157"/>
              <a:gd name="connsiteY5" fmla="*/ 682580 h 682580"/>
              <a:gd name="connsiteX0" fmla="*/ 120090 w 146205"/>
              <a:gd name="connsiteY0" fmla="*/ 0 h 682580"/>
              <a:gd name="connsiteX1" fmla="*/ 81453 w 146205"/>
              <a:gd name="connsiteY1" fmla="*/ 270456 h 682580"/>
              <a:gd name="connsiteX2" fmla="*/ 42816 w 146205"/>
              <a:gd name="connsiteY2" fmla="*/ 399245 h 682580"/>
              <a:gd name="connsiteX3" fmla="*/ 145847 w 146205"/>
              <a:gd name="connsiteY3" fmla="*/ 463639 h 682580"/>
              <a:gd name="connsiteX4" fmla="*/ 480 w 146205"/>
              <a:gd name="connsiteY4" fmla="*/ 603595 h 682580"/>
              <a:gd name="connsiteX5" fmla="*/ 107211 w 146205"/>
              <a:gd name="connsiteY5" fmla="*/ 682580 h 682580"/>
              <a:gd name="connsiteX0" fmla="*/ 120090 w 146205"/>
              <a:gd name="connsiteY0" fmla="*/ 0 h 682580"/>
              <a:gd name="connsiteX1" fmla="*/ 81453 w 146205"/>
              <a:gd name="connsiteY1" fmla="*/ 270456 h 682580"/>
              <a:gd name="connsiteX2" fmla="*/ 42816 w 146205"/>
              <a:gd name="connsiteY2" fmla="*/ 399245 h 682580"/>
              <a:gd name="connsiteX3" fmla="*/ 145847 w 146205"/>
              <a:gd name="connsiteY3" fmla="*/ 463639 h 682580"/>
              <a:gd name="connsiteX4" fmla="*/ 480 w 146205"/>
              <a:gd name="connsiteY4" fmla="*/ 550093 h 682580"/>
              <a:gd name="connsiteX5" fmla="*/ 107211 w 146205"/>
              <a:gd name="connsiteY5" fmla="*/ 682580 h 682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205" h="682580">
                <a:moveTo>
                  <a:pt x="120090" y="0"/>
                </a:moveTo>
                <a:cubicBezTo>
                  <a:pt x="107211" y="101957"/>
                  <a:pt x="94332" y="203915"/>
                  <a:pt x="81453" y="270456"/>
                </a:cubicBezTo>
                <a:cubicBezTo>
                  <a:pt x="68574" y="336997"/>
                  <a:pt x="32084" y="367048"/>
                  <a:pt x="42816" y="399245"/>
                </a:cubicBezTo>
                <a:cubicBezTo>
                  <a:pt x="53548" y="431442"/>
                  <a:pt x="152903" y="438498"/>
                  <a:pt x="145847" y="463639"/>
                </a:cubicBezTo>
                <a:cubicBezTo>
                  <a:pt x="138791" y="488780"/>
                  <a:pt x="6919" y="513603"/>
                  <a:pt x="480" y="550093"/>
                </a:cubicBezTo>
                <a:cubicBezTo>
                  <a:pt x="-5959" y="586583"/>
                  <a:pt x="53549" y="631065"/>
                  <a:pt x="107211" y="68258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28135" y="530799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drop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" y="997163"/>
            <a:ext cx="3716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 smtClean="0"/>
              <a:t>Inner Options</a:t>
            </a:r>
            <a:r>
              <a:rPr lang="en-GB" sz="2000" dirty="0" smtClean="0"/>
              <a:t>: reliable, ordered</a:t>
            </a:r>
            <a:endParaRPr lang="en-GB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289047" y="3136295"/>
            <a:ext cx="2274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 smtClean="0"/>
              <a:t>Outer Options</a:t>
            </a:r>
            <a:r>
              <a:rPr lang="en-GB" sz="2000" dirty="0" smtClean="0"/>
              <a:t>: not</a:t>
            </a:r>
            <a:endParaRPr lang="en-GB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4227351" y="1008831"/>
            <a:ext cx="748923" cy="369332"/>
          </a:xfrm>
          <a:prstGeom prst="wedgeRectCallout">
            <a:avLst>
              <a:gd name="adj1" fmla="val -45727"/>
              <a:gd name="adj2" fmla="val 87409"/>
            </a:avLst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rekey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4313170" y="3167073"/>
            <a:ext cx="748923" cy="369332"/>
          </a:xfrm>
          <a:prstGeom prst="wedgeRectCallout">
            <a:avLst>
              <a:gd name="adj1" fmla="val -74811"/>
              <a:gd name="adj2" fmla="val 70486"/>
            </a:avLst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rekey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4145515" y="1835365"/>
            <a:ext cx="28648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(common) case of no data</a:t>
            </a:r>
            <a:br>
              <a:rPr lang="en-GB" dirty="0" smtClean="0"/>
            </a:br>
            <a:r>
              <a:rPr lang="en-GB" dirty="0" smtClean="0"/>
              <a:t>in one direction for a while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4974783" y="3365054"/>
            <a:ext cx="3788217" cy="120032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TCP-AO added bespoke solution:</a:t>
            </a:r>
            <a:br>
              <a:rPr lang="en-GB" dirty="0" smtClean="0"/>
            </a:br>
            <a:r>
              <a:rPr lang="en-GB" dirty="0" smtClean="0"/>
              <a:t>lists operative keys in every header</a:t>
            </a:r>
            <a:br>
              <a:rPr lang="en-GB" dirty="0" smtClean="0"/>
            </a:br>
            <a:r>
              <a:rPr lang="en-GB" dirty="0" smtClean="0"/>
              <a:t>then switches key back and forth</a:t>
            </a:r>
            <a:br>
              <a:rPr lang="en-GB" dirty="0" smtClean="0"/>
            </a:br>
            <a:r>
              <a:rPr lang="en-GB" dirty="0" smtClean="0"/>
              <a:t>during out of order headers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76200" y="164623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control	</a:t>
            </a:r>
          </a:p>
          <a:p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76200" y="409852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control	</a:t>
            </a:r>
          </a:p>
          <a:p>
            <a:r>
              <a:rPr lang="en-GB" dirty="0" smtClean="0"/>
              <a:t>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4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transformation of the datastream </a:t>
            </a:r>
            <a:br>
              <a:rPr lang="en-GB" dirty="0" smtClean="0"/>
            </a:br>
            <a:r>
              <a:rPr lang="en-GB" sz="2000" dirty="0" smtClean="0"/>
              <a:t>controlled by TCP options within the datastream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e.g. </a:t>
            </a:r>
            <a:r>
              <a:rPr lang="en-GB" dirty="0" smtClean="0"/>
              <a:t>(de)crypt, (de)compress</a:t>
            </a:r>
          </a:p>
          <a:p>
            <a:r>
              <a:rPr lang="en-GB" dirty="0" smtClean="0"/>
              <a:t>care with processing order: recursion limited to one level</a:t>
            </a:r>
            <a:endParaRPr lang="en-GB" dirty="0"/>
          </a:p>
          <a:p>
            <a:pPr lvl="1"/>
            <a:r>
              <a:rPr lang="en-GB" dirty="0" smtClean="0"/>
              <a:t>SYN=1: </a:t>
            </a:r>
          </a:p>
          <a:p>
            <a:pPr lvl="2"/>
            <a:r>
              <a:rPr lang="en-GB" dirty="0" smtClean="0"/>
              <a:t>if not previously </a:t>
            </a:r>
            <a:r>
              <a:rPr lang="en-GB" dirty="0"/>
              <a:t>found </a:t>
            </a:r>
            <a:r>
              <a:rPr lang="en-GB" dirty="0" err="1"/>
              <a:t>MagicA</a:t>
            </a:r>
            <a:r>
              <a:rPr lang="en-GB" dirty="0"/>
              <a:t>, </a:t>
            </a:r>
            <a:r>
              <a:rPr lang="en-GB" dirty="0" smtClean="0"/>
              <a:t>retry after transformation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SYN=0: </a:t>
            </a:r>
          </a:p>
          <a:p>
            <a:pPr lvl="2"/>
            <a:r>
              <a:rPr lang="en-GB" dirty="0" smtClean="0"/>
              <a:t>(de)crypt progressively</a:t>
            </a:r>
          </a:p>
          <a:p>
            <a:pPr lvl="2"/>
            <a:r>
              <a:rPr lang="en-GB" dirty="0" smtClean="0"/>
              <a:t>up to the end of each set of Inner Options</a:t>
            </a:r>
          </a:p>
          <a:p>
            <a:pPr lvl="2"/>
            <a:r>
              <a:rPr lang="en-GB" dirty="0" smtClean="0"/>
              <a:t>process those options</a:t>
            </a:r>
          </a:p>
          <a:p>
            <a:pPr lvl="2"/>
            <a:r>
              <a:rPr lang="en-GB" dirty="0"/>
              <a:t>then continue </a:t>
            </a:r>
            <a:r>
              <a:rPr lang="en-GB" dirty="0" smtClean="0"/>
              <a:t>with next segment (might </a:t>
            </a:r>
            <a:r>
              <a:rPr lang="en-GB" dirty="0"/>
              <a:t>be with a new key)</a:t>
            </a:r>
          </a:p>
          <a:p>
            <a:endParaRPr lang="en-GB" dirty="0"/>
          </a:p>
        </p:txBody>
      </p:sp>
      <p:pic>
        <p:nvPicPr>
          <p:cNvPr id="4098" name="Picture 2" descr="http://www.psdgraphics.com/wp-content/uploads/2011/10/magic-wan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8" t="5330" r="10543" b="4530"/>
          <a:stretch/>
        </p:blipFill>
        <p:spPr bwMode="auto">
          <a:xfrm>
            <a:off x="4016830" y="3208504"/>
            <a:ext cx="1346453" cy="112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5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transformation of the datastream </a:t>
            </a:r>
            <a:br>
              <a:rPr lang="en-GB" dirty="0" smtClean="0"/>
            </a:br>
            <a:r>
              <a:rPr lang="en-GB" sz="2000" dirty="0" smtClean="0"/>
              <a:t>controlled by TCP options within the datastream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e.g. </a:t>
            </a:r>
            <a:r>
              <a:rPr lang="en-GB" dirty="0" smtClean="0"/>
              <a:t>(de)crypt, (de)compress</a:t>
            </a:r>
          </a:p>
          <a:p>
            <a:r>
              <a:rPr lang="en-GB" dirty="0" smtClean="0"/>
              <a:t>care with processing order: recursion limited to one level</a:t>
            </a:r>
            <a:endParaRPr lang="en-GB" dirty="0"/>
          </a:p>
          <a:p>
            <a:pPr lvl="1"/>
            <a:r>
              <a:rPr lang="en-GB" dirty="0" smtClean="0"/>
              <a:t>SYN=1: </a:t>
            </a:r>
          </a:p>
          <a:p>
            <a:pPr lvl="2"/>
            <a:r>
              <a:rPr lang="en-GB" dirty="0" smtClean="0"/>
              <a:t>if not previously </a:t>
            </a:r>
            <a:r>
              <a:rPr lang="en-GB" dirty="0"/>
              <a:t>found </a:t>
            </a:r>
            <a:r>
              <a:rPr lang="en-GB" dirty="0" err="1"/>
              <a:t>MagicA</a:t>
            </a:r>
            <a:r>
              <a:rPr lang="en-GB" dirty="0"/>
              <a:t>, </a:t>
            </a:r>
            <a:r>
              <a:rPr lang="en-GB" dirty="0" smtClean="0"/>
              <a:t>retry after transformation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SYN=0: </a:t>
            </a:r>
          </a:p>
          <a:p>
            <a:pPr lvl="2"/>
            <a:r>
              <a:rPr lang="en-GB" dirty="0" smtClean="0"/>
              <a:t>(de)crypt progressively</a:t>
            </a:r>
          </a:p>
          <a:p>
            <a:pPr lvl="2"/>
            <a:r>
              <a:rPr lang="en-GB" dirty="0" smtClean="0"/>
              <a:t>up to the end of each set of Inner Options</a:t>
            </a:r>
          </a:p>
          <a:p>
            <a:pPr lvl="2"/>
            <a:r>
              <a:rPr lang="en-GB" dirty="0" smtClean="0"/>
              <a:t>process those options</a:t>
            </a:r>
          </a:p>
          <a:p>
            <a:pPr lvl="2"/>
            <a:r>
              <a:rPr lang="en-GB" dirty="0"/>
              <a:t>then continue </a:t>
            </a:r>
            <a:r>
              <a:rPr lang="en-GB" dirty="0" smtClean="0"/>
              <a:t>with next segment (might </a:t>
            </a:r>
            <a:r>
              <a:rPr lang="en-GB" dirty="0"/>
              <a:t>be with a new key)</a:t>
            </a:r>
          </a:p>
          <a:p>
            <a:endParaRPr lang="en-GB" dirty="0"/>
          </a:p>
        </p:txBody>
      </p:sp>
      <p:pic>
        <p:nvPicPr>
          <p:cNvPr id="4098" name="Picture 2" descr="http://www.psdgraphics.com/wp-content/uploads/2011/10/magic-wan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8" t="5330" r="10543" b="4530"/>
          <a:stretch/>
        </p:blipFill>
        <p:spPr bwMode="auto">
          <a:xfrm>
            <a:off x="4016830" y="3208504"/>
            <a:ext cx="1346453" cy="112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www.petfinder.com/wp-content/uploads/2012/11/10-reasons-rescue-rabbits-rule-thinkstock-148125620-253x20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3" t="16088" r="17208"/>
          <a:stretch/>
        </p:blipFill>
        <p:spPr bwMode="auto">
          <a:xfrm>
            <a:off x="4016829" y="3208505"/>
            <a:ext cx="1344308" cy="113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7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message authentication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coverage options [Marcelo BB]: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payload only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payload plus some header fields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n-GB" dirty="0" smtClean="0"/>
              <a:t>MAC in a TCP option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n-GB" dirty="0" smtClean="0"/>
              <a:t>MAC in the payload</a:t>
            </a:r>
          </a:p>
          <a:p>
            <a:pPr marL="1771650" lvl="3" indent="-457200"/>
            <a:r>
              <a:rPr lang="en-GB" dirty="0" smtClean="0"/>
              <a:t>possible exception: MAC for pure ACKs in TCP option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n-GB" dirty="0" smtClean="0"/>
              <a:t>MAC for header in a TCP option; and for payload in payload</a:t>
            </a:r>
          </a:p>
          <a:p>
            <a:pPr lvl="2">
              <a:buClr>
                <a:srgbClr val="C00000"/>
              </a:buClr>
              <a:buSzPct val="133000"/>
              <a:buFont typeface="Calibri" panose="020F0502020204030204" pitchFamily="34" charset="0"/>
              <a:buChar char="+"/>
            </a:pPr>
            <a:r>
              <a:rPr lang="en-GB" dirty="0" smtClean="0">
                <a:solidFill>
                  <a:srgbClr val="C00000"/>
                </a:solidFill>
              </a:rPr>
              <a:t>   MAC in a TCP option... in the payload</a:t>
            </a:r>
          </a:p>
          <a:p>
            <a:endParaRPr lang="en-GB" dirty="0" smtClean="0"/>
          </a:p>
          <a:p>
            <a:r>
              <a:rPr lang="en-GB" dirty="0" smtClean="0"/>
              <a:t>Inner Space preserves the 1-1 mapping between</a:t>
            </a:r>
          </a:p>
          <a:p>
            <a:pPr lvl="1"/>
            <a:r>
              <a:rPr lang="en-GB" dirty="0" smtClean="0"/>
              <a:t>MAC, payload &amp; Inner TCP options of each segment</a:t>
            </a:r>
          </a:p>
          <a:p>
            <a:pPr lvl="1"/>
            <a:r>
              <a:rPr lang="en-GB" dirty="0" smtClean="0"/>
              <a:t>but not Outer Options and not the main TCP header (next slide)</a:t>
            </a:r>
          </a:p>
          <a:p>
            <a:endParaRPr lang="en-GB" dirty="0" smtClean="0"/>
          </a:p>
          <a:p>
            <a:r>
              <a:rPr lang="en-GB" dirty="0" smtClean="0"/>
              <a:t>gotcha: MAC consumes sequence space on pure ACK</a:t>
            </a:r>
          </a:p>
          <a:p>
            <a:pPr lvl="1"/>
            <a:r>
              <a:rPr lang="en-GB" dirty="0" smtClean="0"/>
              <a:t>could write ad hoc rules, e.g. "defer ACK if no payload"</a:t>
            </a:r>
          </a:p>
          <a:p>
            <a:pPr lvl="1"/>
            <a:r>
              <a:rPr lang="en-GB" dirty="0" smtClean="0"/>
              <a:t>full solution (</a:t>
            </a:r>
            <a:r>
              <a:rPr lang="en-GB" dirty="0"/>
              <a:t>next </a:t>
            </a:r>
            <a:r>
              <a:rPr lang="en-GB" dirty="0" smtClean="0"/>
              <a:t>revision): unreliable &amp; reliable Inner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913620" y="94672"/>
            <a:ext cx="5384442" cy="1625884"/>
            <a:chOff x="4750158" y="1047174"/>
            <a:chExt cx="5384442" cy="1625884"/>
          </a:xfrm>
        </p:grpSpPr>
        <p:cxnSp>
          <p:nvCxnSpPr>
            <p:cNvPr id="15" name="Straight Connector 14"/>
            <p:cNvCxnSpPr/>
            <p:nvPr/>
          </p:nvCxnSpPr>
          <p:spPr bwMode="auto">
            <a:xfrm flipV="1">
              <a:off x="6914137" y="1530056"/>
              <a:ext cx="0" cy="106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8102697" y="1530056"/>
              <a:ext cx="0" cy="106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" name="Rectangle 16"/>
            <p:cNvSpPr/>
            <p:nvPr/>
          </p:nvSpPr>
          <p:spPr bwMode="auto">
            <a:xfrm flipH="1">
              <a:off x="6933974" y="1530056"/>
              <a:ext cx="385641" cy="381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  <a:t>InSpace Option</a:t>
              </a:r>
              <a:endParaRPr kumimoji="0" lang="en-GB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 flipH="1">
              <a:off x="7319611" y="1530056"/>
              <a:ext cx="77128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3600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  <a:t>Inner</a:t>
              </a:r>
              <a:b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</a:b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  <a:t>Options</a:t>
              </a:r>
              <a:endParaRPr kumimoji="0" lang="en-GB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 flipH="1">
              <a:off x="8090894" y="2215856"/>
              <a:ext cx="2005329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  <a:t>TCP Payload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899742" y="1631642"/>
              <a:ext cx="1625883" cy="456948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auto">
            <a:xfrm flipH="1">
              <a:off x="4913620" y="2215856"/>
              <a:ext cx="2005329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  <a:t>TCP Payload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03342" y="1631642"/>
              <a:ext cx="1625883" cy="456948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 bwMode="auto">
            <a:xfrm>
              <a:off x="4750158" y="2177754"/>
              <a:ext cx="1255205" cy="49530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8839200" y="2136480"/>
              <a:ext cx="1295400" cy="53657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72400" y="1556893"/>
              <a:ext cx="304800" cy="338814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0" rIns="0" rtlCol="0" anchor="ctr" anchorCtr="0">
              <a:noAutofit/>
            </a:bodyPr>
            <a:lstStyle/>
            <a:p>
              <a:pPr algn="ctr"/>
              <a:r>
                <a:rPr lang="en-GB" sz="1050" dirty="0" smtClean="0"/>
                <a:t>MAC</a:t>
              </a:r>
              <a:endParaRPr lang="en-GB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15905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message authentication of the main TCP header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middlebox transformations</a:t>
            </a:r>
          </a:p>
          <a:p>
            <a:pPr lvl="2"/>
            <a:r>
              <a:rPr lang="en-GB" dirty="0"/>
              <a:t>NAT</a:t>
            </a:r>
          </a:p>
          <a:p>
            <a:pPr lvl="2"/>
            <a:r>
              <a:rPr lang="en-GB" dirty="0" smtClean="0"/>
              <a:t>resegmentation</a:t>
            </a:r>
          </a:p>
          <a:p>
            <a:pPr lvl="2"/>
            <a:r>
              <a:rPr lang="en-GB" dirty="0" err="1" smtClean="0"/>
              <a:t>Seq</a:t>
            </a:r>
            <a:r>
              <a:rPr lang="en-GB" dirty="0" smtClean="0"/>
              <a:t> No Shift</a:t>
            </a:r>
          </a:p>
          <a:p>
            <a:pPr lvl="2"/>
            <a:r>
              <a:rPr lang="en-GB" dirty="0"/>
              <a:t>ACK thinning</a:t>
            </a:r>
          </a:p>
          <a:p>
            <a:pPr lvl="2"/>
            <a:r>
              <a:rPr lang="en-GB" dirty="0" smtClean="0"/>
              <a:t>&lt;more will be discovered&gt;</a:t>
            </a:r>
          </a:p>
          <a:p>
            <a:r>
              <a:rPr lang="en-GB" dirty="0" smtClean="0"/>
              <a:t>not really attacks, but naive authentication would fail</a:t>
            </a:r>
          </a:p>
          <a:p>
            <a:pPr lvl="1"/>
            <a:r>
              <a:rPr lang="en-GB" dirty="0" smtClean="0"/>
              <a:t>approach so far: absolve these headers from authentication</a:t>
            </a:r>
          </a:p>
          <a:p>
            <a:r>
              <a:rPr lang="en-GB" dirty="0" smtClean="0"/>
              <a:t>a feasible approach (not universally applicable)</a:t>
            </a:r>
          </a:p>
          <a:p>
            <a:pPr lvl="1"/>
            <a:r>
              <a:rPr lang="en-GB" dirty="0" smtClean="0"/>
              <a:t>using inner options, sender reveals the original* once per connection</a:t>
            </a:r>
          </a:p>
          <a:p>
            <a:pPr lvl="1"/>
            <a:r>
              <a:rPr lang="en-GB" dirty="0" err="1" smtClean="0"/>
              <a:t>rcvr</a:t>
            </a:r>
            <a:r>
              <a:rPr lang="en-GB" dirty="0" smtClean="0"/>
              <a:t> reverses shifts, reconstructs sent (pseudo)segments</a:t>
            </a:r>
          </a:p>
          <a:p>
            <a:pPr lvl="1"/>
            <a:r>
              <a:rPr lang="en-GB" dirty="0" err="1" smtClean="0"/>
              <a:t>rcvr</a:t>
            </a:r>
            <a:r>
              <a:rPr lang="en-GB" dirty="0" smtClean="0"/>
              <a:t> verifies sent MAC against reconstructed </a:t>
            </a:r>
            <a:r>
              <a:rPr lang="en-GB" dirty="0" err="1" smtClean="0"/>
              <a:t>pseudosegments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summary: verify that header transformations are </a:t>
            </a:r>
            <a:r>
              <a:rPr lang="en-GB" i="1" dirty="0" smtClean="0">
                <a:solidFill>
                  <a:srgbClr val="C00000"/>
                </a:solidFill>
              </a:rPr>
              <a:t>consistent</a:t>
            </a:r>
            <a:endParaRPr lang="en-GB" i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12882" y="6248400"/>
            <a:ext cx="1544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 smtClean="0">
                <a:latin typeface="Calibri" panose="020F0502020204030204" pitchFamily="34" charset="0"/>
              </a:rPr>
              <a:t>	</a:t>
            </a:r>
          </a:p>
          <a:p>
            <a:r>
              <a:rPr lang="en-GB" sz="1400" dirty="0" smtClean="0">
                <a:latin typeface="Calibri" panose="020F0502020204030204" pitchFamily="34" charset="0"/>
              </a:rPr>
              <a:t>* privacy concern?</a:t>
            </a:r>
            <a:endParaRPr lang="en-GB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Inner Space – encapsulation model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26452" y="4783965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279303" y="4783965"/>
            <a:ext cx="845713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87353" y="4783965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6452" y="3488565"/>
            <a:ext cx="609600" cy="1295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87353" y="3488565"/>
            <a:ext cx="609600" cy="1295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279303" y="2650365"/>
            <a:ext cx="845713" cy="2133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Middle-box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6452" y="2650365"/>
            <a:ext cx="609600" cy="838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87353" y="2650365"/>
            <a:ext cx="609600" cy="838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182155" y="4783965"/>
            <a:ext cx="845713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182155" y="4250565"/>
            <a:ext cx="845713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Middle-box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836054" y="4373451"/>
            <a:ext cx="443249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76200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1217054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3119906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384701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eft-Right Arrow 20"/>
          <p:cNvSpPr/>
          <p:nvPr/>
        </p:nvSpPr>
        <p:spPr bwMode="auto">
          <a:xfrm>
            <a:off x="2125016" y="4373451"/>
            <a:ext cx="1057139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eft-Right Arrow 21"/>
          <p:cNvSpPr/>
          <p:nvPr/>
        </p:nvSpPr>
        <p:spPr bwMode="auto">
          <a:xfrm>
            <a:off x="4027867" y="4373451"/>
            <a:ext cx="2659487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Header &amp;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Left-Right Arrow 22"/>
          <p:cNvSpPr/>
          <p:nvPr/>
        </p:nvSpPr>
        <p:spPr bwMode="auto">
          <a:xfrm>
            <a:off x="836052" y="3564765"/>
            <a:ext cx="5851300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Within TCP Data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Left-Right Arrow 24"/>
          <p:cNvSpPr/>
          <p:nvPr/>
        </p:nvSpPr>
        <p:spPr bwMode="auto">
          <a:xfrm>
            <a:off x="836053" y="2693295"/>
            <a:ext cx="5851300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3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Inner Space – applicability </a:t>
            </a:r>
            <a:r>
              <a:rPr lang="en-GB" dirty="0"/>
              <a:t>&amp; </a:t>
            </a:r>
            <a:r>
              <a:rPr lang="en-GB" dirty="0" smtClean="0"/>
              <a:t>compatibility</a:t>
            </a:r>
            <a:r>
              <a:rPr lang="en-GB" baseline="30000" dirty="0" smtClean="0"/>
              <a:t>1,2</a:t>
            </a:r>
            <a:endParaRPr lang="en-GB" baseline="30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26452" y="4783965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279303" y="4783965"/>
            <a:ext cx="845713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87353" y="4783965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6452" y="3488565"/>
            <a:ext cx="609600" cy="1295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87353" y="3488565"/>
            <a:ext cx="609600" cy="1295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279303" y="2650365"/>
            <a:ext cx="845713" cy="2133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Middle-box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6452" y="2650365"/>
            <a:ext cx="609600" cy="838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87353" y="2650365"/>
            <a:ext cx="609600" cy="838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182155" y="4783965"/>
            <a:ext cx="845713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IP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182155" y="4250565"/>
            <a:ext cx="845713" cy="5334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Middle-box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836054" y="4373451"/>
            <a:ext cx="443249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76200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1217054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3119906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384701" y="5122035"/>
            <a:ext cx="1004553" cy="347731"/>
          </a:xfrm>
          <a:custGeom>
            <a:avLst/>
            <a:gdLst>
              <a:gd name="connsiteX0" fmla="*/ 12879 w 1004553"/>
              <a:gd name="connsiteY0" fmla="*/ 115910 h 347730"/>
              <a:gd name="connsiteX1" fmla="*/ 103031 w 1004553"/>
              <a:gd name="connsiteY1" fmla="*/ 38637 h 347730"/>
              <a:gd name="connsiteX2" fmla="*/ 128789 w 1004553"/>
              <a:gd name="connsiteY2" fmla="*/ 103031 h 347730"/>
              <a:gd name="connsiteX3" fmla="*/ 231820 w 1004553"/>
              <a:gd name="connsiteY3" fmla="*/ 0 h 347730"/>
              <a:gd name="connsiteX4" fmla="*/ 283336 w 1004553"/>
              <a:gd name="connsiteY4" fmla="*/ 115910 h 347730"/>
              <a:gd name="connsiteX5" fmla="*/ 321972 w 1004553"/>
              <a:gd name="connsiteY5" fmla="*/ 25758 h 347730"/>
              <a:gd name="connsiteX6" fmla="*/ 399246 w 1004553"/>
              <a:gd name="connsiteY6" fmla="*/ 141668 h 347730"/>
              <a:gd name="connsiteX7" fmla="*/ 437882 w 1004553"/>
              <a:gd name="connsiteY7" fmla="*/ 12879 h 347730"/>
              <a:gd name="connsiteX8" fmla="*/ 489398 w 1004553"/>
              <a:gd name="connsiteY8" fmla="*/ 115910 h 347730"/>
              <a:gd name="connsiteX9" fmla="*/ 618186 w 1004553"/>
              <a:gd name="connsiteY9" fmla="*/ 51516 h 347730"/>
              <a:gd name="connsiteX10" fmla="*/ 682581 w 1004553"/>
              <a:gd name="connsiteY10" fmla="*/ 115910 h 347730"/>
              <a:gd name="connsiteX11" fmla="*/ 721217 w 1004553"/>
              <a:gd name="connsiteY11" fmla="*/ 0 h 347730"/>
              <a:gd name="connsiteX12" fmla="*/ 785612 w 1004553"/>
              <a:gd name="connsiteY12" fmla="*/ 128789 h 347730"/>
              <a:gd name="connsiteX13" fmla="*/ 837127 w 1004553"/>
              <a:gd name="connsiteY13" fmla="*/ 25758 h 347730"/>
              <a:gd name="connsiteX14" fmla="*/ 901522 w 1004553"/>
              <a:gd name="connsiteY14" fmla="*/ 115910 h 347730"/>
              <a:gd name="connsiteX15" fmla="*/ 940158 w 1004553"/>
              <a:gd name="connsiteY15" fmla="*/ 12879 h 347730"/>
              <a:gd name="connsiteX16" fmla="*/ 1004553 w 1004553"/>
              <a:gd name="connsiteY16" fmla="*/ 128789 h 347730"/>
              <a:gd name="connsiteX17" fmla="*/ 1004553 w 1004553"/>
              <a:gd name="connsiteY17" fmla="*/ 334851 h 347730"/>
              <a:gd name="connsiteX18" fmla="*/ 0 w 1004553"/>
              <a:gd name="connsiteY18" fmla="*/ 347730 h 347730"/>
              <a:gd name="connsiteX19" fmla="*/ 12879 w 1004553"/>
              <a:gd name="connsiteY19" fmla="*/ 115910 h 3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4553" h="347730">
                <a:moveTo>
                  <a:pt x="12879" y="115910"/>
                </a:moveTo>
                <a:lnTo>
                  <a:pt x="103031" y="38637"/>
                </a:lnTo>
                <a:lnTo>
                  <a:pt x="128789" y="103031"/>
                </a:lnTo>
                <a:lnTo>
                  <a:pt x="231820" y="0"/>
                </a:lnTo>
                <a:lnTo>
                  <a:pt x="283336" y="115910"/>
                </a:lnTo>
                <a:lnTo>
                  <a:pt x="321972" y="25758"/>
                </a:lnTo>
                <a:lnTo>
                  <a:pt x="399246" y="141668"/>
                </a:lnTo>
                <a:lnTo>
                  <a:pt x="437882" y="12879"/>
                </a:lnTo>
                <a:lnTo>
                  <a:pt x="489398" y="115910"/>
                </a:lnTo>
                <a:lnTo>
                  <a:pt x="618186" y="51516"/>
                </a:lnTo>
                <a:lnTo>
                  <a:pt x="682581" y="115910"/>
                </a:lnTo>
                <a:lnTo>
                  <a:pt x="721217" y="0"/>
                </a:lnTo>
                <a:lnTo>
                  <a:pt x="785612" y="128789"/>
                </a:lnTo>
                <a:lnTo>
                  <a:pt x="837127" y="25758"/>
                </a:lnTo>
                <a:lnTo>
                  <a:pt x="901522" y="115910"/>
                </a:lnTo>
                <a:lnTo>
                  <a:pt x="940158" y="12879"/>
                </a:lnTo>
                <a:lnTo>
                  <a:pt x="1004553" y="128789"/>
                </a:lnTo>
                <a:lnTo>
                  <a:pt x="1004553" y="334851"/>
                </a:lnTo>
                <a:lnTo>
                  <a:pt x="0" y="347730"/>
                </a:lnTo>
                <a:lnTo>
                  <a:pt x="12879" y="11591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eft-Right Arrow 20"/>
          <p:cNvSpPr/>
          <p:nvPr/>
        </p:nvSpPr>
        <p:spPr bwMode="auto">
          <a:xfrm>
            <a:off x="2125016" y="4373451"/>
            <a:ext cx="1057139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eft-Right Arrow 21"/>
          <p:cNvSpPr/>
          <p:nvPr/>
        </p:nvSpPr>
        <p:spPr bwMode="auto">
          <a:xfrm>
            <a:off x="4027867" y="4373451"/>
            <a:ext cx="2659487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Header &amp;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Left-Right Arrow 22"/>
          <p:cNvSpPr/>
          <p:nvPr/>
        </p:nvSpPr>
        <p:spPr bwMode="auto">
          <a:xfrm>
            <a:off x="836052" y="3564765"/>
            <a:ext cx="5851300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Within TCP Data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Left-Right Arrow 24"/>
          <p:cNvSpPr/>
          <p:nvPr/>
        </p:nvSpPr>
        <p:spPr bwMode="auto">
          <a:xfrm>
            <a:off x="836053" y="2693295"/>
            <a:ext cx="5851300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2221607" y="5486400"/>
            <a:ext cx="2190237" cy="1295400"/>
          </a:xfrm>
          <a:prstGeom prst="wedgeRectCallout">
            <a:avLst>
              <a:gd name="adj1" fmla="val 65291"/>
              <a:gd name="adj2" fmla="val -122138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re: segment delivery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Timestamps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MPTCP Data 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MAC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(if covers header)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066800" y="1371600"/>
            <a:ext cx="1905000" cy="609600"/>
          </a:xfrm>
          <a:prstGeom prst="wedgeRectCallout">
            <a:avLst>
              <a:gd name="adj1" fmla="val 53462"/>
              <a:gd name="adj2" fmla="val 335034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re: stream delivery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tcpcrypt CRYPT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7315200" y="152400"/>
            <a:ext cx="1754746" cy="2802765"/>
          </a:xfrm>
          <a:prstGeom prst="wedgeRectCallout">
            <a:avLst>
              <a:gd name="adj1" fmla="val -120894"/>
              <a:gd name="adj2" fmla="val 80241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re: connection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Max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kumimoji="0" lang="en-GB" sz="16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Segt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Size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SACK-ok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Wnd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Scale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Timestamp (1st)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TCP-AO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Fast Open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MPTCP (excl. DACK)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tcpcrypt MAC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TCP-TLS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96097" y="5827693"/>
            <a:ext cx="3809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 smtClean="0">
                <a:latin typeface="Calibri" panose="020F0502020204030204" pitchFamily="34" charset="0"/>
              </a:rPr>
              <a:t>	</a:t>
            </a:r>
            <a:br>
              <a:rPr lang="en-GB" sz="1400" u="sng" dirty="0" smtClean="0">
                <a:latin typeface="Calibri" panose="020F0502020204030204" pitchFamily="34" charset="0"/>
              </a:rPr>
            </a:br>
            <a:r>
              <a:rPr lang="en-GB" sz="1400" baseline="30000" dirty="0">
                <a:latin typeface="Calibri" panose="020F0502020204030204" pitchFamily="34" charset="0"/>
              </a:rPr>
              <a:t>1</a:t>
            </a:r>
            <a:r>
              <a:rPr lang="en-GB" sz="1400" dirty="0" smtClean="0">
                <a:latin typeface="Calibri" panose="020F0502020204030204" pitchFamily="34" charset="0"/>
              </a:rPr>
              <a:t> Many </a:t>
            </a:r>
            <a:r>
              <a:rPr lang="en-GB" sz="1400" dirty="0">
                <a:latin typeface="Calibri" panose="020F0502020204030204" pitchFamily="34" charset="0"/>
              </a:rPr>
              <a:t>of the above schemes involve </a:t>
            </a:r>
            <a:r>
              <a:rPr lang="en-GB" sz="1400" dirty="0" smtClean="0">
                <a:latin typeface="Calibri" panose="020F0502020204030204" pitchFamily="34" charset="0"/>
              </a:rPr>
              <a:t>multiple </a:t>
            </a:r>
            <a:r>
              <a:rPr lang="en-GB" sz="1400" dirty="0">
                <a:latin typeface="Calibri" panose="020F0502020204030204" pitchFamily="34" charset="0"/>
              </a:rPr>
              <a:t>different types of TCP </a:t>
            </a:r>
            <a:r>
              <a:rPr lang="en-GB" sz="1400" dirty="0" smtClean="0">
                <a:latin typeface="Calibri" panose="020F0502020204030204" pitchFamily="34" charset="0"/>
              </a:rPr>
              <a:t>option, see draft.</a:t>
            </a:r>
          </a:p>
          <a:p>
            <a:r>
              <a:rPr lang="en-GB" sz="1400" baseline="30000" dirty="0" smtClean="0">
                <a:latin typeface="Calibri" panose="020F0502020204030204" pitchFamily="34" charset="0"/>
              </a:rPr>
              <a:t>2</a:t>
            </a:r>
            <a:r>
              <a:rPr lang="en-GB" sz="1400" dirty="0" smtClean="0">
                <a:latin typeface="Calibri" panose="020F0502020204030204" pitchFamily="34" charset="0"/>
              </a:rPr>
              <a:t> Next revision supports all options as Inner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0" name="Rectangular Callout 29"/>
          <p:cNvSpPr/>
          <p:nvPr/>
        </p:nvSpPr>
        <p:spPr bwMode="auto">
          <a:xfrm>
            <a:off x="7315200" y="152400"/>
            <a:ext cx="1754746" cy="2802765"/>
          </a:xfrm>
          <a:prstGeom prst="wedgeRectCallout">
            <a:avLst>
              <a:gd name="adj1" fmla="val -133371"/>
              <a:gd name="adj2" fmla="val 108731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re: connection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Max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kumimoji="0" lang="en-GB" sz="16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Segt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Size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SACK-ok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Wnd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Scale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Timestamp (1st)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TCP-AO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Fast Open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MPTCP (excl. DACK)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tcpcrypt MAC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TCP-TLS</a:t>
            </a:r>
          </a:p>
        </p:txBody>
      </p:sp>
    </p:spTree>
    <p:extLst>
      <p:ext uri="{BB962C8B-B14F-4D97-AF65-F5344CB8AC3E}">
        <p14:creationId xmlns:p14="http://schemas.microsoft.com/office/powerpoint/2010/main" val="63616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100" dirty="0" smtClean="0"/>
              <a:t>much more TCP option space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dirty="0" smtClean="0"/>
              <a:t>cuts </a:t>
            </a:r>
            <a:r>
              <a:rPr lang="en-GB" sz="3100" dirty="0"/>
              <a:t>handshake latency 	</a:t>
            </a:r>
            <a:r>
              <a:rPr lang="en-GB" sz="3100" dirty="0" smtClean="0"/>
              <a:t>	...</a:t>
            </a:r>
            <a:r>
              <a:rPr lang="en-GB" sz="3100" dirty="0"/>
              <a:t>as a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dirty="0" smtClean="0"/>
              <a:t>middlebox traversal 		...as a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dirty="0" smtClean="0"/>
              <a:t>sent segment reconstruction 	...</a:t>
            </a:r>
            <a:r>
              <a:rPr lang="en-GB" sz="3100" dirty="0"/>
              <a:t>as a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dirty="0" smtClean="0"/>
              <a:t>reliable </a:t>
            </a:r>
            <a:r>
              <a:rPr lang="en-GB" sz="3100" dirty="0"/>
              <a:t>ordered </a:t>
            </a:r>
            <a:r>
              <a:rPr lang="en-GB" sz="3100" dirty="0" smtClean="0"/>
              <a:t>options 		...as a service</a:t>
            </a:r>
          </a:p>
          <a:p>
            <a:pPr marL="0" indent="0">
              <a:buNone/>
            </a:pPr>
            <a:endParaRPr lang="en-GB" sz="2800" dirty="0" smtClean="0">
              <a:solidFill>
                <a:srgbClr val="64379B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64379B"/>
                </a:solidFill>
              </a:rPr>
              <a:t>next </a:t>
            </a:r>
            <a:r>
              <a:rPr lang="en-GB" sz="2800" dirty="0">
                <a:solidFill>
                  <a:srgbClr val="64379B"/>
                </a:solidFill>
              </a:rPr>
              <a:t>steps</a:t>
            </a:r>
            <a:endParaRPr lang="en-GB" dirty="0" smtClean="0"/>
          </a:p>
          <a:p>
            <a:r>
              <a:rPr lang="en-GB" dirty="0" smtClean="0"/>
              <a:t>mismatch in maturity?</a:t>
            </a:r>
          </a:p>
          <a:p>
            <a:pPr lvl="1"/>
            <a:r>
              <a:rPr lang="en-GB" dirty="0" err="1" smtClean="0"/>
              <a:t>tcpm</a:t>
            </a:r>
            <a:r>
              <a:rPr lang="en-GB" dirty="0" smtClean="0"/>
              <a:t> chairs: "no hurry"</a:t>
            </a:r>
          </a:p>
          <a:p>
            <a:r>
              <a:rPr lang="en-GB" dirty="0" smtClean="0"/>
              <a:t>tcpcrypt.v2 decomposition</a:t>
            </a:r>
          </a:p>
          <a:p>
            <a:pPr lvl="1"/>
            <a:r>
              <a:rPr lang="en-GB" dirty="0" smtClean="0"/>
              <a:t>review </a:t>
            </a:r>
            <a:r>
              <a:rPr lang="en-GB" dirty="0" err="1" smtClean="0"/>
              <a:t>pls</a:t>
            </a:r>
            <a:endParaRPr lang="en-GB" dirty="0" smtClean="0"/>
          </a:p>
          <a:p>
            <a:r>
              <a:rPr lang="en-GB" dirty="0" smtClean="0"/>
              <a:t>path testing</a:t>
            </a:r>
          </a:p>
          <a:p>
            <a:pPr lvl="1"/>
            <a:r>
              <a:rPr lang="en-GB" dirty="0" smtClean="0"/>
              <a:t>data in SYN, is DPI bypass necessary</a:t>
            </a:r>
            <a:r>
              <a:rPr lang="en-GB" dirty="0"/>
              <a:t>?</a:t>
            </a:r>
            <a:r>
              <a:rPr lang="en-GB" dirty="0" smtClean="0"/>
              <a:t> viable?</a:t>
            </a:r>
          </a:p>
          <a:p>
            <a:r>
              <a:rPr lang="en-GB" dirty="0" smtClean="0"/>
              <a:t>implementation</a:t>
            </a:r>
          </a:p>
          <a:p>
            <a:pPr lvl="1"/>
            <a:r>
              <a:rPr lang="en-GB" dirty="0" smtClean="0"/>
              <a:t>compatibility testing</a:t>
            </a:r>
          </a:p>
          <a:p>
            <a:r>
              <a:rPr lang="en-GB" dirty="0" smtClean="0"/>
              <a:t>IAB workshop on stack evolution in a middlebox Internet</a:t>
            </a:r>
          </a:p>
          <a:p>
            <a:pPr lvl="1"/>
            <a:r>
              <a:rPr lang="en-GB" dirty="0" smtClean="0"/>
              <a:t>principles</a:t>
            </a:r>
          </a:p>
        </p:txBody>
      </p:sp>
      <p:pic>
        <p:nvPicPr>
          <p:cNvPr id="4" name="Picture 2" descr="C:\Users\802855631\Documents\htdocs\projects\2020comms\tcp\tcp-option-space\adventures-tintin-explorers-on-the-moon-right-pan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95"/>
          <a:stretch/>
        </p:blipFill>
        <p:spPr bwMode="auto">
          <a:xfrm>
            <a:off x="6400800" y="3635767"/>
            <a:ext cx="2628900" cy="230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616038" y="1143000"/>
            <a:ext cx="8320660" cy="2187967"/>
          </a:xfrm>
          <a:prstGeom prst="roundRect">
            <a:avLst>
              <a:gd name="adj" fmla="val 5143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0800" y="76200"/>
            <a:ext cx="2535898" cy="879214"/>
            <a:chOff x="6705600" y="76200"/>
            <a:chExt cx="2231098" cy="879214"/>
          </a:xfrm>
        </p:grpSpPr>
        <p:sp>
          <p:nvSpPr>
            <p:cNvPr id="7" name="Rectangle 6"/>
            <p:cNvSpPr/>
            <p:nvPr/>
          </p:nvSpPr>
          <p:spPr bwMode="auto">
            <a:xfrm>
              <a:off x="7037829" y="76200"/>
              <a:ext cx="266865" cy="7033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/>
              </a:r>
              <a:b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/>
              </a:r>
              <a:b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/>
              </a:r>
              <a:b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/>
              </a:r>
              <a:br>
                <a:rPr lang="en-GB" sz="6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</a:br>
              <a:endParaRPr lang="en-GB" sz="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705600" y="76200"/>
              <a:ext cx="192360" cy="2763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744338" y="76200"/>
              <a:ext cx="192360" cy="2763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Left-Right Arrow 9"/>
            <p:cNvSpPr/>
            <p:nvPr/>
          </p:nvSpPr>
          <p:spPr bwMode="auto">
            <a:xfrm>
              <a:off x="6897962" y="144011"/>
              <a:ext cx="1846379" cy="125603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05600" y="352525"/>
              <a:ext cx="192360" cy="427047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TCP</a:t>
              </a:r>
              <a:endParaRPr kumimoji="0" lang="en-GB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744338" y="352525"/>
              <a:ext cx="192360" cy="427047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TCP</a:t>
              </a:r>
              <a:endParaRPr lang="en-GB" sz="8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638274" y="603729"/>
              <a:ext cx="266865" cy="17584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" name="Left-Right Arrow 13"/>
            <p:cNvSpPr/>
            <p:nvPr/>
          </p:nvSpPr>
          <p:spPr bwMode="auto">
            <a:xfrm>
              <a:off x="6897962" y="644239"/>
              <a:ext cx="139867" cy="125603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" name="Left-Right Arrow 14"/>
            <p:cNvSpPr/>
            <p:nvPr/>
          </p:nvSpPr>
          <p:spPr bwMode="auto">
            <a:xfrm>
              <a:off x="7304694" y="644239"/>
              <a:ext cx="333581" cy="125603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Left-Right Arrow 15"/>
            <p:cNvSpPr/>
            <p:nvPr/>
          </p:nvSpPr>
          <p:spPr bwMode="auto">
            <a:xfrm>
              <a:off x="7905137" y="644239"/>
              <a:ext cx="839202" cy="125603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" name="Left-Right Arrow 16"/>
            <p:cNvSpPr/>
            <p:nvPr/>
          </p:nvSpPr>
          <p:spPr bwMode="auto">
            <a:xfrm>
              <a:off x="6897962" y="377643"/>
              <a:ext cx="1846379" cy="125603"/>
            </a:xfrm>
            <a:prstGeom prst="leftRight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705600" y="779571"/>
              <a:ext cx="192360" cy="17584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037829" y="779571"/>
              <a:ext cx="266865" cy="17584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8744338" y="779571"/>
              <a:ext cx="192360" cy="17584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638274" y="779571"/>
              <a:ext cx="266865" cy="17584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24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ingo.care2.com/pictures/c2c/share/81/817/750/817501_3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838200"/>
            <a:ext cx="352425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432175"/>
            <a:ext cx="3425825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020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opportunistic encryption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077200" cy="4953000"/>
          </a:xfrm>
        </p:spPr>
        <p:txBody>
          <a:bodyPr/>
          <a:lstStyle/>
          <a:p>
            <a:r>
              <a:rPr lang="en-GB" dirty="0" err="1" smtClean="0"/>
              <a:t>tcpinc</a:t>
            </a:r>
            <a:r>
              <a:rPr lang="en-GB" dirty="0" smtClean="0"/>
              <a:t> depends on TCP options</a:t>
            </a:r>
          </a:p>
          <a:p>
            <a:r>
              <a:rPr lang="en-GB" dirty="0" smtClean="0"/>
              <a:t>TCP options are </a:t>
            </a:r>
            <a:r>
              <a:rPr lang="en-GB" dirty="0" smtClean="0"/>
              <a:t>changing...</a:t>
            </a:r>
            <a:endParaRPr lang="en-GB" dirty="0" smtClean="0"/>
          </a:p>
          <a:p>
            <a:pPr lvl="1"/>
            <a:r>
              <a:rPr lang="en-GB" dirty="0" smtClean="0"/>
              <a:t>special session in </a:t>
            </a:r>
            <a:r>
              <a:rPr lang="en-GB" dirty="0" err="1" smtClean="0"/>
              <a:t>tcpm</a:t>
            </a:r>
            <a:r>
              <a:rPr lang="en-GB" dirty="0" smtClean="0"/>
              <a:t> on 4 drafts</a:t>
            </a:r>
          </a:p>
          <a:p>
            <a:pPr lvl="1"/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N</a:t>
            </a:r>
            <a:r>
              <a:rPr lang="en-GB" dirty="0" smtClean="0"/>
              <a:t>o handshake </a:t>
            </a:r>
            <a:r>
              <a:rPr lang="en-GB" dirty="0" smtClean="0"/>
              <a:t>latency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</a:t>
            </a:r>
            <a:r>
              <a:rPr lang="en-GB" dirty="0" smtClean="0"/>
              <a:t>iddlebox not a </a:t>
            </a:r>
            <a:r>
              <a:rPr lang="en-GB" dirty="0" smtClean="0"/>
              <a:t>downgrade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How? Inner </a:t>
            </a:r>
            <a:r>
              <a:rPr lang="en-GB" dirty="0" smtClean="0"/>
              <a:t>Space protocol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</a:t>
            </a:r>
            <a:r>
              <a:rPr lang="en-GB" dirty="0" smtClean="0"/>
              <a:t>uthentication </a:t>
            </a:r>
            <a:r>
              <a:rPr lang="en-GB" dirty="0" smtClean="0"/>
              <a:t>coverage insights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6018273" y="838200"/>
            <a:ext cx="1447800" cy="1371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Pie 5"/>
          <p:cNvSpPr/>
          <p:nvPr/>
        </p:nvSpPr>
        <p:spPr bwMode="auto">
          <a:xfrm>
            <a:off x="6018273" y="837127"/>
            <a:ext cx="1454239" cy="1372673"/>
          </a:xfrm>
          <a:prstGeom prst="pie">
            <a:avLst>
              <a:gd name="adj1" fmla="val 18417482"/>
              <a:gd name="adj2" fmla="val 1080397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Pie 6"/>
          <p:cNvSpPr/>
          <p:nvPr/>
        </p:nvSpPr>
        <p:spPr bwMode="auto">
          <a:xfrm>
            <a:off x="6024712" y="838200"/>
            <a:ext cx="1454239" cy="1372673"/>
          </a:xfrm>
          <a:prstGeom prst="pie">
            <a:avLst>
              <a:gd name="adj1" fmla="val 16192412"/>
              <a:gd name="adj2" fmla="val 1729870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Pie 7"/>
          <p:cNvSpPr/>
          <p:nvPr/>
        </p:nvSpPr>
        <p:spPr bwMode="auto">
          <a:xfrm>
            <a:off x="6024712" y="838200"/>
            <a:ext cx="1454239" cy="1372673"/>
          </a:xfrm>
          <a:prstGeom prst="pie">
            <a:avLst>
              <a:gd name="adj1" fmla="val 17288950"/>
              <a:gd name="adj2" fmla="val 18407095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0512" y="457200"/>
            <a:ext cx="569387" cy="276999"/>
          </a:xfrm>
          <a:prstGeom prst="callout1">
            <a:avLst>
              <a:gd name="adj1" fmla="val 95239"/>
              <a:gd name="adj2" fmla="val 30836"/>
              <a:gd name="adj3" fmla="val 135313"/>
              <a:gd name="adj4" fmla="val 2433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IPsec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995205" y="593840"/>
            <a:ext cx="474810" cy="276999"/>
          </a:xfrm>
          <a:prstGeom prst="callout1">
            <a:avLst>
              <a:gd name="adj1" fmla="val 83162"/>
              <a:gd name="adj2" fmla="val 31619"/>
              <a:gd name="adj3" fmla="val 112501"/>
              <a:gd name="adj4" fmla="val 20424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SSL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396312" y="100635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TLS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196589" y="17189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unencrypted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419133" y="109608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Reminder: Project Goal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 bwMode="auto">
          <a:xfrm>
            <a:off x="6078301" y="3515186"/>
            <a:ext cx="1447800" cy="1371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Pie 17"/>
          <p:cNvSpPr/>
          <p:nvPr/>
        </p:nvSpPr>
        <p:spPr bwMode="auto">
          <a:xfrm>
            <a:off x="6078301" y="3514113"/>
            <a:ext cx="1454239" cy="1372673"/>
          </a:xfrm>
          <a:prstGeom prst="pie">
            <a:avLst>
              <a:gd name="adj1" fmla="val 18417482"/>
              <a:gd name="adj2" fmla="val 5373937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Pie 18"/>
          <p:cNvSpPr/>
          <p:nvPr/>
        </p:nvSpPr>
        <p:spPr bwMode="auto">
          <a:xfrm>
            <a:off x="6084740" y="3515186"/>
            <a:ext cx="1454239" cy="1372673"/>
          </a:xfrm>
          <a:prstGeom prst="pie">
            <a:avLst>
              <a:gd name="adj1" fmla="val 16192412"/>
              <a:gd name="adj2" fmla="val 1729870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Pie 19"/>
          <p:cNvSpPr/>
          <p:nvPr/>
        </p:nvSpPr>
        <p:spPr bwMode="auto">
          <a:xfrm>
            <a:off x="6084740" y="3515186"/>
            <a:ext cx="1454239" cy="1372673"/>
          </a:xfrm>
          <a:prstGeom prst="pie">
            <a:avLst>
              <a:gd name="adj1" fmla="val 17288950"/>
              <a:gd name="adj2" fmla="val 18407095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540" y="3134186"/>
            <a:ext cx="569387" cy="276999"/>
          </a:xfrm>
          <a:prstGeom prst="callout1">
            <a:avLst>
              <a:gd name="adj1" fmla="val 95239"/>
              <a:gd name="adj2" fmla="val 30836"/>
              <a:gd name="adj3" fmla="val 135313"/>
              <a:gd name="adj4" fmla="val 2433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IPsec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055233" y="3270826"/>
            <a:ext cx="474810" cy="276999"/>
          </a:xfrm>
          <a:prstGeom prst="callout1">
            <a:avLst>
              <a:gd name="adj1" fmla="val 83162"/>
              <a:gd name="adj2" fmla="val 31619"/>
              <a:gd name="adj3" fmla="val 112501"/>
              <a:gd name="adj4" fmla="val 20424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SSL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7416196" y="367855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TLS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5257800" y="4572000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opportunistic</a:t>
            </a:r>
            <a:endParaRPr lang="en-GB" sz="1200" dirty="0"/>
          </a:p>
        </p:txBody>
      </p:sp>
      <p:sp>
        <p:nvSpPr>
          <p:cNvPr id="25" name="Pie 24"/>
          <p:cNvSpPr/>
          <p:nvPr/>
        </p:nvSpPr>
        <p:spPr bwMode="auto">
          <a:xfrm>
            <a:off x="6084383" y="3514597"/>
            <a:ext cx="1454239" cy="1372673"/>
          </a:xfrm>
          <a:prstGeom prst="pie">
            <a:avLst>
              <a:gd name="adj1" fmla="val 5420997"/>
              <a:gd name="adj2" fmla="val 15898818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18419" y="2209800"/>
            <a:ext cx="1706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TCP traffic today</a:t>
            </a:r>
            <a:endParaRPr lang="en-GB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5818328" y="4869708"/>
            <a:ext cx="1932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Goal for TCP traffic</a:t>
            </a:r>
            <a:endParaRPr lang="en-GB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5793607" y="3171066"/>
            <a:ext cx="1027845" cy="276999"/>
          </a:xfrm>
          <a:prstGeom prst="callout1">
            <a:avLst>
              <a:gd name="adj1" fmla="val 80438"/>
              <a:gd name="adj2" fmla="val 88563"/>
              <a:gd name="adj3" fmla="val 121694"/>
              <a:gd name="adj4" fmla="val 9478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unencrypted</a:t>
            </a:r>
            <a:endParaRPr lang="en-GB" sz="1200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228600" y="1144859"/>
            <a:ext cx="5029200" cy="5165840"/>
          </a:xfrm>
          <a:prstGeom prst="roundRect">
            <a:avLst>
              <a:gd name="adj" fmla="val 2337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2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No handshake latency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Middlebox not a downgrade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How? Inner Space protocol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Authentication coverage insights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sz="3000" dirty="0">
                <a:solidFill>
                  <a:srgbClr val="64379B"/>
                </a:solidFill>
                <a:ea typeface="+mj-ea"/>
              </a:rPr>
              <a:t>S</a:t>
            </a:r>
            <a:r>
              <a:rPr lang="en-GB" sz="3000" dirty="0">
                <a:solidFill>
                  <a:srgbClr val="64379B"/>
                </a:solidFill>
                <a:ea typeface="+mj-ea"/>
              </a:rPr>
              <a:t>pare slides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</a:t>
            </a:r>
            <a:r>
              <a:rPr lang="en-GB" dirty="0" smtClean="0"/>
              <a:t>ore info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</a:t>
            </a:r>
            <a:r>
              <a:rPr lang="en-GB" dirty="0" smtClean="0"/>
              <a:t>ual handshake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</a:t>
            </a:r>
            <a:r>
              <a:rPr lang="en-GB" dirty="0" smtClean="0"/>
              <a:t>verhead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</a:t>
            </a:r>
            <a:r>
              <a:rPr lang="en-GB" dirty="0" smtClean="0"/>
              <a:t>xtensions – DPI traversal, </a:t>
            </a:r>
            <a:r>
              <a:rPr lang="en-GB" dirty="0" err="1" smtClean="0"/>
              <a:t>EchoCookie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</a:t>
            </a:r>
            <a:r>
              <a:rPr lang="en-GB" dirty="0" smtClean="0"/>
              <a:t>ricky bits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</a:t>
            </a:r>
            <a:r>
              <a:rPr lang="en-GB" dirty="0" smtClean="0"/>
              <a:t>nteraction with TCP Fast Open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Work in progress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info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Inner Space for TCP Options</a:t>
            </a:r>
            <a:endParaRPr lang="en-GB" dirty="0" smtClean="0">
              <a:hlinkClick r:id="rId2"/>
            </a:endParaRPr>
          </a:p>
          <a:p>
            <a:pPr lvl="1"/>
            <a:r>
              <a:rPr lang="en-GB" dirty="0" smtClean="0">
                <a:hlinkClick r:id="rId2"/>
              </a:rPr>
              <a:t>draft-</a:t>
            </a:r>
            <a:r>
              <a:rPr lang="en-GB" dirty="0" err="1" smtClean="0">
                <a:hlinkClick r:id="rId2"/>
              </a:rPr>
              <a:t>briscoe</a:t>
            </a:r>
            <a:r>
              <a:rPr lang="en-GB" dirty="0" smtClean="0">
                <a:hlinkClick r:id="rId2"/>
              </a:rPr>
              <a:t>-</a:t>
            </a:r>
            <a:r>
              <a:rPr lang="en-GB" dirty="0" err="1" smtClean="0">
                <a:hlinkClick r:id="rId2"/>
              </a:rPr>
              <a:t>tcpm</a:t>
            </a:r>
            <a:r>
              <a:rPr lang="en-GB" dirty="0" smtClean="0">
                <a:hlinkClick r:id="rId2"/>
              </a:rPr>
              <a:t>-inner-space</a:t>
            </a:r>
            <a:endParaRPr lang="en-GB" dirty="0" smtClean="0"/>
          </a:p>
          <a:p>
            <a:r>
              <a:rPr lang="en-GB" dirty="0"/>
              <a:t>[Bagnulo14] Protect or not the TCP header fields</a:t>
            </a:r>
          </a:p>
          <a:p>
            <a:pPr lvl="1"/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www.ietf.org/mail-archive/web/tcpinc/current/msg00359.html</a:t>
            </a:r>
            <a:r>
              <a:rPr lang="en-GB" sz="1800" dirty="0" smtClean="0"/>
              <a:t> </a:t>
            </a:r>
            <a:endParaRPr lang="en-GB" sz="1800" dirty="0"/>
          </a:p>
          <a:p>
            <a:r>
              <a:rPr lang="en-GB" dirty="0" smtClean="0"/>
              <a:t>[Briscoe14] </a:t>
            </a:r>
            <a:r>
              <a:rPr lang="en-GB" dirty="0" err="1" smtClean="0"/>
              <a:t>tcpcrypt</a:t>
            </a:r>
            <a:r>
              <a:rPr lang="en-GB" dirty="0" smtClean="0"/>
              <a:t> decomposition:</a:t>
            </a:r>
            <a:endParaRPr lang="en-GB" dirty="0"/>
          </a:p>
          <a:p>
            <a:pPr lvl="1"/>
            <a:r>
              <a:rPr lang="en-GB" sz="1800" dirty="0" smtClean="0">
                <a:hlinkClick r:id="rId4"/>
              </a:rPr>
              <a:t>http://www.ietf.org/mail-archive/web/tcpinc/current/msg00384.html </a:t>
            </a:r>
            <a:endParaRPr lang="en-GB" sz="1800" dirty="0" smtClean="0"/>
          </a:p>
          <a:p>
            <a:r>
              <a:rPr lang="en-GB" dirty="0"/>
              <a:t>[Honda11] </a:t>
            </a:r>
            <a:endParaRPr lang="en-GB" dirty="0" smtClean="0"/>
          </a:p>
          <a:p>
            <a:pPr lvl="1"/>
            <a:r>
              <a:rPr lang="en-GB" dirty="0" smtClean="0"/>
              <a:t>Honda</a:t>
            </a:r>
            <a:r>
              <a:rPr lang="en-GB" dirty="0"/>
              <a:t>, M., Nishida, Y., </a:t>
            </a:r>
            <a:r>
              <a:rPr lang="en-GB" dirty="0" err="1"/>
              <a:t>Raiciu</a:t>
            </a:r>
            <a:r>
              <a:rPr lang="en-GB" dirty="0"/>
              <a:t>, C., </a:t>
            </a:r>
            <a:r>
              <a:rPr lang="en-GB" dirty="0" err="1"/>
              <a:t>Greenhalgh</a:t>
            </a:r>
            <a:r>
              <a:rPr lang="en-GB" dirty="0"/>
              <a:t>, A., Handley, M., and H. </a:t>
            </a:r>
            <a:r>
              <a:rPr lang="en-GB" dirty="0" err="1"/>
              <a:t>Tokuda</a:t>
            </a:r>
            <a:r>
              <a:rPr lang="en-GB" dirty="0"/>
              <a:t>, "Is it Still Possible to Extend TCP?", Proc. ACM Internet Measurement Conference (</a:t>
            </a:r>
            <a:r>
              <a:rPr lang="en-GB" dirty="0" smtClean="0"/>
              <a:t>IMC'11</a:t>
            </a:r>
            <a:r>
              <a:rPr lang="en-GB" dirty="0"/>
              <a:t>) 181--192, November 2011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 bwMode="auto">
          <a:xfrm>
            <a:off x="228600" y="2182678"/>
            <a:ext cx="8763000" cy="2812769"/>
          </a:xfrm>
          <a:prstGeom prst="roundRect">
            <a:avLst>
              <a:gd name="adj" fmla="val 2931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dual handshake... and migration to single</a:t>
            </a:r>
            <a:endParaRPr lang="en-GB" dirty="0"/>
          </a:p>
        </p:txBody>
      </p:sp>
      <p:sp>
        <p:nvSpPr>
          <p:cNvPr id="99" name="Content Placeholder 98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different source ports, same </a:t>
            </a:r>
            <a:r>
              <a:rPr lang="en-GB" dirty="0" err="1" smtClean="0"/>
              <a:t>dest</a:t>
            </a:r>
            <a:r>
              <a:rPr lang="en-GB" dirty="0" smtClean="0"/>
              <a:t>. port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no co-ordination needed between server threads</a:t>
            </a:r>
          </a:p>
          <a:p>
            <a:pPr marL="457200" lvl="1" indent="0">
              <a:buNone/>
            </a:pPr>
            <a:r>
              <a:rPr lang="en-GB" dirty="0" smtClean="0"/>
              <a:t>can be physically separate replicas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GB" dirty="0" smtClean="0"/>
              <a:t>Can use single SYN-U handshake</a:t>
            </a:r>
          </a:p>
          <a:p>
            <a:pPr lvl="1"/>
            <a:r>
              <a:rPr lang="en-GB" dirty="0" smtClean="0"/>
              <a:t>when server is in cached white-list </a:t>
            </a:r>
          </a:p>
          <a:p>
            <a:pPr lvl="1"/>
            <a:r>
              <a:rPr lang="en-GB" dirty="0" smtClean="0"/>
              <a:t>once deployment is widespread (no need for white-list)</a:t>
            </a:r>
          </a:p>
          <a:p>
            <a:pPr marL="457200" lvl="1" indent="0">
              <a:buNone/>
            </a:pPr>
            <a:r>
              <a:rPr lang="en-GB" dirty="0" smtClean="0"/>
              <a:t>Fall-back </a:t>
            </a:r>
            <a:r>
              <a:rPr lang="en-GB" dirty="0"/>
              <a:t>to </a:t>
            </a:r>
            <a:r>
              <a:rPr lang="en-GB" dirty="0" smtClean="0"/>
              <a:t>SYN if no SYN-ACK-U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2" y="2420209"/>
            <a:ext cx="100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</a:rPr>
              <a:t>Upgraded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Client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94876" y="2182678"/>
            <a:ext cx="848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Calibri" panose="020F0502020204030204" pitchFamily="34" charset="0"/>
              </a:rPr>
              <a:t>Legacy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Server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Threads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09022" y="2420209"/>
            <a:ext cx="100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</a:rPr>
              <a:t>Upgraded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Client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21344" y="2182678"/>
            <a:ext cx="1002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Upgraded</a:t>
            </a:r>
            <a:r>
              <a:rPr lang="en-GB" sz="1600" dirty="0" smtClean="0">
                <a:latin typeface="Calibri" panose="020F0502020204030204" pitchFamily="34" charset="0"/>
              </a:rPr>
              <a:t/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Server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Threads</a:t>
            </a:r>
            <a:endParaRPr lang="en-GB" sz="1600" dirty="0">
              <a:latin typeface="Calibri" panose="020F050202020403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83820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 bwMode="auto">
          <a:xfrm>
            <a:off x="838200" y="3243006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83820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 bwMode="auto">
          <a:xfrm flipH="1">
            <a:off x="838200" y="3624910"/>
            <a:ext cx="1524000" cy="424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83820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 bwMode="auto">
          <a:xfrm>
            <a:off x="838200" y="4225719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 rot="866319">
            <a:off x="1036720" y="2968016"/>
            <a:ext cx="63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SYN-U</a:t>
            </a:r>
          </a:p>
        </p:txBody>
      </p:sp>
      <p:sp>
        <p:nvSpPr>
          <p:cNvPr id="39" name="TextBox 38"/>
          <p:cNvSpPr txBox="1"/>
          <p:nvPr/>
        </p:nvSpPr>
        <p:spPr>
          <a:xfrm rot="20567900">
            <a:off x="1210441" y="3551358"/>
            <a:ext cx="814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</a:rPr>
              <a:t>SYN-ACK</a:t>
            </a:r>
          </a:p>
        </p:txBody>
      </p:sp>
      <p:sp>
        <p:nvSpPr>
          <p:cNvPr id="40" name="TextBox 39"/>
          <p:cNvSpPr txBox="1"/>
          <p:nvPr/>
        </p:nvSpPr>
        <p:spPr>
          <a:xfrm rot="20567900">
            <a:off x="1556186" y="3773019"/>
            <a:ext cx="814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SYN-ACK</a:t>
            </a:r>
          </a:p>
        </p:txBody>
      </p:sp>
      <p:sp>
        <p:nvSpPr>
          <p:cNvPr id="41" name="TextBox 40"/>
          <p:cNvSpPr txBox="1"/>
          <p:nvPr/>
        </p:nvSpPr>
        <p:spPr>
          <a:xfrm rot="866319">
            <a:off x="987352" y="3285932"/>
            <a:ext cx="468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</a:rPr>
              <a:t>SYN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838200" y="2981621"/>
            <a:ext cx="1828800" cy="1895180"/>
            <a:chOff x="1219200" y="1524000"/>
            <a:chExt cx="1828800" cy="3733800"/>
          </a:xfrm>
        </p:grpSpPr>
        <p:cxnSp>
          <p:nvCxnSpPr>
            <p:cNvPr id="43" name="Straight Connector 42"/>
            <p:cNvCxnSpPr/>
            <p:nvPr/>
          </p:nvCxnSpPr>
          <p:spPr bwMode="auto">
            <a:xfrm>
              <a:off x="1219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743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0480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46" name="TextBox 45"/>
          <p:cNvSpPr txBox="1"/>
          <p:nvPr/>
        </p:nvSpPr>
        <p:spPr>
          <a:xfrm rot="866319">
            <a:off x="1906068" y="4219298"/>
            <a:ext cx="448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RST</a:t>
            </a:r>
          </a:p>
        </p:txBody>
      </p:sp>
      <p:sp>
        <p:nvSpPr>
          <p:cNvPr id="47" name="TextBox 46"/>
          <p:cNvSpPr txBox="1"/>
          <p:nvPr/>
        </p:nvSpPr>
        <p:spPr>
          <a:xfrm rot="866319">
            <a:off x="1881894" y="4488042"/>
            <a:ext cx="4766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</a:rPr>
              <a:t>ACK</a:t>
            </a:r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361862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 bwMode="auto">
          <a:xfrm>
            <a:off x="3618620" y="3243006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 flipH="1">
            <a:off x="361862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 bwMode="auto">
          <a:xfrm flipH="1">
            <a:off x="3618620" y="3624910"/>
            <a:ext cx="1524000" cy="424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361862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 bwMode="auto">
          <a:xfrm>
            <a:off x="3618620" y="4225719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8" name="TextBox 87"/>
          <p:cNvSpPr txBox="1"/>
          <p:nvPr/>
        </p:nvSpPr>
        <p:spPr>
          <a:xfrm rot="866319">
            <a:off x="3817140" y="2968016"/>
            <a:ext cx="63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SYN-U</a:t>
            </a:r>
          </a:p>
        </p:txBody>
      </p:sp>
      <p:sp>
        <p:nvSpPr>
          <p:cNvPr id="89" name="TextBox 88"/>
          <p:cNvSpPr txBox="1"/>
          <p:nvPr/>
        </p:nvSpPr>
        <p:spPr>
          <a:xfrm rot="20567900">
            <a:off x="3990861" y="3551358"/>
            <a:ext cx="814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</a:rPr>
              <a:t>SYN-ACK</a:t>
            </a:r>
          </a:p>
        </p:txBody>
      </p:sp>
      <p:sp>
        <p:nvSpPr>
          <p:cNvPr id="90" name="TextBox 89"/>
          <p:cNvSpPr txBox="1"/>
          <p:nvPr/>
        </p:nvSpPr>
        <p:spPr>
          <a:xfrm rot="20567900">
            <a:off x="4161497" y="3795586"/>
            <a:ext cx="984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SYN-ACK-U</a:t>
            </a:r>
          </a:p>
        </p:txBody>
      </p:sp>
      <p:sp>
        <p:nvSpPr>
          <p:cNvPr id="91" name="TextBox 90"/>
          <p:cNvSpPr txBox="1"/>
          <p:nvPr/>
        </p:nvSpPr>
        <p:spPr>
          <a:xfrm rot="866319">
            <a:off x="3767772" y="3285932"/>
            <a:ext cx="468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</a:rPr>
              <a:t>SYN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618620" y="2981621"/>
            <a:ext cx="1828800" cy="1895180"/>
            <a:chOff x="1219200" y="1524000"/>
            <a:chExt cx="1828800" cy="3733800"/>
          </a:xfrm>
        </p:grpSpPr>
        <p:cxnSp>
          <p:nvCxnSpPr>
            <p:cNvPr id="93" name="Straight Connector 92"/>
            <p:cNvCxnSpPr/>
            <p:nvPr/>
          </p:nvCxnSpPr>
          <p:spPr bwMode="auto">
            <a:xfrm>
              <a:off x="1219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2743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30480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96" name="TextBox 95"/>
          <p:cNvSpPr txBox="1"/>
          <p:nvPr/>
        </p:nvSpPr>
        <p:spPr>
          <a:xfrm rot="866319">
            <a:off x="4672539" y="4219298"/>
            <a:ext cx="4766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ACK</a:t>
            </a:r>
          </a:p>
        </p:txBody>
      </p:sp>
      <p:sp>
        <p:nvSpPr>
          <p:cNvPr id="97" name="TextBox 96"/>
          <p:cNvSpPr txBox="1"/>
          <p:nvPr/>
        </p:nvSpPr>
        <p:spPr>
          <a:xfrm rot="866319">
            <a:off x="4676263" y="4488042"/>
            <a:ext cx="448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anose="020F0502020204030204" pitchFamily="34" charset="0"/>
              </a:rPr>
              <a:t>RST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000383" y="1516559"/>
            <a:ext cx="1622375" cy="806648"/>
          </a:xfrm>
          <a:prstGeom prst="roundRect">
            <a:avLst>
              <a:gd name="adj" fmla="val 874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-U = upgraded</a:t>
            </a:r>
            <a:r>
              <a:rPr lang="en-GB" sz="1600" dirty="0" smtClean="0">
                <a:latin typeface="Calibri" panose="020F0502020204030204" pitchFamily="34" charset="0"/>
              </a:rPr>
              <a:t>,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400" dirty="0" smtClean="0">
                <a:latin typeface="Calibri" panose="020F0502020204030204" pitchFamily="34" charset="0"/>
              </a:rPr>
              <a:t>i.e. magic no. </a:t>
            </a:r>
            <a:br>
              <a:rPr lang="en-GB" sz="1400" dirty="0" smtClean="0">
                <a:latin typeface="Calibri" panose="020F0502020204030204" pitchFamily="34" charset="0"/>
              </a:rPr>
            </a:br>
            <a:r>
              <a:rPr lang="en-GB" sz="1400" dirty="0" smtClean="0">
                <a:latin typeface="Calibri" panose="020F0502020204030204" pitchFamily="34" charset="0"/>
              </a:rPr>
              <a:t>at start of TCP Data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402948" y="2985826"/>
            <a:ext cx="367629" cy="35940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1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079793" y="2950172"/>
            <a:ext cx="367629" cy="38343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2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299373" y="2950172"/>
            <a:ext cx="367629" cy="38343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2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92765" y="4655979"/>
            <a:ext cx="746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 smtClean="0">
                <a:latin typeface="Calibri" panose="020F0502020204030204" pitchFamily="34" charset="0"/>
              </a:rPr>
              <a:t>Cont...</a:t>
            </a:r>
            <a:endParaRPr lang="en-GB" sz="1600" b="1" dirty="0">
              <a:latin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02947" y="4655979"/>
            <a:ext cx="746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92D050"/>
                </a:solidFill>
              </a:defRPr>
            </a:lvl1pPr>
          </a:lstStyle>
          <a:p>
            <a:r>
              <a:rPr lang="en-GB" sz="1600" b="1" dirty="0">
                <a:latin typeface="Calibri" panose="020F0502020204030204" pitchFamily="34" charset="0"/>
              </a:rPr>
              <a:t>Cont...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2" y="2420209"/>
            <a:ext cx="100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</a:rPr>
              <a:t>Upgraded</a:t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Client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08324" y="2438400"/>
            <a:ext cx="1002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Upgraded</a:t>
            </a:r>
            <a:r>
              <a:rPr lang="en-GB" sz="1600" dirty="0" smtClean="0">
                <a:latin typeface="Calibri" panose="020F0502020204030204" pitchFamily="34" charset="0"/>
              </a:rPr>
              <a:t/>
            </a:r>
            <a:br>
              <a:rPr lang="en-GB" sz="1600" dirty="0" smtClean="0">
                <a:latin typeface="Calibri" panose="020F0502020204030204" pitchFamily="34" charset="0"/>
              </a:rPr>
            </a:br>
            <a:r>
              <a:rPr lang="en-GB" sz="1600" dirty="0" smtClean="0">
                <a:latin typeface="Calibri" panose="020F0502020204030204" pitchFamily="34" charset="0"/>
              </a:rPr>
              <a:t>Server</a:t>
            </a:r>
            <a:endParaRPr lang="en-GB" sz="1600" dirty="0">
              <a:latin typeface="Calibri" panose="020F0502020204030204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670560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 bwMode="auto">
          <a:xfrm flipH="1">
            <a:off x="670560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 bwMode="auto">
          <a:xfrm>
            <a:off x="670560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 rot="866319">
            <a:off x="6904120" y="2968016"/>
            <a:ext cx="63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SYN-U</a:t>
            </a:r>
          </a:p>
        </p:txBody>
      </p:sp>
      <p:sp>
        <p:nvSpPr>
          <p:cNvPr id="64" name="TextBox 63"/>
          <p:cNvSpPr txBox="1"/>
          <p:nvPr/>
        </p:nvSpPr>
        <p:spPr>
          <a:xfrm rot="20567900">
            <a:off x="7248477" y="3795586"/>
            <a:ext cx="984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SYN-ACK-U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6705600" y="2981621"/>
            <a:ext cx="1828800" cy="1895180"/>
            <a:chOff x="1219200" y="1524000"/>
            <a:chExt cx="1828800" cy="3733800"/>
          </a:xfrm>
        </p:grpSpPr>
        <p:cxnSp>
          <p:nvCxnSpPr>
            <p:cNvPr id="67" name="Straight Connector 66"/>
            <p:cNvCxnSpPr/>
            <p:nvPr/>
          </p:nvCxnSpPr>
          <p:spPr bwMode="auto">
            <a:xfrm>
              <a:off x="12192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3048000" y="1524000"/>
              <a:ext cx="0" cy="3733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0" name="TextBox 69"/>
          <p:cNvSpPr txBox="1"/>
          <p:nvPr/>
        </p:nvSpPr>
        <p:spPr>
          <a:xfrm rot="866319">
            <a:off x="7759519" y="4219298"/>
            <a:ext cx="4766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ACK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089927" y="4655979"/>
            <a:ext cx="746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92D050"/>
                </a:solidFill>
              </a:defRPr>
            </a:lvl1pPr>
          </a:lstStyle>
          <a:p>
            <a:r>
              <a:rPr lang="en-GB" sz="1600" b="1" dirty="0">
                <a:latin typeface="Calibri" panose="020F0502020204030204" pitchFamily="34" charset="0"/>
              </a:rPr>
              <a:t>Cont...</a:t>
            </a:r>
          </a:p>
        </p:txBody>
      </p:sp>
      <p:sp>
        <p:nvSpPr>
          <p:cNvPr id="74" name="Oval 73"/>
          <p:cNvSpPr/>
          <p:nvPr/>
        </p:nvSpPr>
        <p:spPr bwMode="auto">
          <a:xfrm>
            <a:off x="3177421" y="3004296"/>
            <a:ext cx="367629" cy="35940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1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6282795" y="3004296"/>
            <a:ext cx="367629" cy="35940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3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8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ym typeface="Wingdings" panose="05000000000000000000" pitchFamily="2" charset="2"/>
              </a:rPr>
              <a:t> </a:t>
            </a:r>
            <a:r>
              <a:rPr lang="en-GB" dirty="0" smtClean="0"/>
              <a:t>drawbacks - overheads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Dual Handshake					Example</a:t>
            </a:r>
          </a:p>
          <a:p>
            <a:pPr lvl="1"/>
            <a:r>
              <a:rPr lang="en-GB" dirty="0" smtClean="0"/>
              <a:t>Latency 	(Upgraded Server)			</a:t>
            </a:r>
            <a:r>
              <a:rPr lang="en-GB" dirty="0" smtClean="0">
                <a:solidFill>
                  <a:srgbClr val="C00000"/>
                </a:solidFill>
              </a:rPr>
              <a:t>Zero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smtClean="0"/>
              <a:t>	 </a:t>
            </a:r>
            <a:r>
              <a:rPr lang="en-GB" dirty="0"/>
              <a:t>(Legacy Server) </a:t>
            </a:r>
            <a:r>
              <a:rPr lang="en-GB" dirty="0" smtClean="0"/>
              <a:t>			</a:t>
            </a:r>
            <a:r>
              <a:rPr lang="en-GB" dirty="0" smtClean="0">
                <a:solidFill>
                  <a:srgbClr val="C00000"/>
                </a:solidFill>
              </a:rPr>
              <a:t>Worst of 2</a:t>
            </a:r>
          </a:p>
          <a:p>
            <a:pPr lvl="1"/>
            <a:r>
              <a:rPr lang="en-GB" dirty="0" smtClean="0"/>
              <a:t>Connection Rate	P*D				</a:t>
            </a:r>
            <a:r>
              <a:rPr lang="en-GB" dirty="0" smtClean="0">
                <a:solidFill>
                  <a:srgbClr val="C00000"/>
                </a:solidFill>
              </a:rPr>
              <a:t>8%</a:t>
            </a:r>
          </a:p>
          <a:p>
            <a:pPr lvl="1"/>
            <a:r>
              <a:rPr lang="en-GB" dirty="0" smtClean="0"/>
              <a:t>Connection State	P*D/R				</a:t>
            </a:r>
            <a:r>
              <a:rPr lang="en-GB" dirty="0" smtClean="0">
                <a:solidFill>
                  <a:srgbClr val="C00000"/>
                </a:solidFill>
              </a:rPr>
              <a:t>2.7%</a:t>
            </a:r>
          </a:p>
          <a:p>
            <a:pPr lvl="1"/>
            <a:r>
              <a:rPr lang="en-GB" dirty="0" smtClean="0"/>
              <a:t>Network Traffic	2*H*P*D/J	counting in bytes		</a:t>
            </a:r>
            <a:r>
              <a:rPr lang="en-GB" dirty="0" smtClean="0">
                <a:solidFill>
                  <a:srgbClr val="C00000"/>
                </a:solidFill>
              </a:rPr>
              <a:t>0.03%</a:t>
            </a:r>
          </a:p>
          <a:p>
            <a:pPr marL="457200" lvl="1" indent="0">
              <a:buNone/>
            </a:pPr>
            <a:r>
              <a:rPr lang="en-GB" dirty="0"/>
              <a:t>	</a:t>
            </a:r>
            <a:r>
              <a:rPr lang="en-GB" dirty="0" smtClean="0"/>
              <a:t>		2*P*D/K	counting in packets		</a:t>
            </a:r>
            <a:r>
              <a:rPr lang="en-GB" dirty="0" smtClean="0">
                <a:solidFill>
                  <a:srgbClr val="C00000"/>
                </a:solidFill>
              </a:rPr>
              <a:t>0.2%</a:t>
            </a:r>
          </a:p>
          <a:p>
            <a:pPr lvl="1"/>
            <a:r>
              <a:rPr lang="en-GB" dirty="0" smtClean="0"/>
              <a:t>Processing		{pending implementation}		</a:t>
            </a:r>
            <a:r>
              <a:rPr lang="en-GB" dirty="0" smtClean="0">
                <a:solidFill>
                  <a:srgbClr val="C00000"/>
                </a:solidFill>
              </a:rPr>
              <a:t>?</a:t>
            </a:r>
          </a:p>
          <a:p>
            <a:r>
              <a:rPr lang="en-GB" dirty="0" smtClean="0"/>
              <a:t>Option on every non-empty segment</a:t>
            </a:r>
          </a:p>
          <a:p>
            <a:pPr lvl="1"/>
            <a:r>
              <a:rPr lang="en-GB" dirty="0" smtClean="0"/>
              <a:t>Network Traffic	P*Q*4/F				</a:t>
            </a:r>
            <a:r>
              <a:rPr lang="en-GB" dirty="0" smtClean="0">
                <a:solidFill>
                  <a:srgbClr val="C00000"/>
                </a:solidFill>
              </a:rPr>
              <a:t>0.04%</a:t>
            </a:r>
          </a:p>
          <a:p>
            <a:pPr lvl="1"/>
            <a:r>
              <a:rPr lang="en-GB" dirty="0" smtClean="0"/>
              <a:t>Processing	</a:t>
            </a:r>
            <a:r>
              <a:rPr lang="en-GB" dirty="0"/>
              <a:t> </a:t>
            </a:r>
            <a:r>
              <a:rPr lang="en-GB" dirty="0" smtClean="0"/>
              <a:t>	{pending </a:t>
            </a:r>
            <a:r>
              <a:rPr lang="en-GB" dirty="0"/>
              <a:t>implementation</a:t>
            </a:r>
            <a:r>
              <a:rPr lang="en-GB" dirty="0" smtClean="0"/>
              <a:t>}		</a:t>
            </a:r>
            <a:r>
              <a:rPr lang="en-GB" dirty="0" smtClean="0">
                <a:solidFill>
                  <a:srgbClr val="C00000"/>
                </a:solidFill>
              </a:rPr>
              <a:t>?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Example</a:t>
            </a:r>
          </a:p>
          <a:p>
            <a:pPr marL="0" indent="0">
              <a:buNone/>
            </a:pPr>
            <a:r>
              <a:rPr lang="en-GB" sz="1700" dirty="0" smtClean="0"/>
              <a:t>P : [0-100%] proportion of connections that use extra option space			80%</a:t>
            </a:r>
          </a:p>
          <a:p>
            <a:pPr marL="0" indent="0">
              <a:buNone/>
            </a:pPr>
            <a:r>
              <a:rPr lang="en-GB" sz="1700" dirty="0" smtClean="0"/>
              <a:t>D : [0-100%] proportion of these that use dual handshake			10%</a:t>
            </a:r>
          </a:p>
          <a:p>
            <a:pPr marL="0" indent="0">
              <a:buNone/>
            </a:pPr>
            <a:r>
              <a:rPr lang="en-GB" sz="1700" dirty="0" smtClean="0"/>
              <a:t>R : [round trips] </a:t>
            </a:r>
            <a:r>
              <a:rPr lang="en-GB" sz="1700" dirty="0" err="1" smtClean="0"/>
              <a:t>ave.</a:t>
            </a:r>
            <a:r>
              <a:rPr lang="en-GB" sz="1700" dirty="0" smtClean="0"/>
              <a:t> hold time of connection state				3</a:t>
            </a:r>
          </a:p>
          <a:p>
            <a:pPr marL="0" indent="0">
              <a:buNone/>
            </a:pPr>
            <a:r>
              <a:rPr lang="en-GB" sz="1700" dirty="0" smtClean="0"/>
              <a:t>H : 88B for IPv4 or 108B for IPv6 (see draft for assumptions)</a:t>
            </a:r>
          </a:p>
          <a:p>
            <a:pPr marL="0" indent="0">
              <a:buNone/>
            </a:pPr>
            <a:r>
              <a:rPr lang="en-GB" sz="1700" dirty="0" smtClean="0"/>
              <a:t>J : </a:t>
            </a:r>
            <a:r>
              <a:rPr lang="en-GB" sz="1700" dirty="0" err="1" smtClean="0"/>
              <a:t>ave</a:t>
            </a:r>
            <a:r>
              <a:rPr lang="en-GB" sz="1700" dirty="0" smtClean="0"/>
              <a:t> bytes per connection (in both directions)				50KiB</a:t>
            </a:r>
          </a:p>
          <a:p>
            <a:pPr marL="0" indent="0">
              <a:buNone/>
            </a:pPr>
            <a:r>
              <a:rPr lang="en-GB" sz="1700" dirty="0" smtClean="0"/>
              <a:t>K : </a:t>
            </a:r>
            <a:r>
              <a:rPr lang="en-GB" sz="1700" dirty="0" err="1" smtClean="0"/>
              <a:t>ave</a:t>
            </a:r>
            <a:r>
              <a:rPr lang="en-GB" sz="1700" dirty="0" smtClean="0"/>
              <a:t> packets per connection (in both directions)				70 packets</a:t>
            </a:r>
          </a:p>
          <a:p>
            <a:pPr marL="0" indent="0">
              <a:buNone/>
            </a:pPr>
            <a:r>
              <a:rPr lang="en-GB" sz="1700" dirty="0" smtClean="0"/>
              <a:t>Q : </a:t>
            </a:r>
            <a:r>
              <a:rPr lang="en-GB" sz="1700" dirty="0" err="1" smtClean="0"/>
              <a:t>ave</a:t>
            </a:r>
            <a:r>
              <a:rPr lang="en-GB" sz="1700" dirty="0" smtClean="0"/>
              <a:t> </a:t>
            </a:r>
            <a:r>
              <a:rPr lang="en-GB" sz="1700" dirty="0" err="1" smtClean="0"/>
              <a:t>prop'n</a:t>
            </a:r>
            <a:r>
              <a:rPr lang="en-GB" sz="1700" dirty="0" smtClean="0"/>
              <a:t> </a:t>
            </a:r>
            <a:r>
              <a:rPr lang="en-GB" sz="1700" dirty="0" smtClean="0"/>
              <a:t>of InSpace connections that use it after handshake			10%</a:t>
            </a:r>
          </a:p>
          <a:p>
            <a:pPr marL="0" indent="0">
              <a:buNone/>
            </a:pPr>
            <a:r>
              <a:rPr lang="en-GB" sz="1700" dirty="0" smtClean="0"/>
              <a:t>F : [B] </a:t>
            </a:r>
            <a:r>
              <a:rPr lang="en-GB" sz="1700" dirty="0" err="1" smtClean="0"/>
              <a:t>ave</a:t>
            </a:r>
            <a:r>
              <a:rPr lang="en-GB" sz="1700" dirty="0" smtClean="0"/>
              <a:t> frame size 						750B</a:t>
            </a:r>
            <a:endParaRPr lang="en-GB" sz="17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09600" y="4419600"/>
            <a:ext cx="7467600" cy="1981200"/>
          </a:xfrm>
          <a:prstGeom prst="roundRect">
            <a:avLst>
              <a:gd name="adj" fmla="val 6526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096000" y="1371600"/>
            <a:ext cx="1981200" cy="2895600"/>
          </a:xfrm>
          <a:prstGeom prst="roundRect">
            <a:avLst>
              <a:gd name="adj" fmla="val 6526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ym typeface="Wingdings" panose="05000000000000000000" pitchFamily="2" charset="2"/>
              </a:rPr>
              <a:t> </a:t>
            </a:r>
            <a:r>
              <a:rPr lang="en-GB" dirty="0" smtClean="0"/>
              <a:t>drawbacks - non-deterministic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magic number approach traverses option stripping middleboxes, but...</a:t>
            </a:r>
          </a:p>
          <a:p>
            <a:endParaRPr lang="en-GB" dirty="0"/>
          </a:p>
          <a:p>
            <a:r>
              <a:rPr lang="en-GB" dirty="0" smtClean="0"/>
              <a:t>probability that an Upgraded SYN or SYN/ACK</a:t>
            </a:r>
            <a:br>
              <a:rPr lang="en-GB" dirty="0" smtClean="0"/>
            </a:br>
            <a:r>
              <a:rPr lang="en-GB" dirty="0" smtClean="0"/>
              <a:t>is mistaken for an Ordinary Segment:			</a:t>
            </a:r>
            <a:r>
              <a:rPr lang="en-GB" dirty="0" smtClean="0">
                <a:solidFill>
                  <a:srgbClr val="C00000"/>
                </a:solidFill>
              </a:rPr>
              <a:t>Zero</a:t>
            </a:r>
          </a:p>
          <a:p>
            <a:endParaRPr lang="en-GB" dirty="0" smtClean="0"/>
          </a:p>
          <a:p>
            <a:r>
              <a:rPr lang="en-GB" dirty="0" smtClean="0"/>
              <a:t>probability that an Ordinary SYN or SYN/ACK </a:t>
            </a:r>
            <a:br>
              <a:rPr lang="en-GB" dirty="0" smtClean="0"/>
            </a:br>
            <a:r>
              <a:rPr lang="en-GB" dirty="0" smtClean="0"/>
              <a:t>with zero payload </a:t>
            </a:r>
            <a:br>
              <a:rPr lang="en-GB" dirty="0" smtClean="0"/>
            </a:br>
            <a:r>
              <a:rPr lang="en-GB" dirty="0" smtClean="0"/>
              <a:t>is mistaken for an Upgraded Segment:		</a:t>
            </a:r>
            <a:r>
              <a:rPr lang="en-GB" dirty="0" smtClean="0">
                <a:solidFill>
                  <a:srgbClr val="C00000"/>
                </a:solidFill>
              </a:rPr>
              <a:t>Zero</a:t>
            </a:r>
          </a:p>
          <a:p>
            <a:endParaRPr lang="en-GB" dirty="0" smtClean="0"/>
          </a:p>
          <a:p>
            <a:r>
              <a:rPr lang="en-GB" dirty="0" smtClean="0"/>
              <a:t>probability that payload data </a:t>
            </a:r>
            <a:br>
              <a:rPr lang="en-GB" dirty="0" smtClean="0"/>
            </a:br>
            <a:r>
              <a:rPr lang="en-GB" dirty="0" smtClean="0"/>
              <a:t>in an Ordinary SYN or SYN/ACK </a:t>
            </a:r>
            <a:br>
              <a:rPr lang="en-GB" dirty="0" smtClean="0"/>
            </a:br>
            <a:r>
              <a:rPr lang="en-GB" dirty="0" smtClean="0"/>
              <a:t>is mistaken for an Upgraded Segment:		</a:t>
            </a:r>
            <a:r>
              <a:rPr lang="en-GB" dirty="0" smtClean="0">
                <a:solidFill>
                  <a:srgbClr val="C00000"/>
                </a:solidFill>
              </a:rPr>
              <a:t>&lt;&lt; 2</a:t>
            </a:r>
            <a:r>
              <a:rPr lang="en-GB" baseline="30000" dirty="0" smtClean="0">
                <a:solidFill>
                  <a:srgbClr val="C00000"/>
                </a:solidFill>
              </a:rPr>
              <a:t>-66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C00000"/>
                </a:solidFill>
              </a:rPr>
              <a:t>(roughly 1 connection collision globally every 40 years)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/>
          <p:cNvSpPr/>
          <p:nvPr/>
        </p:nvSpPr>
        <p:spPr bwMode="auto">
          <a:xfrm>
            <a:off x="137201" y="2717850"/>
            <a:ext cx="8702001" cy="3378151"/>
          </a:xfrm>
          <a:prstGeom prst="roundRect">
            <a:avLst>
              <a:gd name="adj" fmla="val 4933"/>
            </a:avLst>
          </a:prstGeom>
          <a:solidFill>
            <a:schemeClr val="bg1">
              <a:lumMod val="9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137201" y="1219200"/>
            <a:ext cx="8702001" cy="1371600"/>
          </a:xfrm>
          <a:prstGeom prst="roundRect">
            <a:avLst>
              <a:gd name="adj" fmla="val 1103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Extensions – summary of dependencies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mandatory if implement Inner Space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EchoCookie</a:t>
            </a:r>
            <a:r>
              <a:rPr lang="en-GB" dirty="0" smtClean="0"/>
              <a:t> TCP option</a:t>
            </a:r>
          </a:p>
          <a:p>
            <a:endParaRPr lang="en-GB" dirty="0" smtClean="0"/>
          </a:p>
          <a:p>
            <a:r>
              <a:rPr lang="en-GB" dirty="0" smtClean="0"/>
              <a:t>extensions: optional while Inner Space is Experimental</a:t>
            </a:r>
          </a:p>
          <a:p>
            <a:pPr lvl="1"/>
            <a:endParaRPr lang="en-GB" dirty="0" smtClean="0"/>
          </a:p>
          <a:p>
            <a:pPr lvl="2"/>
            <a:r>
              <a:rPr lang="en-GB" dirty="0" err="1" smtClean="0"/>
              <a:t>ModeSwitch</a:t>
            </a:r>
            <a:r>
              <a:rPr lang="en-GB" dirty="0" smtClean="0"/>
              <a:t> TCP Option (scope wider than Inner Space)</a:t>
            </a:r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Explicit </a:t>
            </a:r>
            <a:r>
              <a:rPr lang="en-GB" dirty="0"/>
              <a:t>Dual Handshake (2 </a:t>
            </a:r>
            <a:r>
              <a:rPr lang="en-GB" dirty="0" smtClean="0"/>
              <a:t>Outer </a:t>
            </a:r>
            <a:r>
              <a:rPr lang="en-GB" dirty="0"/>
              <a:t>TCP </a:t>
            </a:r>
            <a:r>
              <a:rPr lang="en-GB" dirty="0" smtClean="0"/>
              <a:t>Options)</a:t>
            </a:r>
            <a:endParaRPr lang="en-GB" dirty="0"/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Jumbo InSpace Option</a:t>
            </a:r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Inner Space segment </a:t>
            </a:r>
            <a:r>
              <a:rPr lang="en-GB" dirty="0"/>
              <a:t>structure </a:t>
            </a:r>
            <a:r>
              <a:rPr lang="en-GB" dirty="0" smtClean="0"/>
              <a:t>for DPI </a:t>
            </a:r>
            <a:r>
              <a:rPr lang="en-GB" dirty="0"/>
              <a:t>traversal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37199" y="3327043"/>
            <a:ext cx="1209576" cy="485176"/>
            <a:chOff x="2206065" y="4772624"/>
            <a:chExt cx="3657600" cy="1447800"/>
          </a:xfrm>
        </p:grpSpPr>
        <p:cxnSp>
          <p:nvCxnSpPr>
            <p:cNvPr id="5" name="Straight Connector 4"/>
            <p:cNvCxnSpPr/>
            <p:nvPr/>
          </p:nvCxnSpPr>
          <p:spPr bwMode="auto">
            <a:xfrm rot="16200000">
              <a:off x="4034865" y="4163024"/>
              <a:ext cx="0" cy="365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" name="Straight Connector 5"/>
            <p:cNvCxnSpPr/>
            <p:nvPr/>
          </p:nvCxnSpPr>
          <p:spPr bwMode="auto">
            <a:xfrm rot="16200000">
              <a:off x="4034865" y="3172424"/>
              <a:ext cx="0" cy="365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Arrow Connector 6"/>
            <p:cNvCxnSpPr/>
            <p:nvPr/>
          </p:nvCxnSpPr>
          <p:spPr bwMode="auto">
            <a:xfrm rot="16200000" flipH="1">
              <a:off x="2298594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" name="Straight Arrow Connector 7"/>
            <p:cNvCxnSpPr/>
            <p:nvPr/>
          </p:nvCxnSpPr>
          <p:spPr bwMode="auto">
            <a:xfrm rot="16200000">
              <a:off x="2877352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 rot="16200000" flipH="1">
              <a:off x="2527653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/>
            <p:cNvCxnSpPr/>
            <p:nvPr/>
          </p:nvCxnSpPr>
          <p:spPr bwMode="auto">
            <a:xfrm rot="16200000">
              <a:off x="3106411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rot="16200000" flipH="1">
              <a:off x="2756712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/>
            <p:nvPr/>
          </p:nvCxnSpPr>
          <p:spPr bwMode="auto">
            <a:xfrm rot="16200000">
              <a:off x="3335471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/>
            <p:nvPr/>
          </p:nvCxnSpPr>
          <p:spPr bwMode="auto">
            <a:xfrm rot="16200000" flipH="1">
              <a:off x="2961063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/>
            <p:nvPr/>
          </p:nvCxnSpPr>
          <p:spPr bwMode="auto">
            <a:xfrm rot="16200000">
              <a:off x="3536473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16200000" flipH="1">
              <a:off x="3168963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/>
            <p:cNvCxnSpPr/>
            <p:nvPr/>
          </p:nvCxnSpPr>
          <p:spPr bwMode="auto">
            <a:xfrm rot="16200000">
              <a:off x="3765534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/>
            <p:nvPr/>
          </p:nvCxnSpPr>
          <p:spPr bwMode="auto">
            <a:xfrm rot="16200000" flipH="1">
              <a:off x="3452454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/>
            <p:nvPr/>
          </p:nvCxnSpPr>
          <p:spPr bwMode="auto">
            <a:xfrm rot="16200000">
              <a:off x="4031212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/>
            <p:nvPr/>
          </p:nvCxnSpPr>
          <p:spPr bwMode="auto">
            <a:xfrm rot="16200000" flipH="1">
              <a:off x="3725379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 rot="16200000">
              <a:off x="4304137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/>
            <p:nvPr/>
          </p:nvCxnSpPr>
          <p:spPr bwMode="auto">
            <a:xfrm rot="16200000" flipH="1">
              <a:off x="3954438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/>
            <p:cNvCxnSpPr/>
            <p:nvPr/>
          </p:nvCxnSpPr>
          <p:spPr bwMode="auto">
            <a:xfrm rot="16200000">
              <a:off x="4533197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3" name="Straight Arrow Connector 22"/>
            <p:cNvCxnSpPr/>
            <p:nvPr/>
          </p:nvCxnSpPr>
          <p:spPr bwMode="auto">
            <a:xfrm rot="16200000" flipH="1">
              <a:off x="4158789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 rot="16200000">
              <a:off x="4734199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 rot="16200000" flipH="1">
              <a:off x="4366689" y="5169953"/>
              <a:ext cx="990600" cy="6531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16200000">
              <a:off x="4963260" y="5267464"/>
              <a:ext cx="990600" cy="4581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3864050" y="4772624"/>
              <a:ext cx="972638" cy="1447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3372651" y="4772624"/>
              <a:ext cx="662214" cy="1447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pic>
        <p:nvPicPr>
          <p:cNvPr id="2050" name="Picture 2" descr="http://www.clker.com/cliparts/f/f/4/4/121617897960609915lemmling_2D_cartoon_elephant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98" y="4876800"/>
            <a:ext cx="554916" cy="40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1" y="3962400"/>
            <a:ext cx="812799" cy="812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http://digitalunite.com/sites/default/files/images/shutterstock_7576019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32" y="1752600"/>
            <a:ext cx="1007936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/>
          <p:cNvGrpSpPr/>
          <p:nvPr/>
        </p:nvGrpSpPr>
        <p:grpSpPr>
          <a:xfrm>
            <a:off x="457200" y="5280005"/>
            <a:ext cx="900703" cy="681424"/>
            <a:chOff x="5953991" y="292997"/>
            <a:chExt cx="1564604" cy="1370760"/>
          </a:xfrm>
        </p:grpSpPr>
        <p:pic>
          <p:nvPicPr>
            <p:cNvPr id="38" name="Picture 4" descr="http://pixabay.com/static/uploads/photo/2012/04/10/17/17/underpass-sign-26519_64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3991" y="292997"/>
              <a:ext cx="1564604" cy="1370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Flowchart: Delay 38"/>
            <p:cNvSpPr/>
            <p:nvPr/>
          </p:nvSpPr>
          <p:spPr bwMode="auto">
            <a:xfrm rot="16200000">
              <a:off x="6594128" y="1148405"/>
              <a:ext cx="284329" cy="381000"/>
            </a:xfrm>
            <a:prstGeom prst="flowChartDelay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" wrap="none" lIns="0" tIns="0" rIns="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5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DPI</a:t>
              </a:r>
              <a:endParaRPr kumimoji="0" lang="en-GB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0" name="Rounded Rectangle 39"/>
          <p:cNvSpPr/>
          <p:nvPr/>
        </p:nvSpPr>
        <p:spPr bwMode="auto">
          <a:xfrm>
            <a:off x="4876800" y="5961429"/>
            <a:ext cx="2895600" cy="519935"/>
          </a:xfrm>
          <a:prstGeom prst="roundRect">
            <a:avLst>
              <a:gd name="adj" fmla="val 4933"/>
            </a:avLst>
          </a:prstGeom>
          <a:solidFill>
            <a:schemeClr val="bg1">
              <a:lumMod val="9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see spare slides or draft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igitalunite.com/sites/default/files/images/shutterstock_757601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43" y="-152400"/>
            <a:ext cx="2822219" cy="213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tricky </a:t>
            </a:r>
            <a:r>
              <a:rPr lang="en-GB" dirty="0" smtClean="0"/>
              <a:t>bits </a:t>
            </a:r>
            <a:r>
              <a:rPr lang="en-GB" dirty="0"/>
              <a:t>– SYN </a:t>
            </a:r>
            <a:r>
              <a:rPr lang="en-GB" dirty="0" smtClean="0"/>
              <a:t>floods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current SYN cookie mechanism is too small for the ambition to use lots of options</a:t>
            </a:r>
          </a:p>
          <a:p>
            <a:pPr lvl="1"/>
            <a:r>
              <a:rPr lang="en-GB" dirty="0" smtClean="0"/>
              <a:t>because it packs the cookie into part of the Initial </a:t>
            </a:r>
            <a:r>
              <a:rPr lang="en-GB" dirty="0" err="1" smtClean="0"/>
              <a:t>Seq</a:t>
            </a:r>
            <a:r>
              <a:rPr lang="en-GB" dirty="0" smtClean="0"/>
              <a:t> No</a:t>
            </a:r>
          </a:p>
          <a:p>
            <a:pPr lvl="1"/>
            <a:r>
              <a:rPr lang="en-GB" dirty="0" smtClean="0"/>
              <a:t>solution: a larger cookie jar that an Inner Space host MUST implement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EchoCookie</a:t>
            </a:r>
            <a:r>
              <a:rPr lang="en-GB" dirty="0" smtClean="0"/>
              <a:t> </a:t>
            </a:r>
            <a:r>
              <a:rPr lang="en-GB" dirty="0"/>
              <a:t>option </a:t>
            </a:r>
            <a:r>
              <a:rPr lang="en-GB" dirty="0" smtClean="0"/>
              <a:t>(can be independent of  Inner Space)</a:t>
            </a:r>
          </a:p>
          <a:p>
            <a:pPr lvl="1"/>
            <a:r>
              <a:rPr lang="en-GB" dirty="0" smtClean="0"/>
              <a:t>if host receives a cookie, it MUST reflect it back</a:t>
            </a:r>
          </a:p>
          <a:p>
            <a:pPr lvl="1"/>
            <a:r>
              <a:rPr lang="en-GB" dirty="0" smtClean="0"/>
              <a:t>sender can choose size and contents</a:t>
            </a:r>
            <a:endParaRPr lang="en-GB" dirty="0"/>
          </a:p>
          <a:p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other opportunities</a:t>
            </a:r>
          </a:p>
          <a:p>
            <a:pPr lvl="1"/>
            <a:r>
              <a:rPr lang="en-GB" dirty="0" err="1" smtClean="0"/>
              <a:t>tcpcrypt</a:t>
            </a:r>
            <a:r>
              <a:rPr lang="en-GB" dirty="0" smtClean="0"/>
              <a:t> could use this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97002"/>
              </p:ext>
            </p:extLst>
          </p:nvPr>
        </p:nvGraphicFramePr>
        <p:xfrm>
          <a:off x="1371600" y="4572000"/>
          <a:ext cx="6096000" cy="685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24000"/>
                <a:gridCol w="1524000"/>
                <a:gridCol w="30480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solidFill>
                            <a:schemeClr val="tx1"/>
                          </a:solidFill>
                        </a:rPr>
                        <a:t>EchoCookie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Len=X (X&gt;1)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Cookie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1B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tx1"/>
                          </a:solidFill>
                        </a:rPr>
                        <a:t>1B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smtClean="0">
                          <a:solidFill>
                            <a:schemeClr val="tx1"/>
                          </a:solidFill>
                        </a:rPr>
                        <a:t>(X-2)B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Isosceles Triangle 4"/>
          <p:cNvSpPr/>
          <p:nvPr/>
        </p:nvSpPr>
        <p:spPr bwMode="auto">
          <a:xfrm>
            <a:off x="4982523" y="4343400"/>
            <a:ext cx="228600" cy="2286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" name="Straight Connector 6"/>
          <p:cNvCxnSpPr>
            <a:stCxn id="5" idx="2"/>
            <a:endCxn id="5" idx="4"/>
          </p:cNvCxnSpPr>
          <p:nvPr/>
        </p:nvCxnSpPr>
        <p:spPr bwMode="auto">
          <a:xfrm>
            <a:off x="4982523" y="457200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Isosceles Triangle 11"/>
          <p:cNvSpPr/>
          <p:nvPr/>
        </p:nvSpPr>
        <p:spPr bwMode="auto">
          <a:xfrm flipV="1">
            <a:off x="5214933" y="4933951"/>
            <a:ext cx="228600" cy="2286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5214933" y="4933951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Isosceles Triangle 13"/>
          <p:cNvSpPr/>
          <p:nvPr/>
        </p:nvSpPr>
        <p:spPr bwMode="auto">
          <a:xfrm>
            <a:off x="4982523" y="4709160"/>
            <a:ext cx="228600" cy="228600"/>
          </a:xfrm>
          <a:prstGeom prst="triangl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Connector 14"/>
          <p:cNvCxnSpPr>
            <a:stCxn id="14" idx="2"/>
            <a:endCxn id="14" idx="4"/>
          </p:cNvCxnSpPr>
          <p:nvPr/>
        </p:nvCxnSpPr>
        <p:spPr bwMode="auto">
          <a:xfrm>
            <a:off x="4982523" y="493776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Isosceles Triangle 15"/>
          <p:cNvSpPr/>
          <p:nvPr/>
        </p:nvSpPr>
        <p:spPr bwMode="auto">
          <a:xfrm flipV="1">
            <a:off x="5214933" y="4572000"/>
            <a:ext cx="228600" cy="228600"/>
          </a:xfrm>
          <a:prstGeom prst="triangl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5214933" y="457200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66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80"/>
          <p:cNvSpPr/>
          <p:nvPr/>
        </p:nvSpPr>
        <p:spPr bwMode="auto">
          <a:xfrm>
            <a:off x="381000" y="1815489"/>
            <a:ext cx="8686800" cy="1638647"/>
          </a:xfrm>
          <a:prstGeom prst="roundRect">
            <a:avLst>
              <a:gd name="adj" fmla="val 4878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 </a:t>
            </a:r>
            <a:r>
              <a:rPr lang="en-GB" dirty="0"/>
              <a:t>– DPI traversal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4864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conjecture: DPI often parses payload &amp; stops when it finds what it needs</a:t>
            </a:r>
          </a:p>
          <a:p>
            <a:r>
              <a:rPr lang="en-GB" dirty="0" smtClean="0"/>
              <a:t>solution?: locate </a:t>
            </a:r>
            <a:r>
              <a:rPr lang="en-GB" dirty="0" err="1"/>
              <a:t>MagicA</a:t>
            </a:r>
            <a:r>
              <a:rPr lang="en-GB" dirty="0"/>
              <a:t> at </a:t>
            </a:r>
            <a:r>
              <a:rPr lang="en-GB" dirty="0" smtClean="0"/>
              <a:t>the end </a:t>
            </a:r>
            <a:r>
              <a:rPr lang="en-GB" dirty="0"/>
              <a:t>of </a:t>
            </a:r>
            <a:r>
              <a:rPr lang="en-GB" dirty="0" smtClean="0"/>
              <a:t>the segment</a:t>
            </a:r>
            <a:endParaRPr lang="en-GB" dirty="0"/>
          </a:p>
          <a:p>
            <a:pPr lvl="1"/>
            <a:r>
              <a:rPr lang="en-GB" dirty="0"/>
              <a:t>server searches for </a:t>
            </a:r>
            <a:r>
              <a:rPr lang="en-GB" dirty="0" err="1"/>
              <a:t>MagicA</a:t>
            </a:r>
            <a:r>
              <a:rPr lang="en-GB" dirty="0"/>
              <a:t> at end if not at </a:t>
            </a:r>
            <a:r>
              <a:rPr lang="en-GB" dirty="0" smtClean="0"/>
              <a:t>start</a:t>
            </a:r>
          </a:p>
          <a:p>
            <a:pPr lvl="1"/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can't </a:t>
            </a:r>
            <a:r>
              <a:rPr lang="en-GB" dirty="0" smtClean="0"/>
              <a:t>work from the end of every segment, only the first</a:t>
            </a:r>
          </a:p>
          <a:p>
            <a:pPr lvl="1"/>
            <a:r>
              <a:rPr lang="en-GB" dirty="0" smtClean="0"/>
              <a:t>then use the spare first SPS (SPS#1) for the second segment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 flipH="1">
            <a:off x="762000" y="2606232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flipH="1">
            <a:off x="1676400" y="2606232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1000" y="1815489"/>
            <a:ext cx="98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SYN=1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740491" y="2606232"/>
            <a:ext cx="1506557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Option#1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199045" y="2606232"/>
            <a:ext cx="1524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90803" y="2606232"/>
            <a:ext cx="260824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Arrow Connector 14"/>
          <p:cNvCxnSpPr>
            <a:endCxn id="22" idx="3"/>
          </p:cNvCxnSpPr>
          <p:nvPr/>
        </p:nvCxnSpPr>
        <p:spPr bwMode="auto">
          <a:xfrm flipH="1" flipV="1">
            <a:off x="6688839" y="2347601"/>
            <a:ext cx="1558211" cy="2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7213081" y="2301434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Len=2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33248" y="2116768"/>
            <a:ext cx="1455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Inner 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</a:t>
            </a:r>
            <a:r>
              <a:rPr lang="en-GB" sz="1200" dirty="0" err="1" smtClean="0">
                <a:latin typeface="Calibri" panose="020F0502020204030204" pitchFamily="34" charset="0"/>
              </a:rPr>
              <a:t>InOO</a:t>
            </a:r>
            <a:r>
              <a:rPr lang="en-GB" sz="1200" dirty="0" smtClean="0">
                <a:latin typeface="Calibri" panose="020F0502020204030204" pitchFamily="34" charset="0"/>
              </a:rPr>
              <a:t>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5199045" y="2349831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8247045" y="2225232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6740488" y="2225232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5199045" y="2225232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9" name="Rectangle 38"/>
          <p:cNvSpPr/>
          <p:nvPr/>
        </p:nvSpPr>
        <p:spPr bwMode="auto">
          <a:xfrm>
            <a:off x="8238428" y="2606232"/>
            <a:ext cx="600772" cy="457200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Magic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8238428" y="2349831"/>
            <a:ext cx="6007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8408415" y="230143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1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8839200" y="2225232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6" name="Rounded Rectangle 45"/>
          <p:cNvSpPr/>
          <p:nvPr/>
        </p:nvSpPr>
        <p:spPr bwMode="auto">
          <a:xfrm>
            <a:off x="381000" y="3807447"/>
            <a:ext cx="8686800" cy="1638647"/>
          </a:xfrm>
          <a:prstGeom prst="roundRect">
            <a:avLst>
              <a:gd name="adj" fmla="val 5664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 flipH="1">
            <a:off x="762000" y="4598191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 flipH="1">
            <a:off x="1676400" y="4598191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 flipH="1">
            <a:off x="5662631" y="4598191"/>
            <a:ext cx="7620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Option#2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flipH="1">
            <a:off x="6424631" y="4598191"/>
            <a:ext cx="1524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 flipH="1">
            <a:off x="8001000" y="4598191"/>
            <a:ext cx="8382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662631" y="4341791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 flipH="1">
            <a:off x="5762945" y="429339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Len=1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6458836" y="4108726"/>
            <a:ext cx="1455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Inner 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</a:t>
            </a:r>
            <a:r>
              <a:rPr lang="en-GB" sz="1200" dirty="0" err="1" smtClean="0">
                <a:latin typeface="Calibri" panose="020F0502020204030204" pitchFamily="34" charset="0"/>
              </a:rPr>
              <a:t>InOO</a:t>
            </a:r>
            <a:r>
              <a:rPr lang="en-GB" sz="1200" dirty="0" smtClean="0">
                <a:latin typeface="Calibri" panose="020F0502020204030204" pitchFamily="34" charset="0"/>
              </a:rPr>
              <a:t>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6424631" y="4341791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 flipH="1">
            <a:off x="8144208" y="4121605"/>
            <a:ext cx="561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SPS#2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7966076" y="4351683"/>
            <a:ext cx="873124" cy="27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flipH="1" flipV="1">
            <a:off x="5662631" y="421719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 flipV="1">
            <a:off x="6407188" y="421719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H="1" flipV="1">
            <a:off x="7948631" y="421719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 flipV="1">
            <a:off x="8839200" y="421719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" name="TextBox 71"/>
          <p:cNvSpPr txBox="1"/>
          <p:nvPr/>
        </p:nvSpPr>
        <p:spPr>
          <a:xfrm>
            <a:off x="381001" y="3807449"/>
            <a:ext cx="1537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first SYN=0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 flipH="1">
            <a:off x="2590801" y="4598191"/>
            <a:ext cx="307183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flipH="1">
            <a:off x="3850446" y="4121605"/>
            <a:ext cx="561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SPS#1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2599629" y="4351683"/>
            <a:ext cx="306300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 flipV="1">
            <a:off x="2582184" y="421719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" name="Group 11"/>
          <p:cNvGrpSpPr/>
          <p:nvPr/>
        </p:nvGrpSpPr>
        <p:grpSpPr>
          <a:xfrm>
            <a:off x="7948631" y="96472"/>
            <a:ext cx="1046267" cy="913665"/>
            <a:chOff x="5953991" y="292997"/>
            <a:chExt cx="1564604" cy="1370760"/>
          </a:xfrm>
        </p:grpSpPr>
        <p:pic>
          <p:nvPicPr>
            <p:cNvPr id="3076" name="Picture 4" descr="http://pixabay.com/static/uploads/photo/2012/04/10/17/17/underpass-sign-26519_64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3991" y="292997"/>
              <a:ext cx="1564604" cy="1370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Flowchart: Delay 2"/>
            <p:cNvSpPr/>
            <p:nvPr/>
          </p:nvSpPr>
          <p:spPr bwMode="auto">
            <a:xfrm rot="16200000">
              <a:off x="6594128" y="1148405"/>
              <a:ext cx="284329" cy="381000"/>
            </a:xfrm>
            <a:prstGeom prst="flowChartDelay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" wrap="none" lIns="0" tIns="0" rIns="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DPI</a:t>
              </a:r>
              <a:endPara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tricky </a:t>
            </a:r>
            <a:r>
              <a:rPr lang="en-GB" dirty="0"/>
              <a:t>bits - zero payload </a:t>
            </a:r>
            <a:r>
              <a:rPr lang="en-GB" dirty="0" smtClean="0"/>
              <a:t>segments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953000"/>
          </a:xfrm>
        </p:spPr>
        <p:txBody>
          <a:bodyPr/>
          <a:lstStyle/>
          <a:p>
            <a:r>
              <a:rPr lang="en-GB" dirty="0" smtClean="0"/>
              <a:t>zero payload segments</a:t>
            </a:r>
          </a:p>
          <a:p>
            <a:pPr lvl="1"/>
            <a:r>
              <a:rPr lang="en-GB" dirty="0" smtClean="0"/>
              <a:t>MAY include an Inner Option</a:t>
            </a:r>
          </a:p>
          <a:p>
            <a:pPr lvl="1"/>
            <a:r>
              <a:rPr lang="en-GB" dirty="0" smtClean="0"/>
              <a:t>SHOULD NOT repeat the same Inner Options until more payload</a:t>
            </a:r>
          </a:p>
          <a:p>
            <a:endParaRPr lang="en-GB" dirty="0"/>
          </a:p>
          <a:p>
            <a:r>
              <a:rPr lang="en-GB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other tricky bits </a:t>
            </a:r>
            <a:r>
              <a:rPr lang="en-GB" dirty="0" smtClean="0">
                <a:solidFill>
                  <a:schemeClr val="tx2">
                    <a:lumMod val="50000"/>
                    <a:lumOff val="50000"/>
                  </a:schemeClr>
                </a:solidFill>
                <a:sym typeface="Symbol"/>
              </a:rPr>
              <a:t> </a:t>
            </a:r>
            <a:r>
              <a:rPr lang="en-GB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spare </a:t>
            </a: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slides or draft </a:t>
            </a:r>
            <a:endParaRPr lang="en-GB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the </a:t>
            </a:r>
            <a:r>
              <a:rPr lang="en-GB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EchoCookie</a:t>
            </a: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for SYN </a:t>
            </a:r>
            <a:r>
              <a:rPr lang="en-GB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floods</a:t>
            </a:r>
          </a:p>
          <a:p>
            <a:pPr lvl="1"/>
            <a:r>
              <a:rPr lang="en-GB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retransmissions during handshake</a:t>
            </a:r>
          </a:p>
          <a:p>
            <a:pPr lvl="1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explicit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dual handshake</a:t>
            </a:r>
          </a:p>
          <a:p>
            <a:pPr lvl="2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corner cases of dual handshake</a:t>
            </a:r>
          </a:p>
          <a:p>
            <a:pPr lvl="2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deferred data in SYN</a:t>
            </a:r>
          </a:p>
          <a:p>
            <a:pPr lvl="1"/>
            <a:endParaRPr lang="en-GB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743200"/>
            <a:ext cx="2753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latin typeface="Calibri" panose="020F0502020204030204" pitchFamily="34" charset="0"/>
              </a:rPr>
              <a:t>Without the </a:t>
            </a:r>
            <a:r>
              <a:rPr lang="en-GB" dirty="0" smtClean="0">
                <a:latin typeface="Calibri" panose="020F0502020204030204" pitchFamily="34" charset="0"/>
              </a:rPr>
              <a:t>'SHOULD NOT'</a:t>
            </a:r>
            <a:r>
              <a:rPr lang="en-GB" dirty="0" smtClean="0">
                <a:latin typeface="Calibri" panose="020F0502020204030204" pitchFamily="34" charset="0"/>
              </a:rPr>
              <a:t/>
            </a:r>
            <a:br>
              <a:rPr lang="en-GB" dirty="0" smtClean="0">
                <a:latin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</a:rPr>
              <a:t>it would continue to </a:t>
            </a:r>
            <a:br>
              <a:rPr lang="en-GB" dirty="0" smtClean="0">
                <a:latin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</a:rPr>
              <a:t>ACK ACKs for ever</a:t>
            </a:r>
            <a:endParaRPr lang="en-GB" dirty="0">
              <a:latin typeface="Calibri" panose="020F0502020204030204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112402" y="3128664"/>
            <a:ext cx="821797" cy="3729335"/>
            <a:chOff x="4488688" y="4487217"/>
            <a:chExt cx="990600" cy="2133600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4488688" y="4487217"/>
              <a:ext cx="0" cy="2133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479288" y="4487217"/>
              <a:ext cx="0" cy="2133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4488688" y="4639617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4488688" y="5058180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>
              <a:off x="4488688" y="4773235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4488688" y="5191798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H="1">
              <a:off x="4488688" y="4906853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4488688" y="5325416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4488688" y="5050130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4488688" y="5468693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4488688" y="5171405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4488688" y="5589968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4488688" y="5325416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H="1">
              <a:off x="4488688" y="5459034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>
              <a:off x="4488688" y="5592652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H="1">
              <a:off x="4488688" y="5735929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>
              <a:off x="4488688" y="5857204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4488688" y="5733781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4488688" y="5867399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4488688" y="6001017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4488688" y="6144294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4488688" y="6265569"/>
              <a:ext cx="990600" cy="267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H="1">
              <a:off x="4488688" y="6001018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H="1">
              <a:off x="4488688" y="6134636"/>
              <a:ext cx="9906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H="1">
              <a:off x="4641088" y="6268254"/>
              <a:ext cx="838200" cy="32238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>
              <a:off x="5060188" y="6411531"/>
              <a:ext cx="419100" cy="1611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H="1">
              <a:off x="5364988" y="6532806"/>
              <a:ext cx="114300" cy="439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4488688" y="6411531"/>
              <a:ext cx="609600" cy="1644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4488688" y="6532806"/>
              <a:ext cx="214377" cy="5783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tricky </a:t>
            </a:r>
            <a:r>
              <a:rPr lang="en-GB" dirty="0"/>
              <a:t>bits </a:t>
            </a:r>
            <a:r>
              <a:rPr lang="en-GB" dirty="0" smtClean="0"/>
              <a:t>– option processing order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05400"/>
            <a:ext cx="8077200" cy="13716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only on the first segment of each half-connection</a:t>
            </a:r>
          </a:p>
          <a:p>
            <a:pPr lvl="1"/>
            <a:r>
              <a:rPr lang="en-GB" dirty="0" smtClean="0"/>
              <a:t>on later segments, Outer Options have to be processed before Inner</a:t>
            </a:r>
          </a:p>
          <a:p>
            <a:pPr lvl="1"/>
            <a:r>
              <a:rPr lang="en-GB" dirty="0" smtClean="0"/>
              <a:t>reason</a:t>
            </a:r>
            <a:r>
              <a:rPr lang="en-GB" dirty="0"/>
              <a:t>: </a:t>
            </a:r>
            <a:r>
              <a:rPr lang="en-GB" dirty="0" smtClean="0"/>
              <a:t>can't </a:t>
            </a:r>
            <a:r>
              <a:rPr lang="en-GB" dirty="0"/>
              <a:t>find Inner Options if </a:t>
            </a:r>
            <a:r>
              <a:rPr lang="en-GB" dirty="0" smtClean="0"/>
              <a:t>still waiting to fill a sequence gap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346111" y="1604701"/>
            <a:ext cx="8686800" cy="2102419"/>
          </a:xfrm>
          <a:prstGeom prst="roundRect">
            <a:avLst>
              <a:gd name="adj" fmla="val 3190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 flipH="1">
            <a:off x="727111" y="2710984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 flipH="1">
            <a:off x="1641511" y="2710984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 flipH="1">
            <a:off x="3148067" y="2710984"/>
            <a:ext cx="1506557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 flipH="1">
            <a:off x="4672066" y="2710984"/>
            <a:ext cx="1195334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Prefix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 flipH="1">
            <a:off x="7086599" y="2710984"/>
            <a:ext cx="171771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3124202" y="2452351"/>
            <a:ext cx="1506557" cy="2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 flipH="1">
            <a:off x="3620658" y="2406185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Len=2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5157048" y="2221520"/>
            <a:ext cx="1455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Inner 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</a:t>
            </a:r>
            <a:r>
              <a:rPr lang="en-GB" sz="1200" dirty="0" err="1" smtClean="0">
                <a:latin typeface="Calibri" panose="020F0502020204030204" pitchFamily="34" charset="0"/>
              </a:rPr>
              <a:t>InOO</a:t>
            </a:r>
            <a:r>
              <a:rPr lang="en-GB" sz="1200" dirty="0" smtClean="0">
                <a:latin typeface="Calibri" panose="020F0502020204030204" pitchFamily="34" charset="0"/>
              </a:rPr>
              <a:t>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672066" y="2454583"/>
            <a:ext cx="240298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 flipH="1">
            <a:off x="7261288" y="2234397"/>
            <a:ext cx="1260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Sent Payload Size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(SPS)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7075048" y="2463881"/>
            <a:ext cx="172926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3148066" y="2329985"/>
            <a:ext cx="0" cy="3048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654623" y="1793831"/>
            <a:ext cx="0" cy="8409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 flipV="1">
            <a:off x="7075048" y="2329984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H="1" flipV="1">
            <a:off x="8804311" y="2329984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346111" y="1920241"/>
            <a:ext cx="98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SYN=1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2555911" y="2710984"/>
            <a:ext cx="600772" cy="457200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Magic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2555911" y="2454583"/>
            <a:ext cx="6007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0" name="TextBox 69"/>
          <p:cNvSpPr txBox="1"/>
          <p:nvPr/>
        </p:nvSpPr>
        <p:spPr>
          <a:xfrm flipH="1">
            <a:off x="2717070" y="240618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1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H="1" flipV="1">
            <a:off x="2555911" y="2329984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58330"/>
              </p:ext>
            </p:extLst>
          </p:nvPr>
        </p:nvGraphicFramePr>
        <p:xfrm>
          <a:off x="503877" y="4038600"/>
          <a:ext cx="6096000" cy="1051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048000"/>
                <a:gridCol w="2667000"/>
                <a:gridCol w="3810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latin typeface="Calibri" panose="020F0502020204030204" pitchFamily="34" charset="0"/>
                        </a:rPr>
                        <a:t>SPS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latin typeface="Calibri" panose="020F0502020204030204" pitchFamily="34" charset="0"/>
                        </a:rPr>
                        <a:t>InOO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latin typeface="Calibri" panose="020F0502020204030204" pitchFamily="34" charset="0"/>
                        </a:rPr>
                        <a:t>Len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Magic Number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B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SOO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CU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</a:rPr>
                        <a:t>16b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</a:rPr>
                        <a:t>14b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</a:rPr>
                        <a:t>2b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3" name="Straight Connector 72"/>
          <p:cNvCxnSpPr/>
          <p:nvPr/>
        </p:nvCxnSpPr>
        <p:spPr bwMode="auto">
          <a:xfrm flipV="1">
            <a:off x="496365" y="3168184"/>
            <a:ext cx="2660318" cy="8704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4689513" y="3217701"/>
            <a:ext cx="1910367" cy="820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" name="Straight Arrow Connector 74"/>
          <p:cNvCxnSpPr/>
          <p:nvPr/>
        </p:nvCxnSpPr>
        <p:spPr bwMode="auto">
          <a:xfrm>
            <a:off x="4672068" y="2022431"/>
            <a:ext cx="120149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6" name="TextBox 75"/>
          <p:cNvSpPr txBox="1"/>
          <p:nvPr/>
        </p:nvSpPr>
        <p:spPr>
          <a:xfrm flipH="1">
            <a:off x="4754446" y="1604702"/>
            <a:ext cx="1091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Suffix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(SOO)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 flipH="1">
            <a:off x="5867400" y="2710378"/>
            <a:ext cx="1219200" cy="4578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Suffix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flipH="1" flipV="1">
            <a:off x="5865225" y="1846272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9" name="Left Brace 78"/>
          <p:cNvSpPr/>
          <p:nvPr/>
        </p:nvSpPr>
        <p:spPr bwMode="auto">
          <a:xfrm rot="16200000">
            <a:off x="5774769" y="2080208"/>
            <a:ext cx="167823" cy="2455842"/>
          </a:xfrm>
          <a:prstGeom prst="leftBrace">
            <a:avLst>
              <a:gd name="adj1" fmla="val 2998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flipH="1">
            <a:off x="5607933" y="3352800"/>
            <a:ext cx="1326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</a:rPr>
              <a:t>Inner Options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ight Triangle 42"/>
          <p:cNvSpPr/>
          <p:nvPr/>
        </p:nvSpPr>
        <p:spPr bwMode="auto">
          <a:xfrm flipH="1">
            <a:off x="7466072" y="5088012"/>
            <a:ext cx="1677927" cy="1769988"/>
          </a:xfrm>
          <a:prstGeom prst="rt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opportunistic delay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6018273" y="838200"/>
            <a:ext cx="1447800" cy="1371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Pie 5"/>
          <p:cNvSpPr/>
          <p:nvPr/>
        </p:nvSpPr>
        <p:spPr bwMode="auto">
          <a:xfrm>
            <a:off x="6018273" y="837127"/>
            <a:ext cx="1454239" cy="1372673"/>
          </a:xfrm>
          <a:prstGeom prst="pie">
            <a:avLst>
              <a:gd name="adj1" fmla="val 18417482"/>
              <a:gd name="adj2" fmla="val 1080397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Pie 6"/>
          <p:cNvSpPr/>
          <p:nvPr/>
        </p:nvSpPr>
        <p:spPr bwMode="auto">
          <a:xfrm>
            <a:off x="6024712" y="838200"/>
            <a:ext cx="1454239" cy="1372673"/>
          </a:xfrm>
          <a:prstGeom prst="pie">
            <a:avLst>
              <a:gd name="adj1" fmla="val 16192412"/>
              <a:gd name="adj2" fmla="val 1729870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Pie 7"/>
          <p:cNvSpPr/>
          <p:nvPr/>
        </p:nvSpPr>
        <p:spPr bwMode="auto">
          <a:xfrm>
            <a:off x="6024712" y="838200"/>
            <a:ext cx="1454239" cy="1372673"/>
          </a:xfrm>
          <a:prstGeom prst="pie">
            <a:avLst>
              <a:gd name="adj1" fmla="val 17288950"/>
              <a:gd name="adj2" fmla="val 18407095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0512" y="457200"/>
            <a:ext cx="569387" cy="276999"/>
          </a:xfrm>
          <a:prstGeom prst="callout1">
            <a:avLst>
              <a:gd name="adj1" fmla="val 95239"/>
              <a:gd name="adj2" fmla="val 30836"/>
              <a:gd name="adj3" fmla="val 135313"/>
              <a:gd name="adj4" fmla="val 2433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IPsec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995205" y="593840"/>
            <a:ext cx="474810" cy="276999"/>
          </a:xfrm>
          <a:prstGeom prst="callout1">
            <a:avLst>
              <a:gd name="adj1" fmla="val 83162"/>
              <a:gd name="adj2" fmla="val 31619"/>
              <a:gd name="adj3" fmla="val 112501"/>
              <a:gd name="adj4" fmla="val 20424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SSL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396312" y="100635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TLS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196589" y="17189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unencrypted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419133" y="109608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Reminder: Project Goal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 bwMode="auto">
          <a:xfrm>
            <a:off x="4803936" y="5092407"/>
            <a:ext cx="1447800" cy="1371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Pie 17"/>
          <p:cNvSpPr/>
          <p:nvPr/>
        </p:nvSpPr>
        <p:spPr bwMode="auto">
          <a:xfrm>
            <a:off x="4803936" y="5091334"/>
            <a:ext cx="1454239" cy="1372673"/>
          </a:xfrm>
          <a:prstGeom prst="pie">
            <a:avLst>
              <a:gd name="adj1" fmla="val 18417482"/>
              <a:gd name="adj2" fmla="val 5373937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Pie 18"/>
          <p:cNvSpPr/>
          <p:nvPr/>
        </p:nvSpPr>
        <p:spPr bwMode="auto">
          <a:xfrm>
            <a:off x="4810375" y="5092407"/>
            <a:ext cx="1454239" cy="1372673"/>
          </a:xfrm>
          <a:prstGeom prst="pie">
            <a:avLst>
              <a:gd name="adj1" fmla="val 16192412"/>
              <a:gd name="adj2" fmla="val 1729870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Pie 19"/>
          <p:cNvSpPr/>
          <p:nvPr/>
        </p:nvSpPr>
        <p:spPr bwMode="auto">
          <a:xfrm>
            <a:off x="4810375" y="5092407"/>
            <a:ext cx="1454239" cy="1372673"/>
          </a:xfrm>
          <a:prstGeom prst="pie">
            <a:avLst>
              <a:gd name="adj1" fmla="val 17288950"/>
              <a:gd name="adj2" fmla="val 18407095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6175" y="4711407"/>
            <a:ext cx="569387" cy="276999"/>
          </a:xfrm>
          <a:prstGeom prst="callout1">
            <a:avLst>
              <a:gd name="adj1" fmla="val 95239"/>
              <a:gd name="adj2" fmla="val 30836"/>
              <a:gd name="adj3" fmla="val 135313"/>
              <a:gd name="adj4" fmla="val 2433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IPsec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780868" y="4848047"/>
            <a:ext cx="474810" cy="276999"/>
          </a:xfrm>
          <a:prstGeom prst="callout1">
            <a:avLst>
              <a:gd name="adj1" fmla="val 83162"/>
              <a:gd name="adj2" fmla="val 31619"/>
              <a:gd name="adj3" fmla="val 112501"/>
              <a:gd name="adj4" fmla="val 20424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SSL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6141831" y="5255780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TLS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07574" y="6172200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opportunistic</a:t>
            </a:r>
            <a:endParaRPr lang="en-GB" sz="1200" dirty="0"/>
          </a:p>
        </p:txBody>
      </p:sp>
      <p:sp>
        <p:nvSpPr>
          <p:cNvPr id="25" name="Pie 24"/>
          <p:cNvSpPr/>
          <p:nvPr/>
        </p:nvSpPr>
        <p:spPr bwMode="auto">
          <a:xfrm>
            <a:off x="4810018" y="5091818"/>
            <a:ext cx="1454239" cy="1372673"/>
          </a:xfrm>
          <a:prstGeom prst="pie">
            <a:avLst>
              <a:gd name="adj1" fmla="val 5420997"/>
              <a:gd name="adj2" fmla="val 15898818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18419" y="2209800"/>
            <a:ext cx="1706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TCP traffic today</a:t>
            </a:r>
            <a:endParaRPr lang="en-GB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543963" y="6446929"/>
            <a:ext cx="1932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Goal for TCP traffic</a:t>
            </a:r>
            <a:endParaRPr lang="en-GB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519242" y="4748287"/>
            <a:ext cx="1027845" cy="276999"/>
          </a:xfrm>
          <a:prstGeom prst="callout1">
            <a:avLst>
              <a:gd name="adj1" fmla="val 80438"/>
              <a:gd name="adj2" fmla="val 88563"/>
              <a:gd name="adj3" fmla="val 121694"/>
              <a:gd name="adj4" fmla="val 9478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unencrypted</a:t>
            </a:r>
            <a:endParaRPr lang="en-GB" sz="1200" dirty="0"/>
          </a:p>
        </p:txBody>
      </p:sp>
      <p:sp>
        <p:nvSpPr>
          <p:cNvPr id="29" name="Oval 28"/>
          <p:cNvSpPr/>
          <p:nvPr/>
        </p:nvSpPr>
        <p:spPr bwMode="auto">
          <a:xfrm>
            <a:off x="7010400" y="5087621"/>
            <a:ext cx="1447800" cy="1371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Pie 29"/>
          <p:cNvSpPr/>
          <p:nvPr/>
        </p:nvSpPr>
        <p:spPr bwMode="auto">
          <a:xfrm>
            <a:off x="7010400" y="5086548"/>
            <a:ext cx="1454239" cy="1372673"/>
          </a:xfrm>
          <a:prstGeom prst="pie">
            <a:avLst>
              <a:gd name="adj1" fmla="val 18417482"/>
              <a:gd name="adj2" fmla="val 1080397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Pie 30"/>
          <p:cNvSpPr/>
          <p:nvPr/>
        </p:nvSpPr>
        <p:spPr bwMode="auto">
          <a:xfrm>
            <a:off x="7016839" y="5087621"/>
            <a:ext cx="1454239" cy="1372673"/>
          </a:xfrm>
          <a:prstGeom prst="pie">
            <a:avLst>
              <a:gd name="adj1" fmla="val 16192412"/>
              <a:gd name="adj2" fmla="val 1729870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Pie 31"/>
          <p:cNvSpPr/>
          <p:nvPr/>
        </p:nvSpPr>
        <p:spPr bwMode="auto">
          <a:xfrm>
            <a:off x="7016839" y="5087621"/>
            <a:ext cx="1454239" cy="1372673"/>
          </a:xfrm>
          <a:prstGeom prst="pie">
            <a:avLst>
              <a:gd name="adj1" fmla="val 17288950"/>
              <a:gd name="adj2" fmla="val 18407095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02639" y="4706621"/>
            <a:ext cx="569387" cy="276999"/>
          </a:xfrm>
          <a:prstGeom prst="callout1">
            <a:avLst>
              <a:gd name="adj1" fmla="val 95239"/>
              <a:gd name="adj2" fmla="val 30836"/>
              <a:gd name="adj3" fmla="val 135313"/>
              <a:gd name="adj4" fmla="val 2433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IPsec</a:t>
            </a:r>
            <a:endParaRPr lang="en-GB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7987332" y="4843261"/>
            <a:ext cx="474810" cy="276999"/>
          </a:xfrm>
          <a:prstGeom prst="callout1">
            <a:avLst>
              <a:gd name="adj1" fmla="val 83162"/>
              <a:gd name="adj2" fmla="val 31619"/>
              <a:gd name="adj3" fmla="val 112501"/>
              <a:gd name="adj4" fmla="val 20424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SSL</a:t>
            </a:r>
            <a:endParaRPr lang="en-GB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8388439" y="5255780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TLS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7223596" y="6029324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unencrypted</a:t>
            </a:r>
            <a:endParaRPr lang="en-GB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7355043" y="6459221"/>
            <a:ext cx="76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/>
              <a:t>Result</a:t>
            </a:r>
            <a:endParaRPr lang="en-GB" sz="1600" dirty="0"/>
          </a:p>
        </p:txBody>
      </p:sp>
      <p:sp>
        <p:nvSpPr>
          <p:cNvPr id="38" name="Pie 37"/>
          <p:cNvSpPr/>
          <p:nvPr/>
        </p:nvSpPr>
        <p:spPr bwMode="auto">
          <a:xfrm>
            <a:off x="7011361" y="5088012"/>
            <a:ext cx="1454239" cy="1372673"/>
          </a:xfrm>
          <a:prstGeom prst="pie">
            <a:avLst>
              <a:gd name="adj1" fmla="val 1098281"/>
              <a:gd name="adj2" fmla="val 150576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086611" y="6324600"/>
            <a:ext cx="1053494" cy="276999"/>
          </a:xfrm>
          <a:prstGeom prst="callout1">
            <a:avLst>
              <a:gd name="adj1" fmla="val 5948"/>
              <a:gd name="adj2" fmla="val 76713"/>
              <a:gd name="adj3" fmla="val -94684"/>
              <a:gd name="adj4" fmla="val 34608"/>
            </a:avLst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opportunistic</a:t>
            </a:r>
            <a:endParaRPr lang="en-GB" sz="1200" dirty="0"/>
          </a:p>
        </p:txBody>
      </p:sp>
      <p:pic>
        <p:nvPicPr>
          <p:cNvPr id="42" name="Picture 6" descr="Connection View waterfall diagra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62" y="1295400"/>
            <a:ext cx="2718498" cy="3650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457200" y="5035725"/>
            <a:ext cx="2959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Ave. Alexa 1000 Web page</a:t>
            </a:r>
          </a:p>
          <a:p>
            <a:r>
              <a:rPr lang="en-GB" dirty="0" smtClean="0"/>
              <a:t>44 TCP connections*</a:t>
            </a:r>
          </a:p>
          <a:p>
            <a:pPr marL="0" lvl="1"/>
            <a:r>
              <a:rPr lang="en-GB" dirty="0"/>
              <a:t>from 15 servers</a:t>
            </a:r>
            <a:r>
              <a:rPr lang="en-GB" sz="2400" baseline="30000" dirty="0" smtClean="0">
                <a:latin typeface="Calibri" panose="020F0502020204030204" pitchFamily="34" charset="0"/>
              </a:rPr>
              <a:t>†</a:t>
            </a:r>
            <a:endParaRPr lang="en-GB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2751068" y="5493603"/>
            <a:ext cx="1287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 smtClean="0">
                <a:latin typeface="Calibri" panose="020F0502020204030204" pitchFamily="34" charset="0"/>
              </a:rPr>
              <a:t>	</a:t>
            </a:r>
          </a:p>
          <a:p>
            <a:r>
              <a:rPr lang="en-GB" sz="1200" dirty="0" smtClean="0">
                <a:latin typeface="Calibri" panose="020F0502020204030204" pitchFamily="34" charset="0"/>
              </a:rPr>
              <a:t>* as </a:t>
            </a:r>
            <a:r>
              <a:rPr lang="en-GB" sz="1200" dirty="0">
                <a:latin typeface="Calibri" panose="020F0502020204030204" pitchFamily="34" charset="0"/>
              </a:rPr>
              <a:t>of </a:t>
            </a:r>
            <a:r>
              <a:rPr lang="en-GB" sz="1200" dirty="0" smtClean="0">
                <a:latin typeface="Calibri" panose="020F0502020204030204" pitchFamily="34" charset="0"/>
              </a:rPr>
              <a:t>Nov 2014</a:t>
            </a:r>
            <a:endParaRPr lang="en-GB" sz="1200" dirty="0">
              <a:latin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</a:rPr>
              <a:t>†</a:t>
            </a:r>
            <a:r>
              <a:rPr lang="en-GB" sz="1200" dirty="0" smtClean="0">
                <a:latin typeface="Calibri" panose="020F0502020204030204" pitchFamily="34" charset="0"/>
              </a:rPr>
              <a:t> as of early 2013</a:t>
            </a:r>
          </a:p>
          <a:p>
            <a:r>
              <a:rPr lang="en-GB" sz="1200" dirty="0" smtClean="0">
                <a:latin typeface="Calibri" panose="020F0502020204030204" pitchFamily="34" charset="0"/>
              </a:rPr>
              <a:t>httparchive.org</a:t>
            </a:r>
            <a:endParaRPr lang="en-GB" sz="1200" dirty="0"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042" y="2488907"/>
            <a:ext cx="30607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ounded Rectangle 43"/>
          <p:cNvSpPr/>
          <p:nvPr/>
        </p:nvSpPr>
        <p:spPr bwMode="auto">
          <a:xfrm>
            <a:off x="228600" y="1144859"/>
            <a:ext cx="3778974" cy="5165840"/>
          </a:xfrm>
          <a:prstGeom prst="roundRect">
            <a:avLst>
              <a:gd name="adj" fmla="val 2337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2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609600" y="2182678"/>
            <a:ext cx="7130778" cy="2812769"/>
          </a:xfrm>
          <a:prstGeom prst="roundRect">
            <a:avLst>
              <a:gd name="adj" fmla="val 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Inner Space &amp; TCP Fast </a:t>
            </a:r>
            <a:r>
              <a:rPr lang="en-GB" dirty="0" smtClean="0"/>
              <a:t>Open (TFO)</a:t>
            </a:r>
            <a:endParaRPr lang="en-GB" dirty="0"/>
          </a:p>
        </p:txBody>
      </p:sp>
      <p:sp>
        <p:nvSpPr>
          <p:cNvPr id="99" name="Content Placeholder 98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562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If Upgraded Client  uses TFO</a:t>
            </a:r>
          </a:p>
          <a:p>
            <a:pPr lvl="1"/>
            <a:r>
              <a:rPr lang="en-GB" dirty="0" smtClean="0"/>
              <a:t>MUST place cookie in Inner of SYN-U</a:t>
            </a:r>
          </a:p>
          <a:p>
            <a:pPr lvl="1"/>
            <a:r>
              <a:rPr lang="en-GB" dirty="0" smtClean="0"/>
              <a:t>then Legacy Server will not pass corrupt TCP Data to app before RST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GB" dirty="0" smtClean="0"/>
              <a:t>If dual h/s, Upgraded Server will pass payload to app twice</a:t>
            </a:r>
          </a:p>
          <a:p>
            <a:pPr lvl="1"/>
            <a:r>
              <a:rPr lang="en-GB" dirty="0" smtClean="0"/>
              <a:t>OK, because TFO only applicable if app immune to duplication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2" y="2420209"/>
            <a:ext cx="1083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Upgraded</a:t>
            </a:r>
            <a:br>
              <a:rPr lang="en-GB" sz="1600" dirty="0" smtClean="0"/>
            </a:br>
            <a:r>
              <a:rPr lang="en-GB" sz="1600" dirty="0" smtClean="0"/>
              <a:t>Client</a:t>
            </a:r>
            <a:endParaRPr lang="en-GB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2388224" y="2182678"/>
            <a:ext cx="936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Legacy</a:t>
            </a:r>
            <a:br>
              <a:rPr lang="en-GB" sz="1600" dirty="0" smtClean="0"/>
            </a:br>
            <a:r>
              <a:rPr lang="en-GB" sz="1600" dirty="0" smtClean="0"/>
              <a:t>Server</a:t>
            </a:r>
            <a:br>
              <a:rPr lang="en-GB" sz="1600" dirty="0" smtClean="0"/>
            </a:br>
            <a:r>
              <a:rPr lang="en-GB" sz="1600" dirty="0" smtClean="0"/>
              <a:t>Threads</a:t>
            </a:r>
            <a:endParaRPr lang="en-GB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4411955" y="2420209"/>
            <a:ext cx="1083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Upgraded</a:t>
            </a:r>
            <a:br>
              <a:rPr lang="en-GB" sz="1600" dirty="0" smtClean="0"/>
            </a:br>
            <a:r>
              <a:rPr lang="en-GB" sz="1600" dirty="0" smtClean="0"/>
              <a:t>Client</a:t>
            </a:r>
            <a:endParaRPr lang="en-GB" sz="1600" dirty="0"/>
          </a:p>
        </p:txBody>
      </p:sp>
      <p:sp>
        <p:nvSpPr>
          <p:cNvPr id="81" name="TextBox 80"/>
          <p:cNvSpPr txBox="1"/>
          <p:nvPr/>
        </p:nvSpPr>
        <p:spPr>
          <a:xfrm>
            <a:off x="6043101" y="2182678"/>
            <a:ext cx="1083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solidFill>
                  <a:srgbClr val="92D050"/>
                </a:solidFill>
              </a:rPr>
              <a:t>Upgraded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Server</a:t>
            </a:r>
            <a:br>
              <a:rPr lang="en-GB" sz="1600" dirty="0" smtClean="0"/>
            </a:br>
            <a:r>
              <a:rPr lang="en-GB" sz="1600" dirty="0" smtClean="0"/>
              <a:t>Threads</a:t>
            </a:r>
            <a:endParaRPr lang="en-GB" sz="16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1219200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 bwMode="auto">
          <a:xfrm>
            <a:off x="1219200" y="3243006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1219200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 bwMode="auto">
          <a:xfrm flipH="1">
            <a:off x="1219200" y="3624910"/>
            <a:ext cx="1524000" cy="424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1219200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 bwMode="auto">
          <a:xfrm>
            <a:off x="1219200" y="4225719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 rot="866319">
            <a:off x="1196789" y="3028021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SYN-U +</a:t>
            </a:r>
            <a:r>
              <a:rPr lang="en-GB" sz="1400" dirty="0" err="1" smtClean="0">
                <a:solidFill>
                  <a:srgbClr val="92D050"/>
                </a:solidFill>
              </a:rPr>
              <a:t>InnerTFO</a:t>
            </a:r>
            <a:endParaRPr lang="en-GB" sz="1400" dirty="0" smtClean="0">
              <a:solidFill>
                <a:srgbClr val="92D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0567900">
            <a:off x="1197342" y="3638565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SYN-ACK</a:t>
            </a:r>
          </a:p>
        </p:txBody>
      </p:sp>
      <p:sp>
        <p:nvSpPr>
          <p:cNvPr id="40" name="TextBox 39"/>
          <p:cNvSpPr txBox="1"/>
          <p:nvPr/>
        </p:nvSpPr>
        <p:spPr>
          <a:xfrm rot="20567900">
            <a:off x="1852291" y="3773019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SYN-ACK</a:t>
            </a:r>
          </a:p>
        </p:txBody>
      </p:sp>
      <p:sp>
        <p:nvSpPr>
          <p:cNvPr id="41" name="TextBox 40"/>
          <p:cNvSpPr txBox="1"/>
          <p:nvPr/>
        </p:nvSpPr>
        <p:spPr>
          <a:xfrm rot="866319">
            <a:off x="1166480" y="3359148"/>
            <a:ext cx="1463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/>
              <a:t>SYN+OuterTFO</a:t>
            </a:r>
            <a:endParaRPr lang="en-GB" sz="1400" dirty="0" smtClean="0"/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219200" y="2981621"/>
            <a:ext cx="0" cy="1895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2743200" y="2981621"/>
            <a:ext cx="0" cy="1895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3048000" y="2981621"/>
            <a:ext cx="0" cy="1895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 rot="866319">
            <a:off x="2239587" y="421929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RST</a:t>
            </a:r>
          </a:p>
        </p:txBody>
      </p:sp>
      <p:sp>
        <p:nvSpPr>
          <p:cNvPr id="47" name="TextBox 46"/>
          <p:cNvSpPr txBox="1"/>
          <p:nvPr/>
        </p:nvSpPr>
        <p:spPr>
          <a:xfrm rot="866319">
            <a:off x="2223749" y="448804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ACK</a:t>
            </a:r>
            <a:endParaRPr lang="en-GB" sz="1400" dirty="0" smtClean="0"/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5021553" y="3115134"/>
            <a:ext cx="1828800" cy="436951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 bwMode="auto">
          <a:xfrm>
            <a:off x="5021553" y="3243006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 flipH="1">
            <a:off x="5021553" y="3606705"/>
            <a:ext cx="1828800" cy="5097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 bwMode="auto">
          <a:xfrm flipH="1">
            <a:off x="5021553" y="3624910"/>
            <a:ext cx="1524000" cy="424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5021553" y="4158963"/>
            <a:ext cx="1828800" cy="43695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 bwMode="auto">
          <a:xfrm>
            <a:off x="5021553" y="4225719"/>
            <a:ext cx="1524000" cy="364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8" name="TextBox 87"/>
          <p:cNvSpPr txBox="1"/>
          <p:nvPr/>
        </p:nvSpPr>
        <p:spPr>
          <a:xfrm rot="866319">
            <a:off x="4965117" y="3045444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92D050"/>
                </a:solidFill>
              </a:rPr>
              <a:t>SYN-U +</a:t>
            </a:r>
            <a:r>
              <a:rPr lang="en-GB" sz="1400" dirty="0" err="1" smtClean="0">
                <a:solidFill>
                  <a:srgbClr val="92D050"/>
                </a:solidFill>
              </a:rPr>
              <a:t>InnerTFO</a:t>
            </a:r>
            <a:endParaRPr lang="en-GB" sz="1400" dirty="0">
              <a:solidFill>
                <a:srgbClr val="92D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 rot="20567900">
            <a:off x="5469917" y="3795586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SYN-ACK-U</a:t>
            </a:r>
          </a:p>
        </p:txBody>
      </p:sp>
      <p:sp>
        <p:nvSpPr>
          <p:cNvPr id="91" name="TextBox 90"/>
          <p:cNvSpPr txBox="1"/>
          <p:nvPr/>
        </p:nvSpPr>
        <p:spPr>
          <a:xfrm rot="866319">
            <a:off x="4926350" y="3350585"/>
            <a:ext cx="1463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/>
              <a:t>SYN+OuterTFO</a:t>
            </a:r>
            <a:endParaRPr lang="en-GB" sz="1400" dirty="0"/>
          </a:p>
        </p:txBody>
      </p:sp>
      <p:cxnSp>
        <p:nvCxnSpPr>
          <p:cNvPr id="93" name="Straight Connector 92"/>
          <p:cNvCxnSpPr/>
          <p:nvPr/>
        </p:nvCxnSpPr>
        <p:spPr bwMode="auto">
          <a:xfrm>
            <a:off x="5021553" y="2981621"/>
            <a:ext cx="0" cy="1895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>
            <a:off x="6545553" y="2981621"/>
            <a:ext cx="0" cy="1895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6850353" y="2981621"/>
            <a:ext cx="0" cy="1895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6" name="TextBox 95"/>
          <p:cNvSpPr txBox="1"/>
          <p:nvPr/>
        </p:nvSpPr>
        <p:spPr>
          <a:xfrm rot="866319">
            <a:off x="6036327" y="4219298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92D050"/>
                </a:solidFill>
              </a:rPr>
              <a:t>ACK</a:t>
            </a:r>
          </a:p>
        </p:txBody>
      </p:sp>
      <p:sp>
        <p:nvSpPr>
          <p:cNvPr id="97" name="TextBox 96"/>
          <p:cNvSpPr txBox="1"/>
          <p:nvPr/>
        </p:nvSpPr>
        <p:spPr>
          <a:xfrm rot="866319">
            <a:off x="6031715" y="448804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RST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133601" y="4995446"/>
            <a:ext cx="5095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92D050"/>
                </a:solidFill>
              </a:rPr>
              <a:t>-U = upgraded</a:t>
            </a:r>
            <a:r>
              <a:rPr lang="en-GB" sz="1600" dirty="0" smtClean="0"/>
              <a:t>, i.e. magic no. etc. at start of TCP Data</a:t>
            </a:r>
          </a:p>
        </p:txBody>
      </p:sp>
      <p:sp>
        <p:nvSpPr>
          <p:cNvPr id="48" name="TextBox 47"/>
          <p:cNvSpPr txBox="1"/>
          <p:nvPr/>
        </p:nvSpPr>
        <p:spPr>
          <a:xfrm rot="20567900">
            <a:off x="4990745" y="3641332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SYN-ACK</a:t>
            </a:r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7466104" y="2981621"/>
            <a:ext cx="0" cy="18951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657600" y="2979318"/>
            <a:ext cx="0" cy="18951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3383326" y="266321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App</a:t>
            </a:r>
            <a:endParaRPr lang="en-GB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7191830" y="266321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App</a:t>
            </a:r>
            <a:endParaRPr lang="en-GB" sz="1600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2743200" y="3610718"/>
            <a:ext cx="914400" cy="2184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6545553" y="3610718"/>
            <a:ext cx="914400" cy="2184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6850355" y="3555642"/>
            <a:ext cx="620321" cy="148212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 bwMode="auto">
          <a:xfrm>
            <a:off x="1994229" y="2743200"/>
            <a:ext cx="367629" cy="32992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7556565" y="3631817"/>
            <a:ext cx="367629" cy="32992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in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Unreliable as well as reliable ordered Inner Options</a:t>
            </a:r>
          </a:p>
          <a:p>
            <a:pPr lvl="2"/>
            <a:r>
              <a:rPr lang="en-GB" dirty="0" smtClean="0"/>
              <a:t>without consuming </a:t>
            </a:r>
            <a:r>
              <a:rPr lang="en-GB" dirty="0" err="1" smtClean="0"/>
              <a:t>rwnd</a:t>
            </a:r>
            <a:endParaRPr lang="en-GB" dirty="0" smtClean="0"/>
          </a:p>
          <a:p>
            <a:pPr lvl="2"/>
            <a:r>
              <a:rPr lang="en-GB" dirty="0" smtClean="0"/>
              <a:t>without consuming sequence space (avoiding middlebox </a:t>
            </a:r>
            <a:r>
              <a:rPr lang="en-GB" dirty="0" smtClean="0"/>
              <a:t>'correction')</a:t>
            </a:r>
            <a:endParaRPr lang="en-GB" dirty="0" smtClean="0"/>
          </a:p>
          <a:p>
            <a:pPr lvl="2"/>
            <a:r>
              <a:rPr lang="en-GB" dirty="0" smtClean="0"/>
              <a:t>delivered immediately in received order, not sent order</a:t>
            </a:r>
          </a:p>
          <a:p>
            <a:pPr lvl="2"/>
            <a:r>
              <a:rPr lang="en-GB" dirty="0" smtClean="0"/>
              <a:t>based on ideas in TCP Minion</a:t>
            </a:r>
          </a:p>
          <a:p>
            <a:pPr lvl="2"/>
            <a:endParaRPr lang="en-GB" dirty="0"/>
          </a:p>
          <a:p>
            <a:pPr lvl="2"/>
            <a:r>
              <a:rPr lang="en-GB" dirty="0" smtClean="0"/>
              <a:t>spec fully written-up – internal review prior to posting</a:t>
            </a:r>
          </a:p>
        </p:txBody>
      </p:sp>
      <p:pic>
        <p:nvPicPr>
          <p:cNvPr id="4" name="Picture 2" descr="https://jamaicapoliticaleconomy.files.wordpress.com/2014/05/sisyphus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5" y="2514600"/>
            <a:ext cx="1237765" cy="121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Freeform 243"/>
          <p:cNvSpPr/>
          <p:nvPr/>
        </p:nvSpPr>
        <p:spPr>
          <a:xfrm flipH="1">
            <a:off x="6502700" y="3808074"/>
            <a:ext cx="1219420" cy="1400358"/>
          </a:xfrm>
          <a:custGeom>
            <a:avLst/>
            <a:gdLst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350323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160317 w 1219506"/>
              <a:gd name="connsiteY7" fmla="*/ 2416629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3121 w 1215406"/>
              <a:gd name="connsiteY0" fmla="*/ 2280062 h 2280062"/>
              <a:gd name="connsiteX1" fmla="*/ 1064680 w 1215406"/>
              <a:gd name="connsiteY1" fmla="*/ 2095995 h 2280062"/>
              <a:gd name="connsiteX2" fmla="*/ 904363 w 1215406"/>
              <a:gd name="connsiteY2" fmla="*/ 2280062 h 2280062"/>
              <a:gd name="connsiteX3" fmla="*/ 732171 w 1215406"/>
              <a:gd name="connsiteY3" fmla="*/ 2095995 h 2280062"/>
              <a:gd name="connsiteX4" fmla="*/ 601542 w 1215406"/>
              <a:gd name="connsiteY4" fmla="*/ 2274125 h 2280062"/>
              <a:gd name="connsiteX5" fmla="*/ 453100 w 1215406"/>
              <a:gd name="connsiteY5" fmla="*/ 2107870 h 2280062"/>
              <a:gd name="connsiteX6" fmla="*/ 292784 w 1215406"/>
              <a:gd name="connsiteY6" fmla="*/ 2274125 h 2280062"/>
              <a:gd name="connsiteX7" fmla="*/ 156217 w 1215406"/>
              <a:gd name="connsiteY7" fmla="*/ 2090057 h 2280062"/>
              <a:gd name="connsiteX8" fmla="*/ 1838 w 1215406"/>
              <a:gd name="connsiteY8" fmla="*/ 2256312 h 2280062"/>
              <a:gd name="connsiteX9" fmla="*/ 0 w 1215406"/>
              <a:gd name="connsiteY9" fmla="*/ 944567 h 2280062"/>
              <a:gd name="connsiteX10" fmla="*/ 1213121 w 1215406"/>
              <a:gd name="connsiteY10" fmla="*/ 0 h 2280062"/>
              <a:gd name="connsiteX11" fmla="*/ 1213121 w 1215406"/>
              <a:gd name="connsiteY11" fmla="*/ 2280062 h 2280062"/>
              <a:gd name="connsiteX0" fmla="*/ 1213121 w 1214432"/>
              <a:gd name="connsiteY0" fmla="*/ 1648593 h 1648593"/>
              <a:gd name="connsiteX1" fmla="*/ 1064680 w 1214432"/>
              <a:gd name="connsiteY1" fmla="*/ 1464526 h 1648593"/>
              <a:gd name="connsiteX2" fmla="*/ 904363 w 1214432"/>
              <a:gd name="connsiteY2" fmla="*/ 1648593 h 1648593"/>
              <a:gd name="connsiteX3" fmla="*/ 732171 w 1214432"/>
              <a:gd name="connsiteY3" fmla="*/ 1464526 h 1648593"/>
              <a:gd name="connsiteX4" fmla="*/ 601542 w 1214432"/>
              <a:gd name="connsiteY4" fmla="*/ 1642656 h 1648593"/>
              <a:gd name="connsiteX5" fmla="*/ 453100 w 1214432"/>
              <a:gd name="connsiteY5" fmla="*/ 1476401 h 1648593"/>
              <a:gd name="connsiteX6" fmla="*/ 292784 w 1214432"/>
              <a:gd name="connsiteY6" fmla="*/ 1642656 h 1648593"/>
              <a:gd name="connsiteX7" fmla="*/ 156217 w 1214432"/>
              <a:gd name="connsiteY7" fmla="*/ 1458588 h 1648593"/>
              <a:gd name="connsiteX8" fmla="*/ 1838 w 1214432"/>
              <a:gd name="connsiteY8" fmla="*/ 1624843 h 1648593"/>
              <a:gd name="connsiteX9" fmla="*/ 0 w 1214432"/>
              <a:gd name="connsiteY9" fmla="*/ 313098 h 1648593"/>
              <a:gd name="connsiteX10" fmla="*/ 1209021 w 1214432"/>
              <a:gd name="connsiteY10" fmla="*/ 0 h 1648593"/>
              <a:gd name="connsiteX11" fmla="*/ 1213121 w 1214432"/>
              <a:gd name="connsiteY11" fmla="*/ 1648593 h 1648593"/>
              <a:gd name="connsiteX0" fmla="*/ 1213121 w 1214432"/>
              <a:gd name="connsiteY0" fmla="*/ 1648593 h 1648593"/>
              <a:gd name="connsiteX1" fmla="*/ 1064680 w 1214432"/>
              <a:gd name="connsiteY1" fmla="*/ 1464526 h 1648593"/>
              <a:gd name="connsiteX2" fmla="*/ 904363 w 1214432"/>
              <a:gd name="connsiteY2" fmla="*/ 1648593 h 1648593"/>
              <a:gd name="connsiteX3" fmla="*/ 732171 w 1214432"/>
              <a:gd name="connsiteY3" fmla="*/ 1464526 h 1648593"/>
              <a:gd name="connsiteX4" fmla="*/ 601542 w 1214432"/>
              <a:gd name="connsiteY4" fmla="*/ 1642656 h 1648593"/>
              <a:gd name="connsiteX5" fmla="*/ 453100 w 1214432"/>
              <a:gd name="connsiteY5" fmla="*/ 1476401 h 1648593"/>
              <a:gd name="connsiteX6" fmla="*/ 292784 w 1214432"/>
              <a:gd name="connsiteY6" fmla="*/ 1642656 h 1648593"/>
              <a:gd name="connsiteX7" fmla="*/ 156217 w 1214432"/>
              <a:gd name="connsiteY7" fmla="*/ 1458588 h 1648593"/>
              <a:gd name="connsiteX8" fmla="*/ 1838 w 1214432"/>
              <a:gd name="connsiteY8" fmla="*/ 1624843 h 1648593"/>
              <a:gd name="connsiteX9" fmla="*/ 0 w 1214432"/>
              <a:gd name="connsiteY9" fmla="*/ 461869 h 1648593"/>
              <a:gd name="connsiteX10" fmla="*/ 1209021 w 1214432"/>
              <a:gd name="connsiteY10" fmla="*/ 0 h 1648593"/>
              <a:gd name="connsiteX11" fmla="*/ 1213121 w 1214432"/>
              <a:gd name="connsiteY11" fmla="*/ 1648593 h 1648593"/>
              <a:gd name="connsiteX0" fmla="*/ 1213121 w 1215236"/>
              <a:gd name="connsiteY0" fmla="*/ 1496193 h 1496193"/>
              <a:gd name="connsiteX1" fmla="*/ 1064680 w 1215236"/>
              <a:gd name="connsiteY1" fmla="*/ 1312126 h 1496193"/>
              <a:gd name="connsiteX2" fmla="*/ 904363 w 1215236"/>
              <a:gd name="connsiteY2" fmla="*/ 1496193 h 1496193"/>
              <a:gd name="connsiteX3" fmla="*/ 732171 w 1215236"/>
              <a:gd name="connsiteY3" fmla="*/ 1312126 h 1496193"/>
              <a:gd name="connsiteX4" fmla="*/ 601542 w 1215236"/>
              <a:gd name="connsiteY4" fmla="*/ 1490256 h 1496193"/>
              <a:gd name="connsiteX5" fmla="*/ 453100 w 1215236"/>
              <a:gd name="connsiteY5" fmla="*/ 1324001 h 1496193"/>
              <a:gd name="connsiteX6" fmla="*/ 292784 w 1215236"/>
              <a:gd name="connsiteY6" fmla="*/ 1490256 h 1496193"/>
              <a:gd name="connsiteX7" fmla="*/ 156217 w 1215236"/>
              <a:gd name="connsiteY7" fmla="*/ 1306188 h 1496193"/>
              <a:gd name="connsiteX8" fmla="*/ 1838 w 1215236"/>
              <a:gd name="connsiteY8" fmla="*/ 1472443 h 1496193"/>
              <a:gd name="connsiteX9" fmla="*/ 0 w 1215236"/>
              <a:gd name="connsiteY9" fmla="*/ 309469 h 1496193"/>
              <a:gd name="connsiteX10" fmla="*/ 1212650 w 1215236"/>
              <a:gd name="connsiteY10" fmla="*/ 0 h 1496193"/>
              <a:gd name="connsiteX11" fmla="*/ 1213121 w 1215236"/>
              <a:gd name="connsiteY11" fmla="*/ 1496193 h 1496193"/>
              <a:gd name="connsiteX0" fmla="*/ 1220378 w 1222493"/>
              <a:gd name="connsiteY0" fmla="*/ 1496193 h 1496193"/>
              <a:gd name="connsiteX1" fmla="*/ 1071937 w 1222493"/>
              <a:gd name="connsiteY1" fmla="*/ 1312126 h 1496193"/>
              <a:gd name="connsiteX2" fmla="*/ 911620 w 1222493"/>
              <a:gd name="connsiteY2" fmla="*/ 1496193 h 1496193"/>
              <a:gd name="connsiteX3" fmla="*/ 739428 w 1222493"/>
              <a:gd name="connsiteY3" fmla="*/ 1312126 h 1496193"/>
              <a:gd name="connsiteX4" fmla="*/ 608799 w 1222493"/>
              <a:gd name="connsiteY4" fmla="*/ 1490256 h 1496193"/>
              <a:gd name="connsiteX5" fmla="*/ 460357 w 1222493"/>
              <a:gd name="connsiteY5" fmla="*/ 1324001 h 1496193"/>
              <a:gd name="connsiteX6" fmla="*/ 300041 w 1222493"/>
              <a:gd name="connsiteY6" fmla="*/ 1490256 h 1496193"/>
              <a:gd name="connsiteX7" fmla="*/ 163474 w 1222493"/>
              <a:gd name="connsiteY7" fmla="*/ 1306188 h 1496193"/>
              <a:gd name="connsiteX8" fmla="*/ 9095 w 1222493"/>
              <a:gd name="connsiteY8" fmla="*/ 1472443 h 1496193"/>
              <a:gd name="connsiteX9" fmla="*/ 0 w 1222493"/>
              <a:gd name="connsiteY9" fmla="*/ 398279 h 1496193"/>
              <a:gd name="connsiteX10" fmla="*/ 1219907 w 1222493"/>
              <a:gd name="connsiteY10" fmla="*/ 0 h 1496193"/>
              <a:gd name="connsiteX11" fmla="*/ 1220378 w 1222493"/>
              <a:gd name="connsiteY11" fmla="*/ 1496193 h 1496193"/>
              <a:gd name="connsiteX0" fmla="*/ 1220378 w 1222493"/>
              <a:gd name="connsiteY0" fmla="*/ 1496193 h 1496193"/>
              <a:gd name="connsiteX1" fmla="*/ 1071937 w 1222493"/>
              <a:gd name="connsiteY1" fmla="*/ 1312126 h 1496193"/>
              <a:gd name="connsiteX2" fmla="*/ 911620 w 1222493"/>
              <a:gd name="connsiteY2" fmla="*/ 1496193 h 1496193"/>
              <a:gd name="connsiteX3" fmla="*/ 739428 w 1222493"/>
              <a:gd name="connsiteY3" fmla="*/ 1312126 h 1496193"/>
              <a:gd name="connsiteX4" fmla="*/ 608799 w 1222493"/>
              <a:gd name="connsiteY4" fmla="*/ 1490256 h 1496193"/>
              <a:gd name="connsiteX5" fmla="*/ 460357 w 1222493"/>
              <a:gd name="connsiteY5" fmla="*/ 1324001 h 1496193"/>
              <a:gd name="connsiteX6" fmla="*/ 300041 w 1222493"/>
              <a:gd name="connsiteY6" fmla="*/ 1490256 h 1496193"/>
              <a:gd name="connsiteX7" fmla="*/ 163474 w 1222493"/>
              <a:gd name="connsiteY7" fmla="*/ 1306188 h 1496193"/>
              <a:gd name="connsiteX8" fmla="*/ 9095 w 1222493"/>
              <a:gd name="connsiteY8" fmla="*/ 1472443 h 1496193"/>
              <a:gd name="connsiteX9" fmla="*/ 0 w 1222493"/>
              <a:gd name="connsiteY9" fmla="*/ 398279 h 1496193"/>
              <a:gd name="connsiteX10" fmla="*/ 1219907 w 1222493"/>
              <a:gd name="connsiteY10" fmla="*/ 0 h 1496193"/>
              <a:gd name="connsiteX11" fmla="*/ 1220378 w 1222493"/>
              <a:gd name="connsiteY11" fmla="*/ 1496193 h 1496193"/>
              <a:gd name="connsiteX0" fmla="*/ 1220378 w 1222493"/>
              <a:gd name="connsiteY0" fmla="*/ 1496193 h 1496193"/>
              <a:gd name="connsiteX1" fmla="*/ 1071937 w 1222493"/>
              <a:gd name="connsiteY1" fmla="*/ 1312126 h 1496193"/>
              <a:gd name="connsiteX2" fmla="*/ 911620 w 1222493"/>
              <a:gd name="connsiteY2" fmla="*/ 1496193 h 1496193"/>
              <a:gd name="connsiteX3" fmla="*/ 739428 w 1222493"/>
              <a:gd name="connsiteY3" fmla="*/ 1312126 h 1496193"/>
              <a:gd name="connsiteX4" fmla="*/ 608799 w 1222493"/>
              <a:gd name="connsiteY4" fmla="*/ 1490256 h 1496193"/>
              <a:gd name="connsiteX5" fmla="*/ 460357 w 1222493"/>
              <a:gd name="connsiteY5" fmla="*/ 1324001 h 1496193"/>
              <a:gd name="connsiteX6" fmla="*/ 300041 w 1222493"/>
              <a:gd name="connsiteY6" fmla="*/ 1490256 h 1496193"/>
              <a:gd name="connsiteX7" fmla="*/ 163474 w 1222493"/>
              <a:gd name="connsiteY7" fmla="*/ 1306188 h 1496193"/>
              <a:gd name="connsiteX8" fmla="*/ 9095 w 1222493"/>
              <a:gd name="connsiteY8" fmla="*/ 1472443 h 1496193"/>
              <a:gd name="connsiteX9" fmla="*/ 0 w 1222493"/>
              <a:gd name="connsiteY9" fmla="*/ 398279 h 1496193"/>
              <a:gd name="connsiteX10" fmla="*/ 1219907 w 1222493"/>
              <a:gd name="connsiteY10" fmla="*/ 0 h 1496193"/>
              <a:gd name="connsiteX11" fmla="*/ 1220378 w 1222493"/>
              <a:gd name="connsiteY11" fmla="*/ 1496193 h 1496193"/>
              <a:gd name="connsiteX0" fmla="*/ 1220378 w 1221689"/>
              <a:gd name="connsiteY0" fmla="*/ 1515928 h 1515928"/>
              <a:gd name="connsiteX1" fmla="*/ 1071937 w 1221689"/>
              <a:gd name="connsiteY1" fmla="*/ 1331861 h 1515928"/>
              <a:gd name="connsiteX2" fmla="*/ 911620 w 1221689"/>
              <a:gd name="connsiteY2" fmla="*/ 1515928 h 1515928"/>
              <a:gd name="connsiteX3" fmla="*/ 739428 w 1221689"/>
              <a:gd name="connsiteY3" fmla="*/ 1331861 h 1515928"/>
              <a:gd name="connsiteX4" fmla="*/ 608799 w 1221689"/>
              <a:gd name="connsiteY4" fmla="*/ 1509991 h 1515928"/>
              <a:gd name="connsiteX5" fmla="*/ 460357 w 1221689"/>
              <a:gd name="connsiteY5" fmla="*/ 1343736 h 1515928"/>
              <a:gd name="connsiteX6" fmla="*/ 300041 w 1221689"/>
              <a:gd name="connsiteY6" fmla="*/ 1509991 h 1515928"/>
              <a:gd name="connsiteX7" fmla="*/ 163474 w 1221689"/>
              <a:gd name="connsiteY7" fmla="*/ 1325923 h 1515928"/>
              <a:gd name="connsiteX8" fmla="*/ 9095 w 1221689"/>
              <a:gd name="connsiteY8" fmla="*/ 1492178 h 1515928"/>
              <a:gd name="connsiteX9" fmla="*/ 0 w 1221689"/>
              <a:gd name="connsiteY9" fmla="*/ 418014 h 1515928"/>
              <a:gd name="connsiteX10" fmla="*/ 1216279 w 1221689"/>
              <a:gd name="connsiteY10" fmla="*/ 0 h 1515928"/>
              <a:gd name="connsiteX11" fmla="*/ 1220378 w 1221689"/>
              <a:gd name="connsiteY11" fmla="*/ 1515928 h 1515928"/>
              <a:gd name="connsiteX0" fmla="*/ 1220378 w 1221689"/>
              <a:gd name="connsiteY0" fmla="*/ 1515928 h 1515928"/>
              <a:gd name="connsiteX1" fmla="*/ 1071937 w 1221689"/>
              <a:gd name="connsiteY1" fmla="*/ 1331861 h 1515928"/>
              <a:gd name="connsiteX2" fmla="*/ 911620 w 1221689"/>
              <a:gd name="connsiteY2" fmla="*/ 1515928 h 1515928"/>
              <a:gd name="connsiteX3" fmla="*/ 739428 w 1221689"/>
              <a:gd name="connsiteY3" fmla="*/ 1331861 h 1515928"/>
              <a:gd name="connsiteX4" fmla="*/ 608799 w 1221689"/>
              <a:gd name="connsiteY4" fmla="*/ 1509991 h 1515928"/>
              <a:gd name="connsiteX5" fmla="*/ 460357 w 1221689"/>
              <a:gd name="connsiteY5" fmla="*/ 1343736 h 1515928"/>
              <a:gd name="connsiteX6" fmla="*/ 300041 w 1221689"/>
              <a:gd name="connsiteY6" fmla="*/ 1509991 h 1515928"/>
              <a:gd name="connsiteX7" fmla="*/ 163474 w 1221689"/>
              <a:gd name="connsiteY7" fmla="*/ 1325923 h 1515928"/>
              <a:gd name="connsiteX8" fmla="*/ 9095 w 1221689"/>
              <a:gd name="connsiteY8" fmla="*/ 1492178 h 1515928"/>
              <a:gd name="connsiteX9" fmla="*/ 0 w 1221689"/>
              <a:gd name="connsiteY9" fmla="*/ 418014 h 1515928"/>
              <a:gd name="connsiteX10" fmla="*/ 1216279 w 1221689"/>
              <a:gd name="connsiteY10" fmla="*/ 0 h 1515928"/>
              <a:gd name="connsiteX11" fmla="*/ 1220378 w 1221689"/>
              <a:gd name="connsiteY11" fmla="*/ 1515928 h 1515928"/>
              <a:gd name="connsiteX0" fmla="*/ 1216750 w 1218061"/>
              <a:gd name="connsiteY0" fmla="*/ 1515928 h 1515928"/>
              <a:gd name="connsiteX1" fmla="*/ 1068309 w 1218061"/>
              <a:gd name="connsiteY1" fmla="*/ 1331861 h 1515928"/>
              <a:gd name="connsiteX2" fmla="*/ 907992 w 1218061"/>
              <a:gd name="connsiteY2" fmla="*/ 1515928 h 1515928"/>
              <a:gd name="connsiteX3" fmla="*/ 735800 w 1218061"/>
              <a:gd name="connsiteY3" fmla="*/ 1331861 h 1515928"/>
              <a:gd name="connsiteX4" fmla="*/ 605171 w 1218061"/>
              <a:gd name="connsiteY4" fmla="*/ 1509991 h 1515928"/>
              <a:gd name="connsiteX5" fmla="*/ 456729 w 1218061"/>
              <a:gd name="connsiteY5" fmla="*/ 1343736 h 1515928"/>
              <a:gd name="connsiteX6" fmla="*/ 296413 w 1218061"/>
              <a:gd name="connsiteY6" fmla="*/ 1509991 h 1515928"/>
              <a:gd name="connsiteX7" fmla="*/ 159846 w 1218061"/>
              <a:gd name="connsiteY7" fmla="*/ 1325923 h 1515928"/>
              <a:gd name="connsiteX8" fmla="*/ 5467 w 1218061"/>
              <a:gd name="connsiteY8" fmla="*/ 1492178 h 1515928"/>
              <a:gd name="connsiteX9" fmla="*/ 0 w 1218061"/>
              <a:gd name="connsiteY9" fmla="*/ 437749 h 1515928"/>
              <a:gd name="connsiteX10" fmla="*/ 1212651 w 1218061"/>
              <a:gd name="connsiteY10" fmla="*/ 0 h 1515928"/>
              <a:gd name="connsiteX11" fmla="*/ 1216750 w 1218061"/>
              <a:gd name="connsiteY11" fmla="*/ 1515928 h 1515928"/>
              <a:gd name="connsiteX0" fmla="*/ 1211705 w 1213016"/>
              <a:gd name="connsiteY0" fmla="*/ 1515928 h 1515928"/>
              <a:gd name="connsiteX1" fmla="*/ 1063264 w 1213016"/>
              <a:gd name="connsiteY1" fmla="*/ 1331861 h 1515928"/>
              <a:gd name="connsiteX2" fmla="*/ 902947 w 1213016"/>
              <a:gd name="connsiteY2" fmla="*/ 1515928 h 1515928"/>
              <a:gd name="connsiteX3" fmla="*/ 730755 w 1213016"/>
              <a:gd name="connsiteY3" fmla="*/ 1331861 h 1515928"/>
              <a:gd name="connsiteX4" fmla="*/ 600126 w 1213016"/>
              <a:gd name="connsiteY4" fmla="*/ 1509991 h 1515928"/>
              <a:gd name="connsiteX5" fmla="*/ 451684 w 1213016"/>
              <a:gd name="connsiteY5" fmla="*/ 1343736 h 1515928"/>
              <a:gd name="connsiteX6" fmla="*/ 291368 w 1213016"/>
              <a:gd name="connsiteY6" fmla="*/ 1509991 h 1515928"/>
              <a:gd name="connsiteX7" fmla="*/ 154801 w 1213016"/>
              <a:gd name="connsiteY7" fmla="*/ 1325923 h 1515928"/>
              <a:gd name="connsiteX8" fmla="*/ 422 w 1213016"/>
              <a:gd name="connsiteY8" fmla="*/ 1492178 h 1515928"/>
              <a:gd name="connsiteX9" fmla="*/ 2212 w 1213016"/>
              <a:gd name="connsiteY9" fmla="*/ 427882 h 1515928"/>
              <a:gd name="connsiteX10" fmla="*/ 1207606 w 1213016"/>
              <a:gd name="connsiteY10" fmla="*/ 0 h 1515928"/>
              <a:gd name="connsiteX11" fmla="*/ 1211705 w 1213016"/>
              <a:gd name="connsiteY11" fmla="*/ 1515928 h 1515928"/>
              <a:gd name="connsiteX0" fmla="*/ 1211705 w 1213016"/>
              <a:gd name="connsiteY0" fmla="*/ 1515928 h 1515928"/>
              <a:gd name="connsiteX1" fmla="*/ 1063264 w 1213016"/>
              <a:gd name="connsiteY1" fmla="*/ 1331861 h 1515928"/>
              <a:gd name="connsiteX2" fmla="*/ 902947 w 1213016"/>
              <a:gd name="connsiteY2" fmla="*/ 1515928 h 1515928"/>
              <a:gd name="connsiteX3" fmla="*/ 730755 w 1213016"/>
              <a:gd name="connsiteY3" fmla="*/ 1331861 h 1515928"/>
              <a:gd name="connsiteX4" fmla="*/ 600126 w 1213016"/>
              <a:gd name="connsiteY4" fmla="*/ 1509991 h 1515928"/>
              <a:gd name="connsiteX5" fmla="*/ 451684 w 1213016"/>
              <a:gd name="connsiteY5" fmla="*/ 1343736 h 1515928"/>
              <a:gd name="connsiteX6" fmla="*/ 291368 w 1213016"/>
              <a:gd name="connsiteY6" fmla="*/ 1509991 h 1515928"/>
              <a:gd name="connsiteX7" fmla="*/ 154801 w 1213016"/>
              <a:gd name="connsiteY7" fmla="*/ 1325923 h 1515928"/>
              <a:gd name="connsiteX8" fmla="*/ 422 w 1213016"/>
              <a:gd name="connsiteY8" fmla="*/ 1492178 h 1515928"/>
              <a:gd name="connsiteX9" fmla="*/ 2212 w 1213016"/>
              <a:gd name="connsiteY9" fmla="*/ 427882 h 1515928"/>
              <a:gd name="connsiteX10" fmla="*/ 1207606 w 1213016"/>
              <a:gd name="connsiteY10" fmla="*/ 0 h 1515928"/>
              <a:gd name="connsiteX11" fmla="*/ 1211705 w 1213016"/>
              <a:gd name="connsiteY11" fmla="*/ 1515928 h 1515928"/>
              <a:gd name="connsiteX0" fmla="*/ 1213953 w 1215264"/>
              <a:gd name="connsiteY0" fmla="*/ 1515928 h 1515928"/>
              <a:gd name="connsiteX1" fmla="*/ 1065512 w 1215264"/>
              <a:gd name="connsiteY1" fmla="*/ 1331861 h 1515928"/>
              <a:gd name="connsiteX2" fmla="*/ 905195 w 1215264"/>
              <a:gd name="connsiteY2" fmla="*/ 1515928 h 1515928"/>
              <a:gd name="connsiteX3" fmla="*/ 733003 w 1215264"/>
              <a:gd name="connsiteY3" fmla="*/ 1331861 h 1515928"/>
              <a:gd name="connsiteX4" fmla="*/ 602374 w 1215264"/>
              <a:gd name="connsiteY4" fmla="*/ 1509991 h 1515928"/>
              <a:gd name="connsiteX5" fmla="*/ 453932 w 1215264"/>
              <a:gd name="connsiteY5" fmla="*/ 1343736 h 1515928"/>
              <a:gd name="connsiteX6" fmla="*/ 293616 w 1215264"/>
              <a:gd name="connsiteY6" fmla="*/ 1509991 h 1515928"/>
              <a:gd name="connsiteX7" fmla="*/ 157049 w 1215264"/>
              <a:gd name="connsiteY7" fmla="*/ 1325923 h 1515928"/>
              <a:gd name="connsiteX8" fmla="*/ 2670 w 1215264"/>
              <a:gd name="connsiteY8" fmla="*/ 1492178 h 1515928"/>
              <a:gd name="connsiteX9" fmla="*/ 0 w 1215264"/>
              <a:gd name="connsiteY9" fmla="*/ 57917 h 1515928"/>
              <a:gd name="connsiteX10" fmla="*/ 1209854 w 1215264"/>
              <a:gd name="connsiteY10" fmla="*/ 0 h 1515928"/>
              <a:gd name="connsiteX11" fmla="*/ 1213953 w 1215264"/>
              <a:gd name="connsiteY11" fmla="*/ 1515928 h 1515928"/>
              <a:gd name="connsiteX0" fmla="*/ 1213953 w 1223568"/>
              <a:gd name="connsiteY0" fmla="*/ 1910151 h 1910151"/>
              <a:gd name="connsiteX1" fmla="*/ 1065512 w 1223568"/>
              <a:gd name="connsiteY1" fmla="*/ 1726084 h 1910151"/>
              <a:gd name="connsiteX2" fmla="*/ 905195 w 1223568"/>
              <a:gd name="connsiteY2" fmla="*/ 1910151 h 1910151"/>
              <a:gd name="connsiteX3" fmla="*/ 733003 w 1223568"/>
              <a:gd name="connsiteY3" fmla="*/ 1726084 h 1910151"/>
              <a:gd name="connsiteX4" fmla="*/ 602374 w 1223568"/>
              <a:gd name="connsiteY4" fmla="*/ 1904214 h 1910151"/>
              <a:gd name="connsiteX5" fmla="*/ 453932 w 1223568"/>
              <a:gd name="connsiteY5" fmla="*/ 1737959 h 1910151"/>
              <a:gd name="connsiteX6" fmla="*/ 293616 w 1223568"/>
              <a:gd name="connsiteY6" fmla="*/ 1904214 h 1910151"/>
              <a:gd name="connsiteX7" fmla="*/ 157049 w 1223568"/>
              <a:gd name="connsiteY7" fmla="*/ 1720146 h 1910151"/>
              <a:gd name="connsiteX8" fmla="*/ 2670 w 1223568"/>
              <a:gd name="connsiteY8" fmla="*/ 1886401 h 1910151"/>
              <a:gd name="connsiteX9" fmla="*/ 0 w 1223568"/>
              <a:gd name="connsiteY9" fmla="*/ 452140 h 1910151"/>
              <a:gd name="connsiteX10" fmla="*/ 1223235 w 1223568"/>
              <a:gd name="connsiteY10" fmla="*/ 0 h 1910151"/>
              <a:gd name="connsiteX11" fmla="*/ 1213953 w 1223568"/>
              <a:gd name="connsiteY11" fmla="*/ 1910151 h 1910151"/>
              <a:gd name="connsiteX0" fmla="*/ 1213953 w 1219420"/>
              <a:gd name="connsiteY0" fmla="*/ 1904087 h 1904087"/>
              <a:gd name="connsiteX1" fmla="*/ 1065512 w 1219420"/>
              <a:gd name="connsiteY1" fmla="*/ 1720020 h 1904087"/>
              <a:gd name="connsiteX2" fmla="*/ 905195 w 1219420"/>
              <a:gd name="connsiteY2" fmla="*/ 1904087 h 1904087"/>
              <a:gd name="connsiteX3" fmla="*/ 733003 w 1219420"/>
              <a:gd name="connsiteY3" fmla="*/ 1720020 h 1904087"/>
              <a:gd name="connsiteX4" fmla="*/ 602374 w 1219420"/>
              <a:gd name="connsiteY4" fmla="*/ 1898150 h 1904087"/>
              <a:gd name="connsiteX5" fmla="*/ 453932 w 1219420"/>
              <a:gd name="connsiteY5" fmla="*/ 1731895 h 1904087"/>
              <a:gd name="connsiteX6" fmla="*/ 293616 w 1219420"/>
              <a:gd name="connsiteY6" fmla="*/ 1898150 h 1904087"/>
              <a:gd name="connsiteX7" fmla="*/ 157049 w 1219420"/>
              <a:gd name="connsiteY7" fmla="*/ 1714082 h 1904087"/>
              <a:gd name="connsiteX8" fmla="*/ 2670 w 1219420"/>
              <a:gd name="connsiteY8" fmla="*/ 1880337 h 1904087"/>
              <a:gd name="connsiteX9" fmla="*/ 0 w 1219420"/>
              <a:gd name="connsiteY9" fmla="*/ 446076 h 1904087"/>
              <a:gd name="connsiteX10" fmla="*/ 1218775 w 1219420"/>
              <a:gd name="connsiteY10" fmla="*/ 0 h 1904087"/>
              <a:gd name="connsiteX11" fmla="*/ 1213953 w 1219420"/>
              <a:gd name="connsiteY11" fmla="*/ 1904087 h 1904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420" h="1904087">
                <a:moveTo>
                  <a:pt x="1213953" y="1904087"/>
                </a:moveTo>
                <a:lnTo>
                  <a:pt x="1065512" y="1720020"/>
                </a:lnTo>
                <a:lnTo>
                  <a:pt x="905195" y="1904087"/>
                </a:lnTo>
                <a:lnTo>
                  <a:pt x="733003" y="1720020"/>
                </a:lnTo>
                <a:lnTo>
                  <a:pt x="602374" y="1898150"/>
                </a:lnTo>
                <a:lnTo>
                  <a:pt x="453932" y="1731895"/>
                </a:lnTo>
                <a:lnTo>
                  <a:pt x="293616" y="1898150"/>
                </a:lnTo>
                <a:lnTo>
                  <a:pt x="157049" y="1714082"/>
                </a:lnTo>
                <a:lnTo>
                  <a:pt x="2670" y="1880337"/>
                </a:lnTo>
                <a:cubicBezTo>
                  <a:pt x="691" y="1019376"/>
                  <a:pt x="1979" y="1307037"/>
                  <a:pt x="0" y="446076"/>
                </a:cubicBezTo>
                <a:cubicBezTo>
                  <a:pt x="401798" y="303449"/>
                  <a:pt x="816977" y="142627"/>
                  <a:pt x="1218775" y="0"/>
                </a:cubicBezTo>
                <a:cubicBezTo>
                  <a:pt x="1220754" y="756062"/>
                  <a:pt x="1217912" y="1136150"/>
                  <a:pt x="1213953" y="1904087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9" name="Freeform 268"/>
          <p:cNvSpPr/>
          <p:nvPr/>
        </p:nvSpPr>
        <p:spPr>
          <a:xfrm flipH="1">
            <a:off x="6494490" y="2945919"/>
            <a:ext cx="1219529" cy="566537"/>
          </a:xfrm>
          <a:custGeom>
            <a:avLst/>
            <a:gdLst>
              <a:gd name="connsiteX0" fmla="*/ 0 w 1222917"/>
              <a:gd name="connsiteY0" fmla="*/ 260195 h 591015"/>
              <a:gd name="connsiteX1" fmla="*/ 1222917 w 1222917"/>
              <a:gd name="connsiteY1" fmla="*/ 591015 h 591015"/>
              <a:gd name="connsiteX2" fmla="*/ 1219200 w 1222917"/>
              <a:gd name="connsiteY2" fmla="*/ 330820 h 591015"/>
              <a:gd name="connsiteX3" fmla="*/ 0 w 1222917"/>
              <a:gd name="connsiteY3" fmla="*/ 0 h 591015"/>
              <a:gd name="connsiteX4" fmla="*/ 0 w 1222917"/>
              <a:gd name="connsiteY4" fmla="*/ 260195 h 591015"/>
              <a:gd name="connsiteX0" fmla="*/ 0 w 1227131"/>
              <a:gd name="connsiteY0" fmla="*/ 384128 h 591015"/>
              <a:gd name="connsiteX1" fmla="*/ 1227131 w 1227131"/>
              <a:gd name="connsiteY1" fmla="*/ 591015 h 591015"/>
              <a:gd name="connsiteX2" fmla="*/ 1223414 w 1227131"/>
              <a:gd name="connsiteY2" fmla="*/ 330820 h 591015"/>
              <a:gd name="connsiteX3" fmla="*/ 4214 w 1227131"/>
              <a:gd name="connsiteY3" fmla="*/ 0 h 591015"/>
              <a:gd name="connsiteX4" fmla="*/ 0 w 1227131"/>
              <a:gd name="connsiteY4" fmla="*/ 384128 h 591015"/>
              <a:gd name="connsiteX0" fmla="*/ 0 w 1227131"/>
              <a:gd name="connsiteY0" fmla="*/ 384128 h 591015"/>
              <a:gd name="connsiteX1" fmla="*/ 1227131 w 1227131"/>
              <a:gd name="connsiteY1" fmla="*/ 591015 h 591015"/>
              <a:gd name="connsiteX2" fmla="*/ 1223414 w 1227131"/>
              <a:gd name="connsiteY2" fmla="*/ 221298 h 591015"/>
              <a:gd name="connsiteX3" fmla="*/ 4214 w 1227131"/>
              <a:gd name="connsiteY3" fmla="*/ 0 h 591015"/>
              <a:gd name="connsiteX4" fmla="*/ 0 w 1227131"/>
              <a:gd name="connsiteY4" fmla="*/ 384128 h 591015"/>
              <a:gd name="connsiteX0" fmla="*/ 0 w 1231345"/>
              <a:gd name="connsiteY0" fmla="*/ 378364 h 591015"/>
              <a:gd name="connsiteX1" fmla="*/ 1231345 w 1231345"/>
              <a:gd name="connsiteY1" fmla="*/ 591015 h 591015"/>
              <a:gd name="connsiteX2" fmla="*/ 1227628 w 1231345"/>
              <a:gd name="connsiteY2" fmla="*/ 221298 h 591015"/>
              <a:gd name="connsiteX3" fmla="*/ 8428 w 1231345"/>
              <a:gd name="connsiteY3" fmla="*/ 0 h 591015"/>
              <a:gd name="connsiteX4" fmla="*/ 0 w 1231345"/>
              <a:gd name="connsiteY4" fmla="*/ 378364 h 591015"/>
              <a:gd name="connsiteX0" fmla="*/ 2698 w 1223158"/>
              <a:gd name="connsiteY0" fmla="*/ 174850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8 w 1223158"/>
              <a:gd name="connsiteY4" fmla="*/ 174850 h 591015"/>
              <a:gd name="connsiteX0" fmla="*/ 2698 w 1223158"/>
              <a:gd name="connsiteY0" fmla="*/ 115285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8 w 1223158"/>
              <a:gd name="connsiteY4" fmla="*/ 115285 h 591015"/>
              <a:gd name="connsiteX0" fmla="*/ 0 w 1227717"/>
              <a:gd name="connsiteY0" fmla="*/ 39228 h 611751"/>
              <a:gd name="connsiteX1" fmla="*/ 1227717 w 1227717"/>
              <a:gd name="connsiteY1" fmla="*/ 611751 h 611751"/>
              <a:gd name="connsiteX2" fmla="*/ 1224000 w 1227717"/>
              <a:gd name="connsiteY2" fmla="*/ 242034 h 611751"/>
              <a:gd name="connsiteX3" fmla="*/ 4800 w 1227717"/>
              <a:gd name="connsiteY3" fmla="*/ 20736 h 611751"/>
              <a:gd name="connsiteX4" fmla="*/ 0 w 1227717"/>
              <a:gd name="connsiteY4" fmla="*/ 39228 h 611751"/>
              <a:gd name="connsiteX0" fmla="*/ 2699 w 1223158"/>
              <a:gd name="connsiteY0" fmla="*/ 154995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9 w 1223158"/>
              <a:gd name="connsiteY4" fmla="*/ 154995 h 591015"/>
              <a:gd name="connsiteX0" fmla="*/ 2699 w 1219529"/>
              <a:gd name="connsiteY0" fmla="*/ 154995 h 387501"/>
              <a:gd name="connsiteX1" fmla="*/ 1219529 w 1219529"/>
              <a:gd name="connsiteY1" fmla="*/ 387501 h 387501"/>
              <a:gd name="connsiteX2" fmla="*/ 1219441 w 1219529"/>
              <a:gd name="connsiteY2" fmla="*/ 221298 h 387501"/>
              <a:gd name="connsiteX3" fmla="*/ 241 w 1219529"/>
              <a:gd name="connsiteY3" fmla="*/ 0 h 387501"/>
              <a:gd name="connsiteX4" fmla="*/ 2699 w 1219529"/>
              <a:gd name="connsiteY4" fmla="*/ 154995 h 38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529" h="387501">
                <a:moveTo>
                  <a:pt x="2699" y="154995"/>
                </a:moveTo>
                <a:lnTo>
                  <a:pt x="1219529" y="387501"/>
                </a:lnTo>
                <a:cubicBezTo>
                  <a:pt x="1219500" y="332100"/>
                  <a:pt x="1219470" y="276699"/>
                  <a:pt x="1219441" y="221298"/>
                </a:cubicBezTo>
                <a:lnTo>
                  <a:pt x="241" y="0"/>
                </a:lnTo>
                <a:cubicBezTo>
                  <a:pt x="-1164" y="128043"/>
                  <a:pt x="4104" y="26952"/>
                  <a:pt x="2699" y="154995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4" name="Rounded Rectangle 263"/>
          <p:cNvSpPr/>
          <p:nvPr/>
        </p:nvSpPr>
        <p:spPr bwMode="auto">
          <a:xfrm>
            <a:off x="299364" y="2133600"/>
            <a:ext cx="2019856" cy="3606563"/>
          </a:xfrm>
          <a:prstGeom prst="roundRect">
            <a:avLst>
              <a:gd name="adj" fmla="val 5190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2" name="Rounded Rectangle 261"/>
          <p:cNvSpPr/>
          <p:nvPr/>
        </p:nvSpPr>
        <p:spPr bwMode="auto">
          <a:xfrm>
            <a:off x="1572340" y="5486400"/>
            <a:ext cx="7363389" cy="578721"/>
          </a:xfrm>
          <a:prstGeom prst="roundRect">
            <a:avLst>
              <a:gd name="adj" fmla="val 10418"/>
            </a:avLst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tcpcrypt latency &amp; Inner Space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/>
              <a:t>session </a:t>
            </a:r>
            <a:r>
              <a:rPr lang="en-GB" sz="2400" dirty="0" smtClean="0"/>
              <a:t>initialisation</a:t>
            </a:r>
            <a:endParaRPr lang="en-GB" sz="2400" dirty="0"/>
          </a:p>
        </p:txBody>
      </p:sp>
      <p:sp>
        <p:nvSpPr>
          <p:cNvPr id="271" name="Content Placeholder 270"/>
          <p:cNvSpPr>
            <a:spLocks noGrp="1"/>
          </p:cNvSpPr>
          <p:nvPr>
            <p:ph sz="half" idx="1"/>
          </p:nvPr>
        </p:nvSpPr>
        <p:spPr>
          <a:xfrm>
            <a:off x="940283" y="6065120"/>
            <a:ext cx="2717317" cy="488080"/>
          </a:xfrm>
        </p:spPr>
        <p:txBody>
          <a:bodyPr>
            <a:normAutofit fontScale="62500" lnSpcReduction="20000"/>
          </a:bodyPr>
          <a:lstStyle/>
          <a:p>
            <a:r>
              <a:rPr lang="en-GB" dirty="0">
                <a:latin typeface="Calibri" panose="020F0502020204030204" pitchFamily="34" charset="0"/>
              </a:rPr>
              <a:t>cuts out two </a:t>
            </a:r>
            <a:r>
              <a:rPr lang="en-GB" dirty="0" smtClean="0">
                <a:latin typeface="Calibri" panose="020F0502020204030204" pitchFamily="34" charset="0"/>
              </a:rPr>
              <a:t>states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272" name="Content Placeholder 271"/>
          <p:cNvSpPr>
            <a:spLocks noGrp="1"/>
          </p:cNvSpPr>
          <p:nvPr>
            <p:ph sz="half" idx="2"/>
          </p:nvPr>
        </p:nvSpPr>
        <p:spPr>
          <a:xfrm>
            <a:off x="3199163" y="6065120"/>
            <a:ext cx="4725637" cy="48808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latin typeface="Calibri" panose="020F0502020204030204" pitchFamily="34" charset="0"/>
              </a:rPr>
              <a:t>decouples </a:t>
            </a:r>
            <a:r>
              <a:rPr lang="en-GB" dirty="0">
                <a:latin typeface="Calibri" panose="020F0502020204030204" pitchFamily="34" charset="0"/>
              </a:rPr>
              <a:t>tcpcrypt from TCP state </a:t>
            </a:r>
            <a:r>
              <a:rPr lang="en-GB" dirty="0" smtClean="0">
                <a:latin typeface="Calibri" panose="020F0502020204030204" pitchFamily="34" charset="0"/>
              </a:rPr>
              <a:t>machine?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3745748" y="4127748"/>
            <a:ext cx="1214584" cy="901452"/>
          </a:xfrm>
          <a:custGeom>
            <a:avLst/>
            <a:gdLst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350323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160317 w 1219506"/>
              <a:gd name="connsiteY7" fmla="*/ 2416629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280062 h 2280062"/>
              <a:gd name="connsiteX1" fmla="*/ 1068780 w 1219506"/>
              <a:gd name="connsiteY1" fmla="*/ 2095995 h 2280062"/>
              <a:gd name="connsiteX2" fmla="*/ 908463 w 1219506"/>
              <a:gd name="connsiteY2" fmla="*/ 2280062 h 2280062"/>
              <a:gd name="connsiteX3" fmla="*/ 736271 w 1219506"/>
              <a:gd name="connsiteY3" fmla="*/ 2095995 h 2280062"/>
              <a:gd name="connsiteX4" fmla="*/ 605642 w 1219506"/>
              <a:gd name="connsiteY4" fmla="*/ 2274125 h 2280062"/>
              <a:gd name="connsiteX5" fmla="*/ 457200 w 1219506"/>
              <a:gd name="connsiteY5" fmla="*/ 2107870 h 2280062"/>
              <a:gd name="connsiteX6" fmla="*/ 296884 w 1219506"/>
              <a:gd name="connsiteY6" fmla="*/ 2274125 h 2280062"/>
              <a:gd name="connsiteX7" fmla="*/ 160317 w 1219506"/>
              <a:gd name="connsiteY7" fmla="*/ 2090057 h 2280062"/>
              <a:gd name="connsiteX8" fmla="*/ 5938 w 1219506"/>
              <a:gd name="connsiteY8" fmla="*/ 2256312 h 2280062"/>
              <a:gd name="connsiteX9" fmla="*/ 0 w 1219506"/>
              <a:gd name="connsiteY9" fmla="*/ 688189 h 2280062"/>
              <a:gd name="connsiteX10" fmla="*/ 1217221 w 1219506"/>
              <a:gd name="connsiteY10" fmla="*/ 0 h 2280062"/>
              <a:gd name="connsiteX11" fmla="*/ 1217221 w 1219506"/>
              <a:gd name="connsiteY11" fmla="*/ 2280062 h 2280062"/>
              <a:gd name="connsiteX0" fmla="*/ 1217221 w 1218588"/>
              <a:gd name="connsiteY0" fmla="*/ 1893487 h 1893487"/>
              <a:gd name="connsiteX1" fmla="*/ 1068780 w 1218588"/>
              <a:gd name="connsiteY1" fmla="*/ 1709420 h 1893487"/>
              <a:gd name="connsiteX2" fmla="*/ 908463 w 1218588"/>
              <a:gd name="connsiteY2" fmla="*/ 1893487 h 1893487"/>
              <a:gd name="connsiteX3" fmla="*/ 736271 w 1218588"/>
              <a:gd name="connsiteY3" fmla="*/ 1709420 h 1893487"/>
              <a:gd name="connsiteX4" fmla="*/ 605642 w 1218588"/>
              <a:gd name="connsiteY4" fmla="*/ 1887550 h 1893487"/>
              <a:gd name="connsiteX5" fmla="*/ 457200 w 1218588"/>
              <a:gd name="connsiteY5" fmla="*/ 1721295 h 1893487"/>
              <a:gd name="connsiteX6" fmla="*/ 296884 w 1218588"/>
              <a:gd name="connsiteY6" fmla="*/ 1887550 h 1893487"/>
              <a:gd name="connsiteX7" fmla="*/ 160317 w 1218588"/>
              <a:gd name="connsiteY7" fmla="*/ 1703482 h 1893487"/>
              <a:gd name="connsiteX8" fmla="*/ 5938 w 1218588"/>
              <a:gd name="connsiteY8" fmla="*/ 1869737 h 1893487"/>
              <a:gd name="connsiteX9" fmla="*/ 0 w 1218588"/>
              <a:gd name="connsiteY9" fmla="*/ 301614 h 1893487"/>
              <a:gd name="connsiteX10" fmla="*/ 1213504 w 1218588"/>
              <a:gd name="connsiteY10" fmla="*/ 0 h 1893487"/>
              <a:gd name="connsiteX11" fmla="*/ 1217221 w 1218588"/>
              <a:gd name="connsiteY11" fmla="*/ 1893487 h 1893487"/>
              <a:gd name="connsiteX0" fmla="*/ 1220849 w 1222216"/>
              <a:gd name="connsiteY0" fmla="*/ 1893487 h 1893487"/>
              <a:gd name="connsiteX1" fmla="*/ 1072408 w 1222216"/>
              <a:gd name="connsiteY1" fmla="*/ 1709420 h 1893487"/>
              <a:gd name="connsiteX2" fmla="*/ 912091 w 1222216"/>
              <a:gd name="connsiteY2" fmla="*/ 1893487 h 1893487"/>
              <a:gd name="connsiteX3" fmla="*/ 739899 w 1222216"/>
              <a:gd name="connsiteY3" fmla="*/ 1709420 h 1893487"/>
              <a:gd name="connsiteX4" fmla="*/ 609270 w 1222216"/>
              <a:gd name="connsiteY4" fmla="*/ 1887550 h 1893487"/>
              <a:gd name="connsiteX5" fmla="*/ 460828 w 1222216"/>
              <a:gd name="connsiteY5" fmla="*/ 1721295 h 1893487"/>
              <a:gd name="connsiteX6" fmla="*/ 300512 w 1222216"/>
              <a:gd name="connsiteY6" fmla="*/ 1887550 h 1893487"/>
              <a:gd name="connsiteX7" fmla="*/ 163945 w 1222216"/>
              <a:gd name="connsiteY7" fmla="*/ 1703482 h 1893487"/>
              <a:gd name="connsiteX8" fmla="*/ 9566 w 1222216"/>
              <a:gd name="connsiteY8" fmla="*/ 1869737 h 1893487"/>
              <a:gd name="connsiteX9" fmla="*/ 0 w 1222216"/>
              <a:gd name="connsiteY9" fmla="*/ 356666 h 1893487"/>
              <a:gd name="connsiteX10" fmla="*/ 1217132 w 1222216"/>
              <a:gd name="connsiteY10" fmla="*/ 0 h 1893487"/>
              <a:gd name="connsiteX11" fmla="*/ 1220849 w 1222216"/>
              <a:gd name="connsiteY11" fmla="*/ 1893487 h 1893487"/>
              <a:gd name="connsiteX0" fmla="*/ 1220849 w 1223101"/>
              <a:gd name="connsiteY0" fmla="*/ 1925600 h 1925600"/>
              <a:gd name="connsiteX1" fmla="*/ 1072408 w 1223101"/>
              <a:gd name="connsiteY1" fmla="*/ 1741533 h 1925600"/>
              <a:gd name="connsiteX2" fmla="*/ 912091 w 1223101"/>
              <a:gd name="connsiteY2" fmla="*/ 1925600 h 1925600"/>
              <a:gd name="connsiteX3" fmla="*/ 739899 w 1223101"/>
              <a:gd name="connsiteY3" fmla="*/ 1741533 h 1925600"/>
              <a:gd name="connsiteX4" fmla="*/ 609270 w 1223101"/>
              <a:gd name="connsiteY4" fmla="*/ 1919663 h 1925600"/>
              <a:gd name="connsiteX5" fmla="*/ 460828 w 1223101"/>
              <a:gd name="connsiteY5" fmla="*/ 1753408 h 1925600"/>
              <a:gd name="connsiteX6" fmla="*/ 300512 w 1223101"/>
              <a:gd name="connsiteY6" fmla="*/ 1919663 h 1925600"/>
              <a:gd name="connsiteX7" fmla="*/ 163945 w 1223101"/>
              <a:gd name="connsiteY7" fmla="*/ 1735595 h 1925600"/>
              <a:gd name="connsiteX8" fmla="*/ 9566 w 1223101"/>
              <a:gd name="connsiteY8" fmla="*/ 1901850 h 1925600"/>
              <a:gd name="connsiteX9" fmla="*/ 0 w 1223101"/>
              <a:gd name="connsiteY9" fmla="*/ 388779 h 1925600"/>
              <a:gd name="connsiteX10" fmla="*/ 1220761 w 1223101"/>
              <a:gd name="connsiteY10" fmla="*/ 0 h 1925600"/>
              <a:gd name="connsiteX11" fmla="*/ 1220849 w 1223101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1581 w 1213833"/>
              <a:gd name="connsiteY0" fmla="*/ 2467980 h 2467980"/>
              <a:gd name="connsiteX1" fmla="*/ 1063140 w 1213833"/>
              <a:gd name="connsiteY1" fmla="*/ 2283913 h 2467980"/>
              <a:gd name="connsiteX2" fmla="*/ 902823 w 1213833"/>
              <a:gd name="connsiteY2" fmla="*/ 2467980 h 2467980"/>
              <a:gd name="connsiteX3" fmla="*/ 730631 w 1213833"/>
              <a:gd name="connsiteY3" fmla="*/ 2283913 h 2467980"/>
              <a:gd name="connsiteX4" fmla="*/ 600002 w 1213833"/>
              <a:gd name="connsiteY4" fmla="*/ 2462043 h 2467980"/>
              <a:gd name="connsiteX5" fmla="*/ 451560 w 1213833"/>
              <a:gd name="connsiteY5" fmla="*/ 2295788 h 2467980"/>
              <a:gd name="connsiteX6" fmla="*/ 291244 w 1213833"/>
              <a:gd name="connsiteY6" fmla="*/ 2462043 h 2467980"/>
              <a:gd name="connsiteX7" fmla="*/ 154677 w 1213833"/>
              <a:gd name="connsiteY7" fmla="*/ 2277975 h 2467980"/>
              <a:gd name="connsiteX8" fmla="*/ 298 w 1213833"/>
              <a:gd name="connsiteY8" fmla="*/ 2444230 h 2467980"/>
              <a:gd name="connsiteX9" fmla="*/ 4969 w 1213833"/>
              <a:gd name="connsiteY9" fmla="*/ 13364 h 2467980"/>
              <a:gd name="connsiteX10" fmla="*/ 1211493 w 1213833"/>
              <a:gd name="connsiteY10" fmla="*/ 542380 h 2467980"/>
              <a:gd name="connsiteX11" fmla="*/ 1211581 w 1213833"/>
              <a:gd name="connsiteY11" fmla="*/ 2467980 h 2467980"/>
              <a:gd name="connsiteX0" fmla="*/ 1211581 w 1213833"/>
              <a:gd name="connsiteY0" fmla="*/ 1925600 h 1925600"/>
              <a:gd name="connsiteX1" fmla="*/ 1063140 w 1213833"/>
              <a:gd name="connsiteY1" fmla="*/ 1741533 h 1925600"/>
              <a:gd name="connsiteX2" fmla="*/ 902823 w 1213833"/>
              <a:gd name="connsiteY2" fmla="*/ 1925600 h 1925600"/>
              <a:gd name="connsiteX3" fmla="*/ 730631 w 1213833"/>
              <a:gd name="connsiteY3" fmla="*/ 1741533 h 1925600"/>
              <a:gd name="connsiteX4" fmla="*/ 600002 w 1213833"/>
              <a:gd name="connsiteY4" fmla="*/ 1919663 h 1925600"/>
              <a:gd name="connsiteX5" fmla="*/ 451560 w 1213833"/>
              <a:gd name="connsiteY5" fmla="*/ 1753408 h 1925600"/>
              <a:gd name="connsiteX6" fmla="*/ 291244 w 1213833"/>
              <a:gd name="connsiteY6" fmla="*/ 1919663 h 1925600"/>
              <a:gd name="connsiteX7" fmla="*/ 154677 w 1213833"/>
              <a:gd name="connsiteY7" fmla="*/ 1735595 h 1925600"/>
              <a:gd name="connsiteX8" fmla="*/ 298 w 1213833"/>
              <a:gd name="connsiteY8" fmla="*/ 1901850 h 1925600"/>
              <a:gd name="connsiteX9" fmla="*/ 4969 w 1213833"/>
              <a:gd name="connsiteY9" fmla="*/ 1015350 h 1925600"/>
              <a:gd name="connsiteX10" fmla="*/ 1211493 w 1213833"/>
              <a:gd name="connsiteY10" fmla="*/ 0 h 1925600"/>
              <a:gd name="connsiteX11" fmla="*/ 1211581 w 1213833"/>
              <a:gd name="connsiteY11" fmla="*/ 1925600 h 1925600"/>
              <a:gd name="connsiteX0" fmla="*/ 1211581 w 1218925"/>
              <a:gd name="connsiteY0" fmla="*/ 926471 h 926471"/>
              <a:gd name="connsiteX1" fmla="*/ 1063140 w 1218925"/>
              <a:gd name="connsiteY1" fmla="*/ 742404 h 926471"/>
              <a:gd name="connsiteX2" fmla="*/ 902823 w 1218925"/>
              <a:gd name="connsiteY2" fmla="*/ 926471 h 926471"/>
              <a:gd name="connsiteX3" fmla="*/ 730631 w 1218925"/>
              <a:gd name="connsiteY3" fmla="*/ 742404 h 926471"/>
              <a:gd name="connsiteX4" fmla="*/ 600002 w 1218925"/>
              <a:gd name="connsiteY4" fmla="*/ 920534 h 926471"/>
              <a:gd name="connsiteX5" fmla="*/ 451560 w 1218925"/>
              <a:gd name="connsiteY5" fmla="*/ 754279 h 926471"/>
              <a:gd name="connsiteX6" fmla="*/ 291244 w 1218925"/>
              <a:gd name="connsiteY6" fmla="*/ 920534 h 926471"/>
              <a:gd name="connsiteX7" fmla="*/ 154677 w 1218925"/>
              <a:gd name="connsiteY7" fmla="*/ 736466 h 926471"/>
              <a:gd name="connsiteX8" fmla="*/ 298 w 1218925"/>
              <a:gd name="connsiteY8" fmla="*/ 902721 h 926471"/>
              <a:gd name="connsiteX9" fmla="*/ 4969 w 1218925"/>
              <a:gd name="connsiteY9" fmla="*/ 16221 h 926471"/>
              <a:gd name="connsiteX10" fmla="*/ 1218473 w 1218925"/>
              <a:gd name="connsiteY10" fmla="*/ 395213 h 926471"/>
              <a:gd name="connsiteX11" fmla="*/ 1211581 w 1218925"/>
              <a:gd name="connsiteY11" fmla="*/ 926471 h 926471"/>
              <a:gd name="connsiteX0" fmla="*/ 1211581 w 1218925"/>
              <a:gd name="connsiteY0" fmla="*/ 910250 h 910250"/>
              <a:gd name="connsiteX1" fmla="*/ 1063140 w 1218925"/>
              <a:gd name="connsiteY1" fmla="*/ 726183 h 910250"/>
              <a:gd name="connsiteX2" fmla="*/ 902823 w 1218925"/>
              <a:gd name="connsiteY2" fmla="*/ 910250 h 910250"/>
              <a:gd name="connsiteX3" fmla="*/ 730631 w 1218925"/>
              <a:gd name="connsiteY3" fmla="*/ 726183 h 910250"/>
              <a:gd name="connsiteX4" fmla="*/ 600002 w 1218925"/>
              <a:gd name="connsiteY4" fmla="*/ 904313 h 910250"/>
              <a:gd name="connsiteX5" fmla="*/ 451560 w 1218925"/>
              <a:gd name="connsiteY5" fmla="*/ 738058 h 910250"/>
              <a:gd name="connsiteX6" fmla="*/ 291244 w 1218925"/>
              <a:gd name="connsiteY6" fmla="*/ 904313 h 910250"/>
              <a:gd name="connsiteX7" fmla="*/ 154677 w 1218925"/>
              <a:gd name="connsiteY7" fmla="*/ 720245 h 910250"/>
              <a:gd name="connsiteX8" fmla="*/ 298 w 1218925"/>
              <a:gd name="connsiteY8" fmla="*/ 886500 h 910250"/>
              <a:gd name="connsiteX9" fmla="*/ 4969 w 1218925"/>
              <a:gd name="connsiteY9" fmla="*/ 0 h 910250"/>
              <a:gd name="connsiteX10" fmla="*/ 1218473 w 1218925"/>
              <a:gd name="connsiteY10" fmla="*/ 378992 h 910250"/>
              <a:gd name="connsiteX11" fmla="*/ 1211581 w 1218925"/>
              <a:gd name="connsiteY11" fmla="*/ 910250 h 910250"/>
              <a:gd name="connsiteX0" fmla="*/ 1211581 w 1218925"/>
              <a:gd name="connsiteY0" fmla="*/ 910250 h 910250"/>
              <a:gd name="connsiteX1" fmla="*/ 1063140 w 1218925"/>
              <a:gd name="connsiteY1" fmla="*/ 726183 h 910250"/>
              <a:gd name="connsiteX2" fmla="*/ 902823 w 1218925"/>
              <a:gd name="connsiteY2" fmla="*/ 910250 h 910250"/>
              <a:gd name="connsiteX3" fmla="*/ 730631 w 1218925"/>
              <a:gd name="connsiteY3" fmla="*/ 726183 h 910250"/>
              <a:gd name="connsiteX4" fmla="*/ 600002 w 1218925"/>
              <a:gd name="connsiteY4" fmla="*/ 904313 h 910250"/>
              <a:gd name="connsiteX5" fmla="*/ 451560 w 1218925"/>
              <a:gd name="connsiteY5" fmla="*/ 738058 h 910250"/>
              <a:gd name="connsiteX6" fmla="*/ 291244 w 1218925"/>
              <a:gd name="connsiteY6" fmla="*/ 904313 h 910250"/>
              <a:gd name="connsiteX7" fmla="*/ 154677 w 1218925"/>
              <a:gd name="connsiteY7" fmla="*/ 720245 h 910250"/>
              <a:gd name="connsiteX8" fmla="*/ 298 w 1218925"/>
              <a:gd name="connsiteY8" fmla="*/ 886500 h 910250"/>
              <a:gd name="connsiteX9" fmla="*/ 4969 w 1218925"/>
              <a:gd name="connsiteY9" fmla="*/ 0 h 910250"/>
              <a:gd name="connsiteX10" fmla="*/ 1218473 w 1218925"/>
              <a:gd name="connsiteY10" fmla="*/ 378992 h 910250"/>
              <a:gd name="connsiteX11" fmla="*/ 1211581 w 1218925"/>
              <a:gd name="connsiteY11" fmla="*/ 910250 h 910250"/>
              <a:gd name="connsiteX0" fmla="*/ 1213593 w 1220937"/>
              <a:gd name="connsiteY0" fmla="*/ 1139699 h 1139699"/>
              <a:gd name="connsiteX1" fmla="*/ 1065152 w 1220937"/>
              <a:gd name="connsiteY1" fmla="*/ 955632 h 1139699"/>
              <a:gd name="connsiteX2" fmla="*/ 904835 w 1220937"/>
              <a:gd name="connsiteY2" fmla="*/ 1139699 h 1139699"/>
              <a:gd name="connsiteX3" fmla="*/ 732643 w 1220937"/>
              <a:gd name="connsiteY3" fmla="*/ 955632 h 1139699"/>
              <a:gd name="connsiteX4" fmla="*/ 602014 w 1220937"/>
              <a:gd name="connsiteY4" fmla="*/ 1133762 h 1139699"/>
              <a:gd name="connsiteX5" fmla="*/ 453572 w 1220937"/>
              <a:gd name="connsiteY5" fmla="*/ 967507 h 1139699"/>
              <a:gd name="connsiteX6" fmla="*/ 293256 w 1220937"/>
              <a:gd name="connsiteY6" fmla="*/ 1133762 h 1139699"/>
              <a:gd name="connsiteX7" fmla="*/ 156689 w 1220937"/>
              <a:gd name="connsiteY7" fmla="*/ 949694 h 1139699"/>
              <a:gd name="connsiteX8" fmla="*/ 2310 w 1220937"/>
              <a:gd name="connsiteY8" fmla="*/ 1115949 h 1139699"/>
              <a:gd name="connsiteX9" fmla="*/ 0 w 1220937"/>
              <a:gd name="connsiteY9" fmla="*/ 0 h 1139699"/>
              <a:gd name="connsiteX10" fmla="*/ 1220485 w 1220937"/>
              <a:gd name="connsiteY10" fmla="*/ 608441 h 1139699"/>
              <a:gd name="connsiteX11" fmla="*/ 1213593 w 1220937"/>
              <a:gd name="connsiteY11" fmla="*/ 1139699 h 1139699"/>
              <a:gd name="connsiteX0" fmla="*/ 1213593 w 1214584"/>
              <a:gd name="connsiteY0" fmla="*/ 1139699 h 1139699"/>
              <a:gd name="connsiteX1" fmla="*/ 1065152 w 1214584"/>
              <a:gd name="connsiteY1" fmla="*/ 955632 h 1139699"/>
              <a:gd name="connsiteX2" fmla="*/ 904835 w 1214584"/>
              <a:gd name="connsiteY2" fmla="*/ 1139699 h 1139699"/>
              <a:gd name="connsiteX3" fmla="*/ 732643 w 1214584"/>
              <a:gd name="connsiteY3" fmla="*/ 955632 h 1139699"/>
              <a:gd name="connsiteX4" fmla="*/ 602014 w 1214584"/>
              <a:gd name="connsiteY4" fmla="*/ 1133762 h 1139699"/>
              <a:gd name="connsiteX5" fmla="*/ 453572 w 1214584"/>
              <a:gd name="connsiteY5" fmla="*/ 967507 h 1139699"/>
              <a:gd name="connsiteX6" fmla="*/ 293256 w 1214584"/>
              <a:gd name="connsiteY6" fmla="*/ 1133762 h 1139699"/>
              <a:gd name="connsiteX7" fmla="*/ 156689 w 1214584"/>
              <a:gd name="connsiteY7" fmla="*/ 949694 h 1139699"/>
              <a:gd name="connsiteX8" fmla="*/ 2310 w 1214584"/>
              <a:gd name="connsiteY8" fmla="*/ 1115949 h 1139699"/>
              <a:gd name="connsiteX9" fmla="*/ 0 w 1214584"/>
              <a:gd name="connsiteY9" fmla="*/ 0 h 1139699"/>
              <a:gd name="connsiteX10" fmla="*/ 1206524 w 1214584"/>
              <a:gd name="connsiteY10" fmla="*/ 361341 h 1139699"/>
              <a:gd name="connsiteX11" fmla="*/ 1213593 w 1214584"/>
              <a:gd name="connsiteY11" fmla="*/ 1139699 h 113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584" h="1139699">
                <a:moveTo>
                  <a:pt x="1213593" y="1139699"/>
                </a:moveTo>
                <a:lnTo>
                  <a:pt x="1065152" y="955632"/>
                </a:lnTo>
                <a:lnTo>
                  <a:pt x="904835" y="1139699"/>
                </a:lnTo>
                <a:lnTo>
                  <a:pt x="732643" y="955632"/>
                </a:lnTo>
                <a:lnTo>
                  <a:pt x="602014" y="1133762"/>
                </a:lnTo>
                <a:lnTo>
                  <a:pt x="453572" y="967507"/>
                </a:lnTo>
                <a:lnTo>
                  <a:pt x="293256" y="1133762"/>
                </a:lnTo>
                <a:lnTo>
                  <a:pt x="156689" y="949694"/>
                </a:lnTo>
                <a:lnTo>
                  <a:pt x="2310" y="1115949"/>
                </a:lnTo>
                <a:cubicBezTo>
                  <a:pt x="331" y="254988"/>
                  <a:pt x="1979" y="860961"/>
                  <a:pt x="0" y="0"/>
                </a:cubicBezTo>
                <a:lnTo>
                  <a:pt x="1206524" y="361341"/>
                </a:lnTo>
                <a:cubicBezTo>
                  <a:pt x="1208503" y="1117403"/>
                  <a:pt x="1217552" y="371762"/>
                  <a:pt x="1213593" y="1139699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3738048" y="190175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117" name="Straight Arrow Connector 116"/>
          <p:cNvCxnSpPr/>
          <p:nvPr/>
        </p:nvCxnSpPr>
        <p:spPr>
          <a:xfrm flipH="1">
            <a:off x="3738048" y="244190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118" name="TextBox 117"/>
          <p:cNvSpPr txBox="1"/>
          <p:nvPr/>
        </p:nvSpPr>
        <p:spPr>
          <a:xfrm rot="900000">
            <a:off x="4116401" y="181997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 rot="-900000">
            <a:off x="3880958" y="2388256"/>
            <a:ext cx="883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SYN-ACK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 rot="900000">
            <a:off x="4098768" y="2882764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Left Brace 141"/>
          <p:cNvSpPr/>
          <p:nvPr/>
        </p:nvSpPr>
        <p:spPr>
          <a:xfrm>
            <a:off x="3515656" y="1901756"/>
            <a:ext cx="158917" cy="2169887"/>
          </a:xfrm>
          <a:prstGeom prst="leftBrace">
            <a:avLst>
              <a:gd name="adj1" fmla="val 40300"/>
              <a:gd name="adj2" fmla="val 50000"/>
            </a:avLst>
          </a:prstGeom>
          <a:noFill/>
          <a:ln w="9525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812679" y="2667000"/>
            <a:ext cx="772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tcpcrypt</a:t>
            </a:r>
            <a:b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u="sng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RTT</a:t>
            </a:r>
            <a:endParaRPr lang="en-GB" sz="1400" b="1" u="sng" dirty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6" name="Group 145"/>
          <p:cNvGrpSpPr/>
          <p:nvPr/>
        </p:nvGrpSpPr>
        <p:grpSpPr>
          <a:xfrm>
            <a:off x="3738048" y="1480872"/>
            <a:ext cx="3976626" cy="3773221"/>
            <a:chOff x="1519776" y="1156019"/>
            <a:chExt cx="3976626" cy="5549581"/>
          </a:xfrm>
        </p:grpSpPr>
        <p:cxnSp>
          <p:nvCxnSpPr>
            <p:cNvPr id="147" name="Straight Arrow Connector 146"/>
            <p:cNvCxnSpPr/>
            <p:nvPr/>
          </p:nvCxnSpPr>
          <p:spPr>
            <a:xfrm>
              <a:off x="1519776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>
            <a:xfrm>
              <a:off x="2738976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49" name="Straight Arrow Connector 148"/>
            <p:cNvCxnSpPr/>
            <p:nvPr/>
          </p:nvCxnSpPr>
          <p:spPr>
            <a:xfrm>
              <a:off x="4277202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50" name="Straight Arrow Connector 149"/>
            <p:cNvCxnSpPr/>
            <p:nvPr/>
          </p:nvCxnSpPr>
          <p:spPr>
            <a:xfrm>
              <a:off x="5496402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</p:grpSp>
      <p:sp>
        <p:nvSpPr>
          <p:cNvPr id="177" name="Left Brace 176"/>
          <p:cNvSpPr/>
          <p:nvPr/>
        </p:nvSpPr>
        <p:spPr>
          <a:xfrm>
            <a:off x="6273082" y="1905001"/>
            <a:ext cx="158917" cy="1060511"/>
          </a:xfrm>
          <a:prstGeom prst="leftBrace">
            <a:avLst>
              <a:gd name="adj1" fmla="val 40300"/>
              <a:gd name="adj2" fmla="val 50000"/>
            </a:avLst>
          </a:prstGeom>
          <a:noFill/>
          <a:ln w="9525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5345685" y="2057400"/>
            <a:ext cx="99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tcpcrypt.v2</a:t>
            </a:r>
            <a:b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u="sng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RTT</a:t>
            </a:r>
            <a:endParaRPr lang="en-GB" sz="1400" b="1" u="sng" dirty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 rot="5400000">
            <a:off x="3353704" y="5041246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 flipH="1">
            <a:off x="2438400" y="1901757"/>
            <a:ext cx="99060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 flipH="1">
            <a:off x="2429928" y="4072935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88" name="Straight Arrow Connector 187"/>
          <p:cNvCxnSpPr/>
          <p:nvPr/>
        </p:nvCxnSpPr>
        <p:spPr>
          <a:xfrm>
            <a:off x="2523072" y="1901757"/>
            <a:ext cx="0" cy="217117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lg"/>
          </a:ln>
          <a:effectLst/>
        </p:spPr>
      </p:cxnSp>
      <p:cxnSp>
        <p:nvCxnSpPr>
          <p:cNvPr id="190" name="Straight Connector 189"/>
          <p:cNvCxnSpPr/>
          <p:nvPr/>
        </p:nvCxnSpPr>
        <p:spPr>
          <a:xfrm flipH="1">
            <a:off x="5184770" y="1901757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91" name="Straight Connector 190"/>
          <p:cNvCxnSpPr/>
          <p:nvPr/>
        </p:nvCxnSpPr>
        <p:spPr>
          <a:xfrm flipH="1">
            <a:off x="5184770" y="2971800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92" name="Straight Arrow Connector 191"/>
          <p:cNvCxnSpPr/>
          <p:nvPr/>
        </p:nvCxnSpPr>
        <p:spPr>
          <a:xfrm>
            <a:off x="5269442" y="1901757"/>
            <a:ext cx="0" cy="108486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lg"/>
          </a:ln>
          <a:effectLst/>
        </p:spPr>
      </p:cxnSp>
      <p:sp>
        <p:nvSpPr>
          <p:cNvPr id="193" name="TextBox 192"/>
          <p:cNvSpPr txBox="1"/>
          <p:nvPr/>
        </p:nvSpPr>
        <p:spPr>
          <a:xfrm>
            <a:off x="3865117" y="1123890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146122" y="1120187"/>
            <a:ext cx="1920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Inner Space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564571" y="1418713"/>
            <a:ext cx="91242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</a:t>
            </a:r>
            <a:b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first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417301" y="3355947"/>
            <a:ext cx="91586" cy="275167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379118" y="3416782"/>
            <a:ext cx="880357" cy="161771"/>
            <a:chOff x="1174349" y="6512480"/>
            <a:chExt cx="1233372" cy="161771"/>
          </a:xfrm>
        </p:grpSpPr>
        <p:cxnSp>
          <p:nvCxnSpPr>
            <p:cNvPr id="198" name="Straight Arrow Connector 197"/>
            <p:cNvCxnSpPr/>
            <p:nvPr/>
          </p:nvCxnSpPr>
          <p:spPr>
            <a:xfrm>
              <a:off x="1188521" y="6512480"/>
              <a:ext cx="12192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lumMod val="40000"/>
                  <a:lumOff val="60000"/>
                </a:srgbClr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99" name="Straight Arrow Connector 198"/>
            <p:cNvCxnSpPr/>
            <p:nvPr/>
          </p:nvCxnSpPr>
          <p:spPr>
            <a:xfrm>
              <a:off x="1174349" y="6674251"/>
              <a:ext cx="1233372" cy="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</p:grpSp>
      <p:sp>
        <p:nvSpPr>
          <p:cNvPr id="200" name="TextBox 199"/>
          <p:cNvSpPr txBox="1"/>
          <p:nvPr/>
        </p:nvSpPr>
        <p:spPr>
          <a:xfrm>
            <a:off x="329573" y="2234963"/>
            <a:ext cx="2056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u="sng" kern="0" dirty="0">
                <a:solidFill>
                  <a:prstClr val="black"/>
                </a:solidFill>
              </a:rPr>
              <a:t>L</a:t>
            </a:r>
            <a:r>
              <a:rPr kumimoji="0" lang="en-GB" sz="1600" b="1" i="0" u="sng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egend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loop 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groups messages</a:t>
            </a:r>
            <a:b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that can be sent</a:t>
            </a:r>
            <a:b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 the same packet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370453" y="5122224"/>
            <a:ext cx="228600" cy="162055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`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370453" y="5318629"/>
            <a:ext cx="228600" cy="16205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48611" y="5057859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cleartext</a:t>
            </a:r>
            <a:b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ciphertext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299364" y="3838659"/>
            <a:ext cx="1272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 header</a:t>
            </a:r>
          </a:p>
          <a:p>
            <a:r>
              <a:rPr lang="en-GB" sz="1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 options</a:t>
            </a:r>
          </a:p>
          <a:p>
            <a:r>
              <a:rPr lang="en-GB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</a:t>
            </a:r>
            <a:r>
              <a:rPr lang="en-GB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cxnSp>
        <p:nvCxnSpPr>
          <p:cNvPr id="206" name="Straight Arrow Connector 205"/>
          <p:cNvCxnSpPr/>
          <p:nvPr/>
        </p:nvCxnSpPr>
        <p:spPr>
          <a:xfrm>
            <a:off x="3733800" y="2111716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07" name="TextBox 206"/>
          <p:cNvSpPr txBox="1"/>
          <p:nvPr/>
        </p:nvSpPr>
        <p:spPr>
          <a:xfrm rot="900000">
            <a:off x="4088908" y="2029936"/>
            <a:ext cx="537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8" name="Straight Arrow Connector 207"/>
          <p:cNvCxnSpPr/>
          <p:nvPr/>
        </p:nvCxnSpPr>
        <p:spPr>
          <a:xfrm flipH="1">
            <a:off x="3733800" y="2638828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09" name="TextBox 208"/>
          <p:cNvSpPr txBox="1"/>
          <p:nvPr/>
        </p:nvSpPr>
        <p:spPr>
          <a:xfrm rot="-900000">
            <a:off x="3900756" y="2585177"/>
            <a:ext cx="835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PKCONF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0" name="Straight Arrow Connector 209"/>
          <p:cNvCxnSpPr/>
          <p:nvPr/>
        </p:nvCxnSpPr>
        <p:spPr>
          <a:xfrm>
            <a:off x="3738982" y="2971173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11" name="TextBox 210"/>
          <p:cNvSpPr txBox="1"/>
          <p:nvPr/>
        </p:nvSpPr>
        <p:spPr>
          <a:xfrm rot="900000">
            <a:off x="4059923" y="3111364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INIT1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2" name="Straight Arrow Connector 211"/>
          <p:cNvCxnSpPr/>
          <p:nvPr/>
        </p:nvCxnSpPr>
        <p:spPr>
          <a:xfrm>
            <a:off x="3733800" y="3199773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213" name="Straight Arrow Connector 212"/>
          <p:cNvCxnSpPr/>
          <p:nvPr/>
        </p:nvCxnSpPr>
        <p:spPr>
          <a:xfrm flipH="1">
            <a:off x="3738048" y="3548038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14" name="TextBox 213"/>
          <p:cNvSpPr txBox="1"/>
          <p:nvPr/>
        </p:nvSpPr>
        <p:spPr>
          <a:xfrm rot="-900000">
            <a:off x="4059693" y="349438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5" name="Straight Arrow Connector 214"/>
          <p:cNvCxnSpPr/>
          <p:nvPr/>
        </p:nvCxnSpPr>
        <p:spPr>
          <a:xfrm flipH="1">
            <a:off x="3733800" y="3744959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16" name="TextBox 215"/>
          <p:cNvSpPr txBox="1"/>
          <p:nvPr/>
        </p:nvSpPr>
        <p:spPr>
          <a:xfrm rot="-900000">
            <a:off x="4021783" y="3691308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INIT2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3771692" y="1901758"/>
            <a:ext cx="91586" cy="266678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4786255" y="2449453"/>
            <a:ext cx="91586" cy="266678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786255" y="3559024"/>
            <a:ext cx="91586" cy="266678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0" name="Straight Arrow Connector 219"/>
          <p:cNvCxnSpPr/>
          <p:nvPr/>
        </p:nvCxnSpPr>
        <p:spPr>
          <a:xfrm>
            <a:off x="3743250" y="4327821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221" name="TextBox 220"/>
          <p:cNvSpPr txBox="1"/>
          <p:nvPr/>
        </p:nvSpPr>
        <p:spPr>
          <a:xfrm rot="900000">
            <a:off x="3970125" y="4212808"/>
            <a:ext cx="7938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data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3" name="Straight Arrow Connector 222"/>
          <p:cNvCxnSpPr/>
          <p:nvPr/>
        </p:nvCxnSpPr>
        <p:spPr>
          <a:xfrm>
            <a:off x="6502206" y="190175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224" name="Straight Arrow Connector 223"/>
          <p:cNvCxnSpPr/>
          <p:nvPr/>
        </p:nvCxnSpPr>
        <p:spPr>
          <a:xfrm flipH="1">
            <a:off x="6502206" y="244190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25" name="TextBox 224"/>
          <p:cNvSpPr txBox="1"/>
          <p:nvPr/>
        </p:nvSpPr>
        <p:spPr>
          <a:xfrm rot="900000">
            <a:off x="6880559" y="181997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 rot="-900000">
            <a:off x="6645116" y="2388256"/>
            <a:ext cx="883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SYN-ACK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8" name="Straight Arrow Connector 227"/>
          <p:cNvCxnSpPr/>
          <p:nvPr/>
        </p:nvCxnSpPr>
        <p:spPr>
          <a:xfrm>
            <a:off x="6497958" y="2111716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29" name="TextBox 228"/>
          <p:cNvSpPr txBox="1"/>
          <p:nvPr/>
        </p:nvSpPr>
        <p:spPr>
          <a:xfrm rot="900000">
            <a:off x="6780932" y="2029936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INIT1+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0" name="Straight Arrow Connector 229"/>
          <p:cNvCxnSpPr/>
          <p:nvPr/>
        </p:nvCxnSpPr>
        <p:spPr>
          <a:xfrm flipH="1">
            <a:off x="6497958" y="2638828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31" name="TextBox 230"/>
          <p:cNvSpPr txBox="1"/>
          <p:nvPr/>
        </p:nvSpPr>
        <p:spPr>
          <a:xfrm rot="-900000">
            <a:off x="6741859" y="2585177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INIT2+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6535850" y="1901758"/>
            <a:ext cx="91586" cy="266678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5" name="Straight Arrow Connector 244"/>
          <p:cNvCxnSpPr/>
          <p:nvPr/>
        </p:nvCxnSpPr>
        <p:spPr>
          <a:xfrm flipH="1">
            <a:off x="6495473" y="3124200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246" name="TextBox 245"/>
          <p:cNvSpPr txBox="1"/>
          <p:nvPr/>
        </p:nvSpPr>
        <p:spPr>
          <a:xfrm rot="-900000">
            <a:off x="6631977" y="3035832"/>
            <a:ext cx="8964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(App data)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 rot="900000">
            <a:off x="6862926" y="343021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2" name="Straight Arrow Connector 231"/>
          <p:cNvCxnSpPr/>
          <p:nvPr/>
        </p:nvCxnSpPr>
        <p:spPr>
          <a:xfrm>
            <a:off x="6503140" y="3518626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242" name="Straight Arrow Connector 241"/>
          <p:cNvCxnSpPr/>
          <p:nvPr/>
        </p:nvCxnSpPr>
        <p:spPr>
          <a:xfrm>
            <a:off x="6507408" y="3978079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243" name="TextBox 242"/>
          <p:cNvSpPr txBox="1"/>
          <p:nvPr/>
        </p:nvSpPr>
        <p:spPr>
          <a:xfrm rot="900000">
            <a:off x="6734283" y="3888866"/>
            <a:ext cx="7938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data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7550413" y="2449452"/>
            <a:ext cx="91586" cy="750321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6535850" y="3500139"/>
            <a:ext cx="91586" cy="559717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3" name="Left Brace 252"/>
          <p:cNvSpPr/>
          <p:nvPr/>
        </p:nvSpPr>
        <p:spPr>
          <a:xfrm flipH="1">
            <a:off x="7772399" y="1905001"/>
            <a:ext cx="158917" cy="733827"/>
          </a:xfrm>
          <a:prstGeom prst="leftBrace">
            <a:avLst>
              <a:gd name="adj1" fmla="val 40300"/>
              <a:gd name="adj2" fmla="val 50000"/>
            </a:avLst>
          </a:prstGeom>
          <a:noFill/>
          <a:ln w="9525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4" name="TextBox 253"/>
          <p:cNvSpPr txBox="1"/>
          <p:nvPr/>
        </p:nvSpPr>
        <p:spPr>
          <a:xfrm flipH="1">
            <a:off x="7901399" y="1828800"/>
            <a:ext cx="99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tcpcrypt.v2</a:t>
            </a:r>
            <a:b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u="sng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 RTT</a:t>
            </a:r>
            <a:endParaRPr lang="en-GB" sz="1400" b="1" u="sng" dirty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5" name="Straight Connector 254"/>
          <p:cNvCxnSpPr/>
          <p:nvPr/>
        </p:nvCxnSpPr>
        <p:spPr>
          <a:xfrm>
            <a:off x="7868157" y="1901757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56" name="Straight Connector 255"/>
          <p:cNvCxnSpPr/>
          <p:nvPr/>
        </p:nvCxnSpPr>
        <p:spPr>
          <a:xfrm>
            <a:off x="7868157" y="2638828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57" name="Straight Arrow Connector 256"/>
          <p:cNvCxnSpPr/>
          <p:nvPr/>
        </p:nvCxnSpPr>
        <p:spPr>
          <a:xfrm>
            <a:off x="8934957" y="1901757"/>
            <a:ext cx="0" cy="7370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lg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1905000" y="5507878"/>
            <a:ext cx="3292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en-GB" dirty="0"/>
              <a:t>INIT1, </a:t>
            </a:r>
            <a:r>
              <a:rPr lang="en-GB" dirty="0" err="1"/>
              <a:t>sym</a:t>
            </a:r>
            <a:r>
              <a:rPr lang="en-GB" dirty="0"/>
              <a:t>-cipher-list, N_C, pub-cipher, </a:t>
            </a:r>
            <a:r>
              <a:rPr lang="en-GB" dirty="0" smtClean="0"/>
              <a:t>PK_C</a:t>
            </a:r>
          </a:p>
          <a:p>
            <a:pPr algn="l"/>
            <a:r>
              <a:rPr lang="en-GB" dirty="0"/>
              <a:t>INIT2, </a:t>
            </a:r>
            <a:r>
              <a:rPr lang="en-GB" dirty="0" err="1"/>
              <a:t>sym</a:t>
            </a:r>
            <a:r>
              <a:rPr lang="en-GB" dirty="0"/>
              <a:t>-cipher, KX_S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5298388" y="5507877"/>
            <a:ext cx="363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en-GB" dirty="0"/>
              <a:t>INIT1+, pub-cipher-list, </a:t>
            </a:r>
            <a:r>
              <a:rPr lang="en-GB" dirty="0" err="1"/>
              <a:t>sym</a:t>
            </a:r>
            <a:r>
              <a:rPr lang="en-GB" dirty="0"/>
              <a:t>-cipher-list, N_C, </a:t>
            </a:r>
            <a:r>
              <a:rPr lang="en-GB" dirty="0" smtClean="0"/>
              <a:t>PK_C</a:t>
            </a:r>
          </a:p>
          <a:p>
            <a:pPr algn="l"/>
            <a:r>
              <a:rPr lang="en-GB" dirty="0" smtClean="0"/>
              <a:t>INIT2</a:t>
            </a:r>
            <a:r>
              <a:rPr lang="en-GB" dirty="0"/>
              <a:t>+, </a:t>
            </a:r>
            <a:r>
              <a:rPr lang="en-GB" dirty="0" err="1"/>
              <a:t>sym</a:t>
            </a:r>
            <a:r>
              <a:rPr lang="en-GB" dirty="0"/>
              <a:t>-cipher, KX_S; MAC&lt;m</a:t>
            </a:r>
            <a:r>
              <a:rPr lang="en-GB" dirty="0" smtClean="0"/>
              <a:t>&gt;</a:t>
            </a:r>
            <a:endParaRPr lang="en-GB" dirty="0"/>
          </a:p>
        </p:txBody>
      </p:sp>
      <p:sp>
        <p:nvSpPr>
          <p:cNvPr id="263" name="TextBox 262"/>
          <p:cNvSpPr txBox="1"/>
          <p:nvPr/>
        </p:nvSpPr>
        <p:spPr>
          <a:xfrm>
            <a:off x="7868157" y="1418713"/>
            <a:ext cx="91242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b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first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5" name="Straight Arrow Connector 264"/>
          <p:cNvCxnSpPr/>
          <p:nvPr/>
        </p:nvCxnSpPr>
        <p:spPr>
          <a:xfrm flipH="1">
            <a:off x="6477000" y="288033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66" name="TextBox 265"/>
          <p:cNvSpPr txBox="1"/>
          <p:nvPr/>
        </p:nvSpPr>
        <p:spPr>
          <a:xfrm rot="-900000">
            <a:off x="6785823" y="2826686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 rot="900000">
            <a:off x="6850103" y="364476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MAC</a:t>
            </a:r>
          </a:p>
        </p:txBody>
      </p:sp>
      <p:cxnSp>
        <p:nvCxnSpPr>
          <p:cNvPr id="268" name="Straight Arrow Connector 267"/>
          <p:cNvCxnSpPr/>
          <p:nvPr/>
        </p:nvCxnSpPr>
        <p:spPr>
          <a:xfrm>
            <a:off x="6503140" y="3733173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0527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reeform 140"/>
          <p:cNvSpPr/>
          <p:nvPr/>
        </p:nvSpPr>
        <p:spPr>
          <a:xfrm>
            <a:off x="3733800" y="3493481"/>
            <a:ext cx="1223743" cy="629743"/>
          </a:xfrm>
          <a:custGeom>
            <a:avLst/>
            <a:gdLst>
              <a:gd name="connsiteX0" fmla="*/ 0 w 1222917"/>
              <a:gd name="connsiteY0" fmla="*/ 260195 h 591015"/>
              <a:gd name="connsiteX1" fmla="*/ 1222917 w 1222917"/>
              <a:gd name="connsiteY1" fmla="*/ 591015 h 591015"/>
              <a:gd name="connsiteX2" fmla="*/ 1219200 w 1222917"/>
              <a:gd name="connsiteY2" fmla="*/ 330820 h 591015"/>
              <a:gd name="connsiteX3" fmla="*/ 0 w 1222917"/>
              <a:gd name="connsiteY3" fmla="*/ 0 h 591015"/>
              <a:gd name="connsiteX4" fmla="*/ 0 w 1222917"/>
              <a:gd name="connsiteY4" fmla="*/ 260195 h 591015"/>
              <a:gd name="connsiteX0" fmla="*/ 0 w 1227131"/>
              <a:gd name="connsiteY0" fmla="*/ 384128 h 591015"/>
              <a:gd name="connsiteX1" fmla="*/ 1227131 w 1227131"/>
              <a:gd name="connsiteY1" fmla="*/ 591015 h 591015"/>
              <a:gd name="connsiteX2" fmla="*/ 1223414 w 1227131"/>
              <a:gd name="connsiteY2" fmla="*/ 330820 h 591015"/>
              <a:gd name="connsiteX3" fmla="*/ 4214 w 1227131"/>
              <a:gd name="connsiteY3" fmla="*/ 0 h 591015"/>
              <a:gd name="connsiteX4" fmla="*/ 0 w 1227131"/>
              <a:gd name="connsiteY4" fmla="*/ 384128 h 591015"/>
              <a:gd name="connsiteX0" fmla="*/ 0 w 1227131"/>
              <a:gd name="connsiteY0" fmla="*/ 384128 h 591015"/>
              <a:gd name="connsiteX1" fmla="*/ 1227131 w 1227131"/>
              <a:gd name="connsiteY1" fmla="*/ 591015 h 591015"/>
              <a:gd name="connsiteX2" fmla="*/ 1223414 w 1227131"/>
              <a:gd name="connsiteY2" fmla="*/ 221298 h 591015"/>
              <a:gd name="connsiteX3" fmla="*/ 4214 w 1227131"/>
              <a:gd name="connsiteY3" fmla="*/ 0 h 591015"/>
              <a:gd name="connsiteX4" fmla="*/ 0 w 1227131"/>
              <a:gd name="connsiteY4" fmla="*/ 384128 h 591015"/>
              <a:gd name="connsiteX0" fmla="*/ 0 w 1231345"/>
              <a:gd name="connsiteY0" fmla="*/ 378364 h 591015"/>
              <a:gd name="connsiteX1" fmla="*/ 1231345 w 1231345"/>
              <a:gd name="connsiteY1" fmla="*/ 591015 h 591015"/>
              <a:gd name="connsiteX2" fmla="*/ 1227628 w 1231345"/>
              <a:gd name="connsiteY2" fmla="*/ 221298 h 591015"/>
              <a:gd name="connsiteX3" fmla="*/ 8428 w 1231345"/>
              <a:gd name="connsiteY3" fmla="*/ 0 h 591015"/>
              <a:gd name="connsiteX4" fmla="*/ 0 w 1231345"/>
              <a:gd name="connsiteY4" fmla="*/ 378364 h 591015"/>
              <a:gd name="connsiteX0" fmla="*/ 2698 w 1223158"/>
              <a:gd name="connsiteY0" fmla="*/ 174850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8 w 1223158"/>
              <a:gd name="connsiteY4" fmla="*/ 174850 h 591015"/>
              <a:gd name="connsiteX0" fmla="*/ 2698 w 1223158"/>
              <a:gd name="connsiteY0" fmla="*/ 115285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8 w 1223158"/>
              <a:gd name="connsiteY4" fmla="*/ 115285 h 591015"/>
              <a:gd name="connsiteX0" fmla="*/ 0 w 1227717"/>
              <a:gd name="connsiteY0" fmla="*/ 39228 h 611751"/>
              <a:gd name="connsiteX1" fmla="*/ 1227717 w 1227717"/>
              <a:gd name="connsiteY1" fmla="*/ 611751 h 611751"/>
              <a:gd name="connsiteX2" fmla="*/ 1224000 w 1227717"/>
              <a:gd name="connsiteY2" fmla="*/ 242034 h 611751"/>
              <a:gd name="connsiteX3" fmla="*/ 4800 w 1227717"/>
              <a:gd name="connsiteY3" fmla="*/ 20736 h 611751"/>
              <a:gd name="connsiteX4" fmla="*/ 0 w 1227717"/>
              <a:gd name="connsiteY4" fmla="*/ 39228 h 611751"/>
              <a:gd name="connsiteX0" fmla="*/ 2699 w 1223158"/>
              <a:gd name="connsiteY0" fmla="*/ 154995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9 w 1223158"/>
              <a:gd name="connsiteY4" fmla="*/ 154995 h 591015"/>
              <a:gd name="connsiteX0" fmla="*/ 2699 w 1219529"/>
              <a:gd name="connsiteY0" fmla="*/ 154995 h 387501"/>
              <a:gd name="connsiteX1" fmla="*/ 1219529 w 1219529"/>
              <a:gd name="connsiteY1" fmla="*/ 387501 h 387501"/>
              <a:gd name="connsiteX2" fmla="*/ 1219441 w 1219529"/>
              <a:gd name="connsiteY2" fmla="*/ 221298 h 387501"/>
              <a:gd name="connsiteX3" fmla="*/ 241 w 1219529"/>
              <a:gd name="connsiteY3" fmla="*/ 0 h 387501"/>
              <a:gd name="connsiteX4" fmla="*/ 2699 w 1219529"/>
              <a:gd name="connsiteY4" fmla="*/ 154995 h 387501"/>
              <a:gd name="connsiteX0" fmla="*/ 2699 w 1219529"/>
              <a:gd name="connsiteY0" fmla="*/ 154995 h 407676"/>
              <a:gd name="connsiteX1" fmla="*/ 1219529 w 1219529"/>
              <a:gd name="connsiteY1" fmla="*/ 407676 h 407676"/>
              <a:gd name="connsiteX2" fmla="*/ 1219441 w 1219529"/>
              <a:gd name="connsiteY2" fmla="*/ 221298 h 407676"/>
              <a:gd name="connsiteX3" fmla="*/ 241 w 1219529"/>
              <a:gd name="connsiteY3" fmla="*/ 0 h 407676"/>
              <a:gd name="connsiteX4" fmla="*/ 2699 w 1219529"/>
              <a:gd name="connsiteY4" fmla="*/ 154995 h 407676"/>
              <a:gd name="connsiteX0" fmla="*/ 2699 w 1219529"/>
              <a:gd name="connsiteY0" fmla="*/ 215521 h 407676"/>
              <a:gd name="connsiteX1" fmla="*/ 1219529 w 1219529"/>
              <a:gd name="connsiteY1" fmla="*/ 407676 h 407676"/>
              <a:gd name="connsiteX2" fmla="*/ 1219441 w 1219529"/>
              <a:gd name="connsiteY2" fmla="*/ 221298 h 407676"/>
              <a:gd name="connsiteX3" fmla="*/ 241 w 1219529"/>
              <a:gd name="connsiteY3" fmla="*/ 0 h 407676"/>
              <a:gd name="connsiteX4" fmla="*/ 2699 w 1219529"/>
              <a:gd name="connsiteY4" fmla="*/ 215521 h 407676"/>
              <a:gd name="connsiteX0" fmla="*/ 2699 w 1223743"/>
              <a:gd name="connsiteY0" fmla="*/ 215521 h 430733"/>
              <a:gd name="connsiteX1" fmla="*/ 1223743 w 1223743"/>
              <a:gd name="connsiteY1" fmla="*/ 430733 h 430733"/>
              <a:gd name="connsiteX2" fmla="*/ 1219441 w 1223743"/>
              <a:gd name="connsiteY2" fmla="*/ 221298 h 430733"/>
              <a:gd name="connsiteX3" fmla="*/ 241 w 1223743"/>
              <a:gd name="connsiteY3" fmla="*/ 0 h 430733"/>
              <a:gd name="connsiteX4" fmla="*/ 2699 w 1223743"/>
              <a:gd name="connsiteY4" fmla="*/ 215521 h 430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3743" h="430733">
                <a:moveTo>
                  <a:pt x="2699" y="215521"/>
                </a:moveTo>
                <a:lnTo>
                  <a:pt x="1223743" y="430733"/>
                </a:lnTo>
                <a:cubicBezTo>
                  <a:pt x="1223714" y="375332"/>
                  <a:pt x="1219470" y="276699"/>
                  <a:pt x="1219441" y="221298"/>
                </a:cubicBezTo>
                <a:lnTo>
                  <a:pt x="241" y="0"/>
                </a:lnTo>
                <a:cubicBezTo>
                  <a:pt x="-1164" y="128043"/>
                  <a:pt x="4104" y="87478"/>
                  <a:pt x="2699" y="215521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0" name="Freeform 129"/>
          <p:cNvSpPr/>
          <p:nvPr/>
        </p:nvSpPr>
        <p:spPr>
          <a:xfrm flipH="1">
            <a:off x="6486188" y="3518148"/>
            <a:ext cx="1214584" cy="901452"/>
          </a:xfrm>
          <a:custGeom>
            <a:avLst/>
            <a:gdLst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350323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160317 w 1219506"/>
              <a:gd name="connsiteY7" fmla="*/ 2416629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280062 h 2280062"/>
              <a:gd name="connsiteX1" fmla="*/ 1068780 w 1219506"/>
              <a:gd name="connsiteY1" fmla="*/ 2095995 h 2280062"/>
              <a:gd name="connsiteX2" fmla="*/ 908463 w 1219506"/>
              <a:gd name="connsiteY2" fmla="*/ 2280062 h 2280062"/>
              <a:gd name="connsiteX3" fmla="*/ 736271 w 1219506"/>
              <a:gd name="connsiteY3" fmla="*/ 2095995 h 2280062"/>
              <a:gd name="connsiteX4" fmla="*/ 605642 w 1219506"/>
              <a:gd name="connsiteY4" fmla="*/ 2274125 h 2280062"/>
              <a:gd name="connsiteX5" fmla="*/ 457200 w 1219506"/>
              <a:gd name="connsiteY5" fmla="*/ 2107870 h 2280062"/>
              <a:gd name="connsiteX6" fmla="*/ 296884 w 1219506"/>
              <a:gd name="connsiteY6" fmla="*/ 2274125 h 2280062"/>
              <a:gd name="connsiteX7" fmla="*/ 160317 w 1219506"/>
              <a:gd name="connsiteY7" fmla="*/ 2090057 h 2280062"/>
              <a:gd name="connsiteX8" fmla="*/ 5938 w 1219506"/>
              <a:gd name="connsiteY8" fmla="*/ 2256312 h 2280062"/>
              <a:gd name="connsiteX9" fmla="*/ 0 w 1219506"/>
              <a:gd name="connsiteY9" fmla="*/ 688189 h 2280062"/>
              <a:gd name="connsiteX10" fmla="*/ 1217221 w 1219506"/>
              <a:gd name="connsiteY10" fmla="*/ 0 h 2280062"/>
              <a:gd name="connsiteX11" fmla="*/ 1217221 w 1219506"/>
              <a:gd name="connsiteY11" fmla="*/ 2280062 h 2280062"/>
              <a:gd name="connsiteX0" fmla="*/ 1217221 w 1218588"/>
              <a:gd name="connsiteY0" fmla="*/ 1893487 h 1893487"/>
              <a:gd name="connsiteX1" fmla="*/ 1068780 w 1218588"/>
              <a:gd name="connsiteY1" fmla="*/ 1709420 h 1893487"/>
              <a:gd name="connsiteX2" fmla="*/ 908463 w 1218588"/>
              <a:gd name="connsiteY2" fmla="*/ 1893487 h 1893487"/>
              <a:gd name="connsiteX3" fmla="*/ 736271 w 1218588"/>
              <a:gd name="connsiteY3" fmla="*/ 1709420 h 1893487"/>
              <a:gd name="connsiteX4" fmla="*/ 605642 w 1218588"/>
              <a:gd name="connsiteY4" fmla="*/ 1887550 h 1893487"/>
              <a:gd name="connsiteX5" fmla="*/ 457200 w 1218588"/>
              <a:gd name="connsiteY5" fmla="*/ 1721295 h 1893487"/>
              <a:gd name="connsiteX6" fmla="*/ 296884 w 1218588"/>
              <a:gd name="connsiteY6" fmla="*/ 1887550 h 1893487"/>
              <a:gd name="connsiteX7" fmla="*/ 160317 w 1218588"/>
              <a:gd name="connsiteY7" fmla="*/ 1703482 h 1893487"/>
              <a:gd name="connsiteX8" fmla="*/ 5938 w 1218588"/>
              <a:gd name="connsiteY8" fmla="*/ 1869737 h 1893487"/>
              <a:gd name="connsiteX9" fmla="*/ 0 w 1218588"/>
              <a:gd name="connsiteY9" fmla="*/ 301614 h 1893487"/>
              <a:gd name="connsiteX10" fmla="*/ 1213504 w 1218588"/>
              <a:gd name="connsiteY10" fmla="*/ 0 h 1893487"/>
              <a:gd name="connsiteX11" fmla="*/ 1217221 w 1218588"/>
              <a:gd name="connsiteY11" fmla="*/ 1893487 h 1893487"/>
              <a:gd name="connsiteX0" fmla="*/ 1220849 w 1222216"/>
              <a:gd name="connsiteY0" fmla="*/ 1893487 h 1893487"/>
              <a:gd name="connsiteX1" fmla="*/ 1072408 w 1222216"/>
              <a:gd name="connsiteY1" fmla="*/ 1709420 h 1893487"/>
              <a:gd name="connsiteX2" fmla="*/ 912091 w 1222216"/>
              <a:gd name="connsiteY2" fmla="*/ 1893487 h 1893487"/>
              <a:gd name="connsiteX3" fmla="*/ 739899 w 1222216"/>
              <a:gd name="connsiteY3" fmla="*/ 1709420 h 1893487"/>
              <a:gd name="connsiteX4" fmla="*/ 609270 w 1222216"/>
              <a:gd name="connsiteY4" fmla="*/ 1887550 h 1893487"/>
              <a:gd name="connsiteX5" fmla="*/ 460828 w 1222216"/>
              <a:gd name="connsiteY5" fmla="*/ 1721295 h 1893487"/>
              <a:gd name="connsiteX6" fmla="*/ 300512 w 1222216"/>
              <a:gd name="connsiteY6" fmla="*/ 1887550 h 1893487"/>
              <a:gd name="connsiteX7" fmla="*/ 163945 w 1222216"/>
              <a:gd name="connsiteY7" fmla="*/ 1703482 h 1893487"/>
              <a:gd name="connsiteX8" fmla="*/ 9566 w 1222216"/>
              <a:gd name="connsiteY8" fmla="*/ 1869737 h 1893487"/>
              <a:gd name="connsiteX9" fmla="*/ 0 w 1222216"/>
              <a:gd name="connsiteY9" fmla="*/ 356666 h 1893487"/>
              <a:gd name="connsiteX10" fmla="*/ 1217132 w 1222216"/>
              <a:gd name="connsiteY10" fmla="*/ 0 h 1893487"/>
              <a:gd name="connsiteX11" fmla="*/ 1220849 w 1222216"/>
              <a:gd name="connsiteY11" fmla="*/ 1893487 h 1893487"/>
              <a:gd name="connsiteX0" fmla="*/ 1220849 w 1223101"/>
              <a:gd name="connsiteY0" fmla="*/ 1925600 h 1925600"/>
              <a:gd name="connsiteX1" fmla="*/ 1072408 w 1223101"/>
              <a:gd name="connsiteY1" fmla="*/ 1741533 h 1925600"/>
              <a:gd name="connsiteX2" fmla="*/ 912091 w 1223101"/>
              <a:gd name="connsiteY2" fmla="*/ 1925600 h 1925600"/>
              <a:gd name="connsiteX3" fmla="*/ 739899 w 1223101"/>
              <a:gd name="connsiteY3" fmla="*/ 1741533 h 1925600"/>
              <a:gd name="connsiteX4" fmla="*/ 609270 w 1223101"/>
              <a:gd name="connsiteY4" fmla="*/ 1919663 h 1925600"/>
              <a:gd name="connsiteX5" fmla="*/ 460828 w 1223101"/>
              <a:gd name="connsiteY5" fmla="*/ 1753408 h 1925600"/>
              <a:gd name="connsiteX6" fmla="*/ 300512 w 1223101"/>
              <a:gd name="connsiteY6" fmla="*/ 1919663 h 1925600"/>
              <a:gd name="connsiteX7" fmla="*/ 163945 w 1223101"/>
              <a:gd name="connsiteY7" fmla="*/ 1735595 h 1925600"/>
              <a:gd name="connsiteX8" fmla="*/ 9566 w 1223101"/>
              <a:gd name="connsiteY8" fmla="*/ 1901850 h 1925600"/>
              <a:gd name="connsiteX9" fmla="*/ 0 w 1223101"/>
              <a:gd name="connsiteY9" fmla="*/ 388779 h 1925600"/>
              <a:gd name="connsiteX10" fmla="*/ 1220761 w 1223101"/>
              <a:gd name="connsiteY10" fmla="*/ 0 h 1925600"/>
              <a:gd name="connsiteX11" fmla="*/ 1220849 w 1223101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1581 w 1213833"/>
              <a:gd name="connsiteY0" fmla="*/ 2467980 h 2467980"/>
              <a:gd name="connsiteX1" fmla="*/ 1063140 w 1213833"/>
              <a:gd name="connsiteY1" fmla="*/ 2283913 h 2467980"/>
              <a:gd name="connsiteX2" fmla="*/ 902823 w 1213833"/>
              <a:gd name="connsiteY2" fmla="*/ 2467980 h 2467980"/>
              <a:gd name="connsiteX3" fmla="*/ 730631 w 1213833"/>
              <a:gd name="connsiteY3" fmla="*/ 2283913 h 2467980"/>
              <a:gd name="connsiteX4" fmla="*/ 600002 w 1213833"/>
              <a:gd name="connsiteY4" fmla="*/ 2462043 h 2467980"/>
              <a:gd name="connsiteX5" fmla="*/ 451560 w 1213833"/>
              <a:gd name="connsiteY5" fmla="*/ 2295788 h 2467980"/>
              <a:gd name="connsiteX6" fmla="*/ 291244 w 1213833"/>
              <a:gd name="connsiteY6" fmla="*/ 2462043 h 2467980"/>
              <a:gd name="connsiteX7" fmla="*/ 154677 w 1213833"/>
              <a:gd name="connsiteY7" fmla="*/ 2277975 h 2467980"/>
              <a:gd name="connsiteX8" fmla="*/ 298 w 1213833"/>
              <a:gd name="connsiteY8" fmla="*/ 2444230 h 2467980"/>
              <a:gd name="connsiteX9" fmla="*/ 4969 w 1213833"/>
              <a:gd name="connsiteY9" fmla="*/ 13364 h 2467980"/>
              <a:gd name="connsiteX10" fmla="*/ 1211493 w 1213833"/>
              <a:gd name="connsiteY10" fmla="*/ 542380 h 2467980"/>
              <a:gd name="connsiteX11" fmla="*/ 1211581 w 1213833"/>
              <a:gd name="connsiteY11" fmla="*/ 2467980 h 2467980"/>
              <a:gd name="connsiteX0" fmla="*/ 1211581 w 1213833"/>
              <a:gd name="connsiteY0" fmla="*/ 1925600 h 1925600"/>
              <a:gd name="connsiteX1" fmla="*/ 1063140 w 1213833"/>
              <a:gd name="connsiteY1" fmla="*/ 1741533 h 1925600"/>
              <a:gd name="connsiteX2" fmla="*/ 902823 w 1213833"/>
              <a:gd name="connsiteY2" fmla="*/ 1925600 h 1925600"/>
              <a:gd name="connsiteX3" fmla="*/ 730631 w 1213833"/>
              <a:gd name="connsiteY3" fmla="*/ 1741533 h 1925600"/>
              <a:gd name="connsiteX4" fmla="*/ 600002 w 1213833"/>
              <a:gd name="connsiteY4" fmla="*/ 1919663 h 1925600"/>
              <a:gd name="connsiteX5" fmla="*/ 451560 w 1213833"/>
              <a:gd name="connsiteY5" fmla="*/ 1753408 h 1925600"/>
              <a:gd name="connsiteX6" fmla="*/ 291244 w 1213833"/>
              <a:gd name="connsiteY6" fmla="*/ 1919663 h 1925600"/>
              <a:gd name="connsiteX7" fmla="*/ 154677 w 1213833"/>
              <a:gd name="connsiteY7" fmla="*/ 1735595 h 1925600"/>
              <a:gd name="connsiteX8" fmla="*/ 298 w 1213833"/>
              <a:gd name="connsiteY8" fmla="*/ 1901850 h 1925600"/>
              <a:gd name="connsiteX9" fmla="*/ 4969 w 1213833"/>
              <a:gd name="connsiteY9" fmla="*/ 1015350 h 1925600"/>
              <a:gd name="connsiteX10" fmla="*/ 1211493 w 1213833"/>
              <a:gd name="connsiteY10" fmla="*/ 0 h 1925600"/>
              <a:gd name="connsiteX11" fmla="*/ 1211581 w 1213833"/>
              <a:gd name="connsiteY11" fmla="*/ 1925600 h 1925600"/>
              <a:gd name="connsiteX0" fmla="*/ 1211581 w 1218925"/>
              <a:gd name="connsiteY0" fmla="*/ 926471 h 926471"/>
              <a:gd name="connsiteX1" fmla="*/ 1063140 w 1218925"/>
              <a:gd name="connsiteY1" fmla="*/ 742404 h 926471"/>
              <a:gd name="connsiteX2" fmla="*/ 902823 w 1218925"/>
              <a:gd name="connsiteY2" fmla="*/ 926471 h 926471"/>
              <a:gd name="connsiteX3" fmla="*/ 730631 w 1218925"/>
              <a:gd name="connsiteY3" fmla="*/ 742404 h 926471"/>
              <a:gd name="connsiteX4" fmla="*/ 600002 w 1218925"/>
              <a:gd name="connsiteY4" fmla="*/ 920534 h 926471"/>
              <a:gd name="connsiteX5" fmla="*/ 451560 w 1218925"/>
              <a:gd name="connsiteY5" fmla="*/ 754279 h 926471"/>
              <a:gd name="connsiteX6" fmla="*/ 291244 w 1218925"/>
              <a:gd name="connsiteY6" fmla="*/ 920534 h 926471"/>
              <a:gd name="connsiteX7" fmla="*/ 154677 w 1218925"/>
              <a:gd name="connsiteY7" fmla="*/ 736466 h 926471"/>
              <a:gd name="connsiteX8" fmla="*/ 298 w 1218925"/>
              <a:gd name="connsiteY8" fmla="*/ 902721 h 926471"/>
              <a:gd name="connsiteX9" fmla="*/ 4969 w 1218925"/>
              <a:gd name="connsiteY9" fmla="*/ 16221 h 926471"/>
              <a:gd name="connsiteX10" fmla="*/ 1218473 w 1218925"/>
              <a:gd name="connsiteY10" fmla="*/ 395213 h 926471"/>
              <a:gd name="connsiteX11" fmla="*/ 1211581 w 1218925"/>
              <a:gd name="connsiteY11" fmla="*/ 926471 h 926471"/>
              <a:gd name="connsiteX0" fmla="*/ 1211581 w 1218925"/>
              <a:gd name="connsiteY0" fmla="*/ 910250 h 910250"/>
              <a:gd name="connsiteX1" fmla="*/ 1063140 w 1218925"/>
              <a:gd name="connsiteY1" fmla="*/ 726183 h 910250"/>
              <a:gd name="connsiteX2" fmla="*/ 902823 w 1218925"/>
              <a:gd name="connsiteY2" fmla="*/ 910250 h 910250"/>
              <a:gd name="connsiteX3" fmla="*/ 730631 w 1218925"/>
              <a:gd name="connsiteY3" fmla="*/ 726183 h 910250"/>
              <a:gd name="connsiteX4" fmla="*/ 600002 w 1218925"/>
              <a:gd name="connsiteY4" fmla="*/ 904313 h 910250"/>
              <a:gd name="connsiteX5" fmla="*/ 451560 w 1218925"/>
              <a:gd name="connsiteY5" fmla="*/ 738058 h 910250"/>
              <a:gd name="connsiteX6" fmla="*/ 291244 w 1218925"/>
              <a:gd name="connsiteY6" fmla="*/ 904313 h 910250"/>
              <a:gd name="connsiteX7" fmla="*/ 154677 w 1218925"/>
              <a:gd name="connsiteY7" fmla="*/ 720245 h 910250"/>
              <a:gd name="connsiteX8" fmla="*/ 298 w 1218925"/>
              <a:gd name="connsiteY8" fmla="*/ 886500 h 910250"/>
              <a:gd name="connsiteX9" fmla="*/ 4969 w 1218925"/>
              <a:gd name="connsiteY9" fmla="*/ 0 h 910250"/>
              <a:gd name="connsiteX10" fmla="*/ 1218473 w 1218925"/>
              <a:gd name="connsiteY10" fmla="*/ 378992 h 910250"/>
              <a:gd name="connsiteX11" fmla="*/ 1211581 w 1218925"/>
              <a:gd name="connsiteY11" fmla="*/ 910250 h 910250"/>
              <a:gd name="connsiteX0" fmla="*/ 1211581 w 1218925"/>
              <a:gd name="connsiteY0" fmla="*/ 910250 h 910250"/>
              <a:gd name="connsiteX1" fmla="*/ 1063140 w 1218925"/>
              <a:gd name="connsiteY1" fmla="*/ 726183 h 910250"/>
              <a:gd name="connsiteX2" fmla="*/ 902823 w 1218925"/>
              <a:gd name="connsiteY2" fmla="*/ 910250 h 910250"/>
              <a:gd name="connsiteX3" fmla="*/ 730631 w 1218925"/>
              <a:gd name="connsiteY3" fmla="*/ 726183 h 910250"/>
              <a:gd name="connsiteX4" fmla="*/ 600002 w 1218925"/>
              <a:gd name="connsiteY4" fmla="*/ 904313 h 910250"/>
              <a:gd name="connsiteX5" fmla="*/ 451560 w 1218925"/>
              <a:gd name="connsiteY5" fmla="*/ 738058 h 910250"/>
              <a:gd name="connsiteX6" fmla="*/ 291244 w 1218925"/>
              <a:gd name="connsiteY6" fmla="*/ 904313 h 910250"/>
              <a:gd name="connsiteX7" fmla="*/ 154677 w 1218925"/>
              <a:gd name="connsiteY7" fmla="*/ 720245 h 910250"/>
              <a:gd name="connsiteX8" fmla="*/ 298 w 1218925"/>
              <a:gd name="connsiteY8" fmla="*/ 886500 h 910250"/>
              <a:gd name="connsiteX9" fmla="*/ 4969 w 1218925"/>
              <a:gd name="connsiteY9" fmla="*/ 0 h 910250"/>
              <a:gd name="connsiteX10" fmla="*/ 1218473 w 1218925"/>
              <a:gd name="connsiteY10" fmla="*/ 378992 h 910250"/>
              <a:gd name="connsiteX11" fmla="*/ 1211581 w 1218925"/>
              <a:gd name="connsiteY11" fmla="*/ 910250 h 910250"/>
              <a:gd name="connsiteX0" fmla="*/ 1213593 w 1220937"/>
              <a:gd name="connsiteY0" fmla="*/ 1139699 h 1139699"/>
              <a:gd name="connsiteX1" fmla="*/ 1065152 w 1220937"/>
              <a:gd name="connsiteY1" fmla="*/ 955632 h 1139699"/>
              <a:gd name="connsiteX2" fmla="*/ 904835 w 1220937"/>
              <a:gd name="connsiteY2" fmla="*/ 1139699 h 1139699"/>
              <a:gd name="connsiteX3" fmla="*/ 732643 w 1220937"/>
              <a:gd name="connsiteY3" fmla="*/ 955632 h 1139699"/>
              <a:gd name="connsiteX4" fmla="*/ 602014 w 1220937"/>
              <a:gd name="connsiteY4" fmla="*/ 1133762 h 1139699"/>
              <a:gd name="connsiteX5" fmla="*/ 453572 w 1220937"/>
              <a:gd name="connsiteY5" fmla="*/ 967507 h 1139699"/>
              <a:gd name="connsiteX6" fmla="*/ 293256 w 1220937"/>
              <a:gd name="connsiteY6" fmla="*/ 1133762 h 1139699"/>
              <a:gd name="connsiteX7" fmla="*/ 156689 w 1220937"/>
              <a:gd name="connsiteY7" fmla="*/ 949694 h 1139699"/>
              <a:gd name="connsiteX8" fmla="*/ 2310 w 1220937"/>
              <a:gd name="connsiteY8" fmla="*/ 1115949 h 1139699"/>
              <a:gd name="connsiteX9" fmla="*/ 0 w 1220937"/>
              <a:gd name="connsiteY9" fmla="*/ 0 h 1139699"/>
              <a:gd name="connsiteX10" fmla="*/ 1220485 w 1220937"/>
              <a:gd name="connsiteY10" fmla="*/ 608441 h 1139699"/>
              <a:gd name="connsiteX11" fmla="*/ 1213593 w 1220937"/>
              <a:gd name="connsiteY11" fmla="*/ 1139699 h 1139699"/>
              <a:gd name="connsiteX0" fmla="*/ 1213593 w 1214584"/>
              <a:gd name="connsiteY0" fmla="*/ 1139699 h 1139699"/>
              <a:gd name="connsiteX1" fmla="*/ 1065152 w 1214584"/>
              <a:gd name="connsiteY1" fmla="*/ 955632 h 1139699"/>
              <a:gd name="connsiteX2" fmla="*/ 904835 w 1214584"/>
              <a:gd name="connsiteY2" fmla="*/ 1139699 h 1139699"/>
              <a:gd name="connsiteX3" fmla="*/ 732643 w 1214584"/>
              <a:gd name="connsiteY3" fmla="*/ 955632 h 1139699"/>
              <a:gd name="connsiteX4" fmla="*/ 602014 w 1214584"/>
              <a:gd name="connsiteY4" fmla="*/ 1133762 h 1139699"/>
              <a:gd name="connsiteX5" fmla="*/ 453572 w 1214584"/>
              <a:gd name="connsiteY5" fmla="*/ 967507 h 1139699"/>
              <a:gd name="connsiteX6" fmla="*/ 293256 w 1214584"/>
              <a:gd name="connsiteY6" fmla="*/ 1133762 h 1139699"/>
              <a:gd name="connsiteX7" fmla="*/ 156689 w 1214584"/>
              <a:gd name="connsiteY7" fmla="*/ 949694 h 1139699"/>
              <a:gd name="connsiteX8" fmla="*/ 2310 w 1214584"/>
              <a:gd name="connsiteY8" fmla="*/ 1115949 h 1139699"/>
              <a:gd name="connsiteX9" fmla="*/ 0 w 1214584"/>
              <a:gd name="connsiteY9" fmla="*/ 0 h 1139699"/>
              <a:gd name="connsiteX10" fmla="*/ 1206524 w 1214584"/>
              <a:gd name="connsiteY10" fmla="*/ 361341 h 1139699"/>
              <a:gd name="connsiteX11" fmla="*/ 1213593 w 1214584"/>
              <a:gd name="connsiteY11" fmla="*/ 1139699 h 113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584" h="1139699">
                <a:moveTo>
                  <a:pt x="1213593" y="1139699"/>
                </a:moveTo>
                <a:lnTo>
                  <a:pt x="1065152" y="955632"/>
                </a:lnTo>
                <a:lnTo>
                  <a:pt x="904835" y="1139699"/>
                </a:lnTo>
                <a:lnTo>
                  <a:pt x="732643" y="955632"/>
                </a:lnTo>
                <a:lnTo>
                  <a:pt x="602014" y="1133762"/>
                </a:lnTo>
                <a:lnTo>
                  <a:pt x="453572" y="967507"/>
                </a:lnTo>
                <a:lnTo>
                  <a:pt x="293256" y="1133762"/>
                </a:lnTo>
                <a:lnTo>
                  <a:pt x="156689" y="949694"/>
                </a:lnTo>
                <a:lnTo>
                  <a:pt x="2310" y="1115949"/>
                </a:lnTo>
                <a:cubicBezTo>
                  <a:pt x="331" y="254988"/>
                  <a:pt x="1979" y="860961"/>
                  <a:pt x="0" y="0"/>
                </a:cubicBezTo>
                <a:lnTo>
                  <a:pt x="1206524" y="361341"/>
                </a:lnTo>
                <a:cubicBezTo>
                  <a:pt x="1208503" y="1117403"/>
                  <a:pt x="1217552" y="371762"/>
                  <a:pt x="1213593" y="1139699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6492976" y="2179976"/>
            <a:ext cx="1216830" cy="1056947"/>
          </a:xfrm>
          <a:custGeom>
            <a:avLst/>
            <a:gdLst>
              <a:gd name="connsiteX0" fmla="*/ 0 w 1222917"/>
              <a:gd name="connsiteY0" fmla="*/ 260195 h 591015"/>
              <a:gd name="connsiteX1" fmla="*/ 1222917 w 1222917"/>
              <a:gd name="connsiteY1" fmla="*/ 591015 h 591015"/>
              <a:gd name="connsiteX2" fmla="*/ 1219200 w 1222917"/>
              <a:gd name="connsiteY2" fmla="*/ 330820 h 591015"/>
              <a:gd name="connsiteX3" fmla="*/ 0 w 1222917"/>
              <a:gd name="connsiteY3" fmla="*/ 0 h 591015"/>
              <a:gd name="connsiteX4" fmla="*/ 0 w 1222917"/>
              <a:gd name="connsiteY4" fmla="*/ 260195 h 591015"/>
              <a:gd name="connsiteX0" fmla="*/ 0 w 1227131"/>
              <a:gd name="connsiteY0" fmla="*/ 384128 h 591015"/>
              <a:gd name="connsiteX1" fmla="*/ 1227131 w 1227131"/>
              <a:gd name="connsiteY1" fmla="*/ 591015 h 591015"/>
              <a:gd name="connsiteX2" fmla="*/ 1223414 w 1227131"/>
              <a:gd name="connsiteY2" fmla="*/ 330820 h 591015"/>
              <a:gd name="connsiteX3" fmla="*/ 4214 w 1227131"/>
              <a:gd name="connsiteY3" fmla="*/ 0 h 591015"/>
              <a:gd name="connsiteX4" fmla="*/ 0 w 1227131"/>
              <a:gd name="connsiteY4" fmla="*/ 384128 h 591015"/>
              <a:gd name="connsiteX0" fmla="*/ 0 w 1227131"/>
              <a:gd name="connsiteY0" fmla="*/ 384128 h 591015"/>
              <a:gd name="connsiteX1" fmla="*/ 1227131 w 1227131"/>
              <a:gd name="connsiteY1" fmla="*/ 591015 h 591015"/>
              <a:gd name="connsiteX2" fmla="*/ 1223414 w 1227131"/>
              <a:gd name="connsiteY2" fmla="*/ 221298 h 591015"/>
              <a:gd name="connsiteX3" fmla="*/ 4214 w 1227131"/>
              <a:gd name="connsiteY3" fmla="*/ 0 h 591015"/>
              <a:gd name="connsiteX4" fmla="*/ 0 w 1227131"/>
              <a:gd name="connsiteY4" fmla="*/ 384128 h 591015"/>
              <a:gd name="connsiteX0" fmla="*/ 0 w 1231345"/>
              <a:gd name="connsiteY0" fmla="*/ 378364 h 591015"/>
              <a:gd name="connsiteX1" fmla="*/ 1231345 w 1231345"/>
              <a:gd name="connsiteY1" fmla="*/ 591015 h 591015"/>
              <a:gd name="connsiteX2" fmla="*/ 1227628 w 1231345"/>
              <a:gd name="connsiteY2" fmla="*/ 221298 h 591015"/>
              <a:gd name="connsiteX3" fmla="*/ 8428 w 1231345"/>
              <a:gd name="connsiteY3" fmla="*/ 0 h 591015"/>
              <a:gd name="connsiteX4" fmla="*/ 0 w 1231345"/>
              <a:gd name="connsiteY4" fmla="*/ 378364 h 591015"/>
              <a:gd name="connsiteX0" fmla="*/ 2698 w 1223158"/>
              <a:gd name="connsiteY0" fmla="*/ 174850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8 w 1223158"/>
              <a:gd name="connsiteY4" fmla="*/ 174850 h 591015"/>
              <a:gd name="connsiteX0" fmla="*/ 2698 w 1223158"/>
              <a:gd name="connsiteY0" fmla="*/ 115285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8 w 1223158"/>
              <a:gd name="connsiteY4" fmla="*/ 115285 h 591015"/>
              <a:gd name="connsiteX0" fmla="*/ 0 w 1227717"/>
              <a:gd name="connsiteY0" fmla="*/ 39228 h 611751"/>
              <a:gd name="connsiteX1" fmla="*/ 1227717 w 1227717"/>
              <a:gd name="connsiteY1" fmla="*/ 611751 h 611751"/>
              <a:gd name="connsiteX2" fmla="*/ 1224000 w 1227717"/>
              <a:gd name="connsiteY2" fmla="*/ 242034 h 611751"/>
              <a:gd name="connsiteX3" fmla="*/ 4800 w 1227717"/>
              <a:gd name="connsiteY3" fmla="*/ 20736 h 611751"/>
              <a:gd name="connsiteX4" fmla="*/ 0 w 1227717"/>
              <a:gd name="connsiteY4" fmla="*/ 39228 h 611751"/>
              <a:gd name="connsiteX0" fmla="*/ 2699 w 1223158"/>
              <a:gd name="connsiteY0" fmla="*/ 154995 h 591015"/>
              <a:gd name="connsiteX1" fmla="*/ 1223158 w 1223158"/>
              <a:gd name="connsiteY1" fmla="*/ 591015 h 591015"/>
              <a:gd name="connsiteX2" fmla="*/ 1219441 w 1223158"/>
              <a:gd name="connsiteY2" fmla="*/ 221298 h 591015"/>
              <a:gd name="connsiteX3" fmla="*/ 241 w 1223158"/>
              <a:gd name="connsiteY3" fmla="*/ 0 h 591015"/>
              <a:gd name="connsiteX4" fmla="*/ 2699 w 1223158"/>
              <a:gd name="connsiteY4" fmla="*/ 154995 h 591015"/>
              <a:gd name="connsiteX0" fmla="*/ 2699 w 1219529"/>
              <a:gd name="connsiteY0" fmla="*/ 154995 h 387501"/>
              <a:gd name="connsiteX1" fmla="*/ 1219529 w 1219529"/>
              <a:gd name="connsiteY1" fmla="*/ 387501 h 387501"/>
              <a:gd name="connsiteX2" fmla="*/ 1219441 w 1219529"/>
              <a:gd name="connsiteY2" fmla="*/ 221298 h 387501"/>
              <a:gd name="connsiteX3" fmla="*/ 241 w 1219529"/>
              <a:gd name="connsiteY3" fmla="*/ 0 h 387501"/>
              <a:gd name="connsiteX4" fmla="*/ 2699 w 1219529"/>
              <a:gd name="connsiteY4" fmla="*/ 154995 h 387501"/>
              <a:gd name="connsiteX0" fmla="*/ 2699 w 1222917"/>
              <a:gd name="connsiteY0" fmla="*/ 154995 h 387501"/>
              <a:gd name="connsiteX1" fmla="*/ 1219529 w 1222917"/>
              <a:gd name="connsiteY1" fmla="*/ 387501 h 387501"/>
              <a:gd name="connsiteX2" fmla="*/ 1222917 w 1222917"/>
              <a:gd name="connsiteY2" fmla="*/ 57211 h 387501"/>
              <a:gd name="connsiteX3" fmla="*/ 241 w 1222917"/>
              <a:gd name="connsiteY3" fmla="*/ 0 h 387501"/>
              <a:gd name="connsiteX4" fmla="*/ 2699 w 1222917"/>
              <a:gd name="connsiteY4" fmla="*/ 154995 h 387501"/>
              <a:gd name="connsiteX0" fmla="*/ 0 w 1220218"/>
              <a:gd name="connsiteY0" fmla="*/ 328594 h 561100"/>
              <a:gd name="connsiteX1" fmla="*/ 1216830 w 1220218"/>
              <a:gd name="connsiteY1" fmla="*/ 561100 h 561100"/>
              <a:gd name="connsiteX2" fmla="*/ 1220218 w 1220218"/>
              <a:gd name="connsiteY2" fmla="*/ 230810 h 561100"/>
              <a:gd name="connsiteX3" fmla="*/ 1019 w 1220218"/>
              <a:gd name="connsiteY3" fmla="*/ 0 h 561100"/>
              <a:gd name="connsiteX4" fmla="*/ 0 w 1220218"/>
              <a:gd name="connsiteY4" fmla="*/ 328594 h 561100"/>
              <a:gd name="connsiteX0" fmla="*/ 0 w 1216830"/>
              <a:gd name="connsiteY0" fmla="*/ 423865 h 656371"/>
              <a:gd name="connsiteX1" fmla="*/ 1216830 w 1216830"/>
              <a:gd name="connsiteY1" fmla="*/ 656371 h 656371"/>
              <a:gd name="connsiteX2" fmla="*/ 1212403 w 1216830"/>
              <a:gd name="connsiteY2" fmla="*/ 0 h 656371"/>
              <a:gd name="connsiteX3" fmla="*/ 1019 w 1216830"/>
              <a:gd name="connsiteY3" fmla="*/ 95271 h 656371"/>
              <a:gd name="connsiteX4" fmla="*/ 0 w 1216830"/>
              <a:gd name="connsiteY4" fmla="*/ 423865 h 656371"/>
              <a:gd name="connsiteX0" fmla="*/ 0 w 1216830"/>
              <a:gd name="connsiteY0" fmla="*/ 646656 h 879162"/>
              <a:gd name="connsiteX1" fmla="*/ 1216830 w 1216830"/>
              <a:gd name="connsiteY1" fmla="*/ 879162 h 879162"/>
              <a:gd name="connsiteX2" fmla="*/ 1212403 w 1216830"/>
              <a:gd name="connsiteY2" fmla="*/ 222791 h 879162"/>
              <a:gd name="connsiteX3" fmla="*/ 1019 w 1216830"/>
              <a:gd name="connsiteY3" fmla="*/ 0 h 879162"/>
              <a:gd name="connsiteX4" fmla="*/ 0 w 1216830"/>
              <a:gd name="connsiteY4" fmla="*/ 646656 h 879162"/>
              <a:gd name="connsiteX0" fmla="*/ 0 w 1216830"/>
              <a:gd name="connsiteY0" fmla="*/ 646656 h 879162"/>
              <a:gd name="connsiteX1" fmla="*/ 1216830 w 1216830"/>
              <a:gd name="connsiteY1" fmla="*/ 879162 h 879162"/>
              <a:gd name="connsiteX2" fmla="*/ 1212403 w 1216830"/>
              <a:gd name="connsiteY2" fmla="*/ 391177 h 879162"/>
              <a:gd name="connsiteX3" fmla="*/ 1019 w 1216830"/>
              <a:gd name="connsiteY3" fmla="*/ 0 h 879162"/>
              <a:gd name="connsiteX4" fmla="*/ 0 w 1216830"/>
              <a:gd name="connsiteY4" fmla="*/ 646656 h 879162"/>
              <a:gd name="connsiteX0" fmla="*/ 3113 w 1219943"/>
              <a:gd name="connsiteY0" fmla="*/ 470252 h 702758"/>
              <a:gd name="connsiteX1" fmla="*/ 1219943 w 1219943"/>
              <a:gd name="connsiteY1" fmla="*/ 702758 h 702758"/>
              <a:gd name="connsiteX2" fmla="*/ 1215516 w 1219943"/>
              <a:gd name="connsiteY2" fmla="*/ 214773 h 702758"/>
              <a:gd name="connsiteX3" fmla="*/ 224 w 1219943"/>
              <a:gd name="connsiteY3" fmla="*/ 0 h 702758"/>
              <a:gd name="connsiteX4" fmla="*/ 3113 w 1219943"/>
              <a:gd name="connsiteY4" fmla="*/ 470252 h 702758"/>
              <a:gd name="connsiteX0" fmla="*/ 3113 w 1219943"/>
              <a:gd name="connsiteY0" fmla="*/ 470252 h 722933"/>
              <a:gd name="connsiteX1" fmla="*/ 1219943 w 1219943"/>
              <a:gd name="connsiteY1" fmla="*/ 722933 h 722933"/>
              <a:gd name="connsiteX2" fmla="*/ 1215516 w 1219943"/>
              <a:gd name="connsiteY2" fmla="*/ 214773 h 722933"/>
              <a:gd name="connsiteX3" fmla="*/ 224 w 1219943"/>
              <a:gd name="connsiteY3" fmla="*/ 0 h 722933"/>
              <a:gd name="connsiteX4" fmla="*/ 3113 w 1219943"/>
              <a:gd name="connsiteY4" fmla="*/ 470252 h 722933"/>
              <a:gd name="connsiteX0" fmla="*/ 7240 w 1219856"/>
              <a:gd name="connsiteY0" fmla="*/ 501956 h 722933"/>
              <a:gd name="connsiteX1" fmla="*/ 1219856 w 1219856"/>
              <a:gd name="connsiteY1" fmla="*/ 722933 h 722933"/>
              <a:gd name="connsiteX2" fmla="*/ 1215429 w 1219856"/>
              <a:gd name="connsiteY2" fmla="*/ 214773 h 722933"/>
              <a:gd name="connsiteX3" fmla="*/ 137 w 1219856"/>
              <a:gd name="connsiteY3" fmla="*/ 0 h 722933"/>
              <a:gd name="connsiteX4" fmla="*/ 7240 w 1219856"/>
              <a:gd name="connsiteY4" fmla="*/ 501956 h 722933"/>
              <a:gd name="connsiteX0" fmla="*/ 7240 w 1215642"/>
              <a:gd name="connsiteY0" fmla="*/ 501956 h 722933"/>
              <a:gd name="connsiteX1" fmla="*/ 1215642 w 1215642"/>
              <a:gd name="connsiteY1" fmla="*/ 722933 h 722933"/>
              <a:gd name="connsiteX2" fmla="*/ 1215429 w 1215642"/>
              <a:gd name="connsiteY2" fmla="*/ 214773 h 722933"/>
              <a:gd name="connsiteX3" fmla="*/ 137 w 1215642"/>
              <a:gd name="connsiteY3" fmla="*/ 0 h 722933"/>
              <a:gd name="connsiteX4" fmla="*/ 7240 w 1215642"/>
              <a:gd name="connsiteY4" fmla="*/ 501956 h 722933"/>
              <a:gd name="connsiteX0" fmla="*/ 0 w 1216830"/>
              <a:gd name="connsiteY0" fmla="*/ 501956 h 722933"/>
              <a:gd name="connsiteX1" fmla="*/ 1216830 w 1216830"/>
              <a:gd name="connsiteY1" fmla="*/ 722933 h 722933"/>
              <a:gd name="connsiteX2" fmla="*/ 1216617 w 1216830"/>
              <a:gd name="connsiteY2" fmla="*/ 214773 h 722933"/>
              <a:gd name="connsiteX3" fmla="*/ 1325 w 1216830"/>
              <a:gd name="connsiteY3" fmla="*/ 0 h 722933"/>
              <a:gd name="connsiteX4" fmla="*/ 0 w 1216830"/>
              <a:gd name="connsiteY4" fmla="*/ 501956 h 722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6830" h="722933">
                <a:moveTo>
                  <a:pt x="0" y="501956"/>
                </a:moveTo>
                <a:lnTo>
                  <a:pt x="1216830" y="722933"/>
                </a:lnTo>
                <a:cubicBezTo>
                  <a:pt x="1216801" y="667532"/>
                  <a:pt x="1216646" y="270174"/>
                  <a:pt x="1216617" y="214773"/>
                </a:cubicBezTo>
                <a:lnTo>
                  <a:pt x="1325" y="0"/>
                </a:lnTo>
                <a:cubicBezTo>
                  <a:pt x="-80" y="128043"/>
                  <a:pt x="1405" y="373913"/>
                  <a:pt x="0" y="501956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tcpcrypt latency with Inner Space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/>
              <a:t>session </a:t>
            </a:r>
            <a:r>
              <a:rPr lang="en-GB" sz="2400" dirty="0" smtClean="0"/>
              <a:t>resume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680" y="5867400"/>
            <a:ext cx="5964520" cy="609600"/>
          </a:xfrm>
        </p:spPr>
        <p:txBody>
          <a:bodyPr/>
          <a:lstStyle/>
          <a:p>
            <a:r>
              <a:rPr lang="en-GB" dirty="0" smtClean="0"/>
              <a:t>see [Briscoe14] for details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3738048" y="190175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117" name="Straight Arrow Connector 116"/>
          <p:cNvCxnSpPr/>
          <p:nvPr/>
        </p:nvCxnSpPr>
        <p:spPr>
          <a:xfrm flipH="1">
            <a:off x="3738048" y="2647401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118" name="TextBox 117"/>
          <p:cNvSpPr txBox="1"/>
          <p:nvPr/>
        </p:nvSpPr>
        <p:spPr>
          <a:xfrm rot="900000">
            <a:off x="4116401" y="1819977"/>
            <a:ext cx="490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 rot="-900000">
            <a:off x="3880958" y="2593750"/>
            <a:ext cx="883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SYN-ACK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 rot="900000">
            <a:off x="4098768" y="30882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6" name="Group 145"/>
          <p:cNvGrpSpPr/>
          <p:nvPr/>
        </p:nvGrpSpPr>
        <p:grpSpPr>
          <a:xfrm>
            <a:off x="3738048" y="1480872"/>
            <a:ext cx="3976626" cy="3999812"/>
            <a:chOff x="1519776" y="1156019"/>
            <a:chExt cx="3976626" cy="5549581"/>
          </a:xfrm>
        </p:grpSpPr>
        <p:cxnSp>
          <p:nvCxnSpPr>
            <p:cNvPr id="147" name="Straight Arrow Connector 146"/>
            <p:cNvCxnSpPr/>
            <p:nvPr/>
          </p:nvCxnSpPr>
          <p:spPr>
            <a:xfrm>
              <a:off x="1519776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>
            <a:xfrm>
              <a:off x="2738976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49" name="Straight Arrow Connector 148"/>
            <p:cNvCxnSpPr/>
            <p:nvPr/>
          </p:nvCxnSpPr>
          <p:spPr>
            <a:xfrm>
              <a:off x="4277202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50" name="Straight Arrow Connector 149"/>
            <p:cNvCxnSpPr/>
            <p:nvPr/>
          </p:nvCxnSpPr>
          <p:spPr>
            <a:xfrm>
              <a:off x="5496402" y="1156019"/>
              <a:ext cx="0" cy="554958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</p:grpSp>
      <p:sp>
        <p:nvSpPr>
          <p:cNvPr id="179" name="TextBox 178"/>
          <p:cNvSpPr txBox="1"/>
          <p:nvPr/>
        </p:nvSpPr>
        <p:spPr>
          <a:xfrm>
            <a:off x="5345685" y="1878890"/>
            <a:ext cx="99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tcpcrypt.v2</a:t>
            </a:r>
            <a:b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u="sng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1400" b="1" u="sng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RTT</a:t>
            </a:r>
            <a:endParaRPr lang="en-GB" sz="1400" b="1" u="sng" dirty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 rot="5400000">
            <a:off x="3353704" y="5269846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0" name="Straight Connector 189"/>
          <p:cNvCxnSpPr/>
          <p:nvPr/>
        </p:nvCxnSpPr>
        <p:spPr>
          <a:xfrm flipH="1">
            <a:off x="5184770" y="1901757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93" name="TextBox 192"/>
          <p:cNvSpPr txBox="1"/>
          <p:nvPr/>
        </p:nvSpPr>
        <p:spPr>
          <a:xfrm>
            <a:off x="3865117" y="1123890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146122" y="1120187"/>
            <a:ext cx="1920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Inner Space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564571" y="1418713"/>
            <a:ext cx="91242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</a:t>
            </a:r>
            <a:b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first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6" name="Straight Arrow Connector 205"/>
          <p:cNvCxnSpPr/>
          <p:nvPr/>
        </p:nvCxnSpPr>
        <p:spPr>
          <a:xfrm>
            <a:off x="3733800" y="2317210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07" name="TextBox 206"/>
          <p:cNvSpPr txBox="1"/>
          <p:nvPr/>
        </p:nvSpPr>
        <p:spPr>
          <a:xfrm rot="900000">
            <a:off x="3953456" y="2235430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NEXTK1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8" name="Straight Arrow Connector 207"/>
          <p:cNvCxnSpPr/>
          <p:nvPr/>
        </p:nvCxnSpPr>
        <p:spPr>
          <a:xfrm flipH="1">
            <a:off x="3733800" y="2844322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09" name="TextBox 208"/>
          <p:cNvSpPr txBox="1"/>
          <p:nvPr/>
        </p:nvSpPr>
        <p:spPr>
          <a:xfrm rot="-900000">
            <a:off x="3914382" y="27906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NEXTK2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0" name="Straight Arrow Connector 209"/>
          <p:cNvCxnSpPr/>
          <p:nvPr/>
        </p:nvCxnSpPr>
        <p:spPr>
          <a:xfrm>
            <a:off x="3738982" y="317666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17" name="Oval 216"/>
          <p:cNvSpPr/>
          <p:nvPr/>
        </p:nvSpPr>
        <p:spPr>
          <a:xfrm>
            <a:off x="3771692" y="1901758"/>
            <a:ext cx="91586" cy="266678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4786255" y="2654947"/>
            <a:ext cx="91586" cy="266678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0" name="Straight Arrow Connector 219"/>
          <p:cNvCxnSpPr/>
          <p:nvPr/>
        </p:nvCxnSpPr>
        <p:spPr>
          <a:xfrm>
            <a:off x="3743250" y="3718221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221" name="TextBox 220"/>
          <p:cNvSpPr txBox="1"/>
          <p:nvPr/>
        </p:nvSpPr>
        <p:spPr>
          <a:xfrm rot="900000">
            <a:off x="3970125" y="3603208"/>
            <a:ext cx="7938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data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3" name="Straight Arrow Connector 222"/>
          <p:cNvCxnSpPr/>
          <p:nvPr/>
        </p:nvCxnSpPr>
        <p:spPr>
          <a:xfrm>
            <a:off x="6502206" y="1901757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224" name="Straight Arrow Connector 223"/>
          <p:cNvCxnSpPr/>
          <p:nvPr/>
        </p:nvCxnSpPr>
        <p:spPr>
          <a:xfrm flipH="1">
            <a:off x="6502206" y="3242544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25" name="TextBox 224"/>
          <p:cNvSpPr txBox="1"/>
          <p:nvPr/>
        </p:nvSpPr>
        <p:spPr>
          <a:xfrm rot="900000">
            <a:off x="6880559" y="181997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 rot="-900000">
            <a:off x="6645116" y="3188893"/>
            <a:ext cx="883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SYN-ACK</a:t>
            </a:r>
            <a:endParaRPr lang="en-GB" sz="1200" b="1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8" name="Straight Arrow Connector 227"/>
          <p:cNvCxnSpPr/>
          <p:nvPr/>
        </p:nvCxnSpPr>
        <p:spPr>
          <a:xfrm>
            <a:off x="6497958" y="2384139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29" name="TextBox 228"/>
          <p:cNvSpPr txBox="1"/>
          <p:nvPr/>
        </p:nvSpPr>
        <p:spPr>
          <a:xfrm rot="900000">
            <a:off x="6870703" y="2302359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TFO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0" name="Straight Arrow Connector 229"/>
          <p:cNvCxnSpPr/>
          <p:nvPr/>
        </p:nvCxnSpPr>
        <p:spPr>
          <a:xfrm flipH="1">
            <a:off x="6497958" y="3439465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231" name="TextBox 230"/>
          <p:cNvSpPr txBox="1"/>
          <p:nvPr/>
        </p:nvSpPr>
        <p:spPr>
          <a:xfrm rot="-900000">
            <a:off x="6806783" y="338581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Left Brace 81"/>
          <p:cNvSpPr/>
          <p:nvPr/>
        </p:nvSpPr>
        <p:spPr>
          <a:xfrm>
            <a:off x="3497320" y="1905001"/>
            <a:ext cx="158917" cy="1060511"/>
          </a:xfrm>
          <a:prstGeom prst="leftBrace">
            <a:avLst>
              <a:gd name="adj1" fmla="val 40300"/>
              <a:gd name="adj2" fmla="val 50000"/>
            </a:avLst>
          </a:prstGeom>
          <a:noFill/>
          <a:ln w="9525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794344" y="2057400"/>
            <a:ext cx="772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tcpcrypt</a:t>
            </a:r>
            <a:br>
              <a:rPr lang="en-GB" sz="14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u="sng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RTT</a:t>
            </a:r>
            <a:endParaRPr lang="en-GB" sz="1400" b="1" u="sng" dirty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2409008" y="1901757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85" name="Straight Connector 84"/>
          <p:cNvCxnSpPr/>
          <p:nvPr/>
        </p:nvCxnSpPr>
        <p:spPr>
          <a:xfrm flipH="1">
            <a:off x="2409008" y="2971800"/>
            <a:ext cx="115147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86" name="Straight Arrow Connector 85"/>
          <p:cNvCxnSpPr/>
          <p:nvPr/>
        </p:nvCxnSpPr>
        <p:spPr>
          <a:xfrm>
            <a:off x="2493680" y="1901757"/>
            <a:ext cx="0" cy="108486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lg"/>
          </a:ln>
          <a:effectLst/>
        </p:spPr>
      </p:cxnSp>
      <p:sp>
        <p:nvSpPr>
          <p:cNvPr id="87" name="TextBox 86"/>
          <p:cNvSpPr txBox="1"/>
          <p:nvPr/>
        </p:nvSpPr>
        <p:spPr>
          <a:xfrm rot="900000">
            <a:off x="4085945" y="332017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MAC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3738982" y="3408586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90" name="Straight Arrow Connector 89"/>
          <p:cNvCxnSpPr/>
          <p:nvPr/>
        </p:nvCxnSpPr>
        <p:spPr>
          <a:xfrm flipH="1">
            <a:off x="6495473" y="3924837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91" name="TextBox 90"/>
          <p:cNvSpPr txBox="1"/>
          <p:nvPr/>
        </p:nvSpPr>
        <p:spPr>
          <a:xfrm rot="-900000">
            <a:off x="6683273" y="3836469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data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7550413" y="3253747"/>
            <a:ext cx="91586" cy="750321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H="1">
            <a:off x="6477000" y="3680974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99" name="TextBox 98"/>
          <p:cNvSpPr txBox="1"/>
          <p:nvPr/>
        </p:nvSpPr>
        <p:spPr>
          <a:xfrm rot="-900000">
            <a:off x="6657584" y="3627323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NEXTK2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6481572" y="2825526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104" name="TextBox 103"/>
          <p:cNvSpPr txBox="1"/>
          <p:nvPr/>
        </p:nvSpPr>
        <p:spPr>
          <a:xfrm rot="900000">
            <a:off x="6708447" y="2736313"/>
            <a:ext cx="7938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data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 rot="900000">
            <a:off x="6696028" y="2518726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smtClean="0"/>
              <a:t>NEXTK1</a:t>
            </a:r>
            <a:endParaRPr lang="en-GB" dirty="0"/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6477304" y="2580620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109" name="Straight Arrow Connector 108"/>
          <p:cNvCxnSpPr/>
          <p:nvPr/>
        </p:nvCxnSpPr>
        <p:spPr>
          <a:xfrm>
            <a:off x="3733800" y="2110103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110" name="TextBox 109"/>
          <p:cNvSpPr txBox="1"/>
          <p:nvPr/>
        </p:nvSpPr>
        <p:spPr>
          <a:xfrm rot="900000">
            <a:off x="4055247" y="2028323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(TFO)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497958" y="2129663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113" name="TextBox 112"/>
          <p:cNvSpPr txBox="1"/>
          <p:nvPr/>
        </p:nvSpPr>
        <p:spPr>
          <a:xfrm rot="900000">
            <a:off x="6845856" y="204788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6535850" y="1901758"/>
            <a:ext cx="91586" cy="993842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299364" y="2133600"/>
            <a:ext cx="2019856" cy="3606563"/>
          </a:xfrm>
          <a:prstGeom prst="roundRect">
            <a:avLst>
              <a:gd name="adj" fmla="val 5190"/>
            </a:avLst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417301" y="3355947"/>
            <a:ext cx="91586" cy="275167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379118" y="3416782"/>
            <a:ext cx="880357" cy="161771"/>
            <a:chOff x="1174349" y="6512480"/>
            <a:chExt cx="1233372" cy="161771"/>
          </a:xfrm>
        </p:grpSpPr>
        <p:cxnSp>
          <p:nvCxnSpPr>
            <p:cNvPr id="123" name="Straight Arrow Connector 122"/>
            <p:cNvCxnSpPr/>
            <p:nvPr/>
          </p:nvCxnSpPr>
          <p:spPr>
            <a:xfrm>
              <a:off x="1188521" y="6512480"/>
              <a:ext cx="12192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lumMod val="40000"/>
                  <a:lumOff val="60000"/>
                </a:srgbClr>
              </a:solidFill>
              <a:prstDash val="solid"/>
              <a:tailEnd type="triangle" w="med" len="lg"/>
            </a:ln>
            <a:effectLst/>
          </p:spPr>
        </p:cxnSp>
        <p:cxnSp>
          <p:nvCxnSpPr>
            <p:cNvPr id="124" name="Straight Arrow Connector 123"/>
            <p:cNvCxnSpPr/>
            <p:nvPr/>
          </p:nvCxnSpPr>
          <p:spPr>
            <a:xfrm>
              <a:off x="1174349" y="6674251"/>
              <a:ext cx="1233372" cy="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tailEnd type="triangle" w="med" len="lg"/>
            </a:ln>
            <a:effectLst/>
          </p:spPr>
        </p:cxnSp>
      </p:grpSp>
      <p:sp>
        <p:nvSpPr>
          <p:cNvPr id="125" name="TextBox 124"/>
          <p:cNvSpPr txBox="1"/>
          <p:nvPr/>
        </p:nvSpPr>
        <p:spPr>
          <a:xfrm>
            <a:off x="329573" y="2234963"/>
            <a:ext cx="19896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u="sng" kern="0" dirty="0">
                <a:solidFill>
                  <a:prstClr val="black"/>
                </a:solidFill>
              </a:rPr>
              <a:t>L</a:t>
            </a:r>
            <a:r>
              <a:rPr kumimoji="0" lang="en-GB" sz="1600" b="1" i="0" u="sng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egend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loop groups messages</a:t>
            </a:r>
            <a:b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that can be sent</a:t>
            </a:r>
            <a:b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 the same packet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70453" y="5122224"/>
            <a:ext cx="228600" cy="162055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`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370453" y="5318629"/>
            <a:ext cx="228600" cy="16205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48611" y="5057859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cleartext</a:t>
            </a:r>
            <a:b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ciphertext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99364" y="3838659"/>
            <a:ext cx="1272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 header</a:t>
            </a:r>
          </a:p>
          <a:p>
            <a:r>
              <a:rPr lang="en-GB" sz="1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 options</a:t>
            </a:r>
          </a:p>
          <a:p>
            <a:r>
              <a:rPr lang="en-GB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</a:t>
            </a:r>
            <a:r>
              <a:rPr lang="en-GB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131" name="Freeform 130"/>
          <p:cNvSpPr/>
          <p:nvPr/>
        </p:nvSpPr>
        <p:spPr>
          <a:xfrm flipH="1">
            <a:off x="3733800" y="4356348"/>
            <a:ext cx="1214584" cy="901452"/>
          </a:xfrm>
          <a:custGeom>
            <a:avLst/>
            <a:gdLst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350323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213756 w 1219506"/>
              <a:gd name="connsiteY7" fmla="*/ 2422567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606634 h 2606634"/>
              <a:gd name="connsiteX1" fmla="*/ 1068780 w 1219506"/>
              <a:gd name="connsiteY1" fmla="*/ 2422567 h 2606634"/>
              <a:gd name="connsiteX2" fmla="*/ 908463 w 1219506"/>
              <a:gd name="connsiteY2" fmla="*/ 2606634 h 2606634"/>
              <a:gd name="connsiteX3" fmla="*/ 736271 w 1219506"/>
              <a:gd name="connsiteY3" fmla="*/ 2422567 h 2606634"/>
              <a:gd name="connsiteX4" fmla="*/ 605642 w 1219506"/>
              <a:gd name="connsiteY4" fmla="*/ 2600697 h 2606634"/>
              <a:gd name="connsiteX5" fmla="*/ 457200 w 1219506"/>
              <a:gd name="connsiteY5" fmla="*/ 2434442 h 2606634"/>
              <a:gd name="connsiteX6" fmla="*/ 296884 w 1219506"/>
              <a:gd name="connsiteY6" fmla="*/ 2600697 h 2606634"/>
              <a:gd name="connsiteX7" fmla="*/ 160317 w 1219506"/>
              <a:gd name="connsiteY7" fmla="*/ 2416629 h 2606634"/>
              <a:gd name="connsiteX8" fmla="*/ 5938 w 1219506"/>
              <a:gd name="connsiteY8" fmla="*/ 2582884 h 2606634"/>
              <a:gd name="connsiteX9" fmla="*/ 0 w 1219506"/>
              <a:gd name="connsiteY9" fmla="*/ 0 h 2606634"/>
              <a:gd name="connsiteX10" fmla="*/ 1217221 w 1219506"/>
              <a:gd name="connsiteY10" fmla="*/ 326572 h 2606634"/>
              <a:gd name="connsiteX11" fmla="*/ 1217221 w 1219506"/>
              <a:gd name="connsiteY11" fmla="*/ 2606634 h 2606634"/>
              <a:gd name="connsiteX0" fmla="*/ 1217221 w 1219506"/>
              <a:gd name="connsiteY0" fmla="*/ 2280062 h 2280062"/>
              <a:gd name="connsiteX1" fmla="*/ 1068780 w 1219506"/>
              <a:gd name="connsiteY1" fmla="*/ 2095995 h 2280062"/>
              <a:gd name="connsiteX2" fmla="*/ 908463 w 1219506"/>
              <a:gd name="connsiteY2" fmla="*/ 2280062 h 2280062"/>
              <a:gd name="connsiteX3" fmla="*/ 736271 w 1219506"/>
              <a:gd name="connsiteY3" fmla="*/ 2095995 h 2280062"/>
              <a:gd name="connsiteX4" fmla="*/ 605642 w 1219506"/>
              <a:gd name="connsiteY4" fmla="*/ 2274125 h 2280062"/>
              <a:gd name="connsiteX5" fmla="*/ 457200 w 1219506"/>
              <a:gd name="connsiteY5" fmla="*/ 2107870 h 2280062"/>
              <a:gd name="connsiteX6" fmla="*/ 296884 w 1219506"/>
              <a:gd name="connsiteY6" fmla="*/ 2274125 h 2280062"/>
              <a:gd name="connsiteX7" fmla="*/ 160317 w 1219506"/>
              <a:gd name="connsiteY7" fmla="*/ 2090057 h 2280062"/>
              <a:gd name="connsiteX8" fmla="*/ 5938 w 1219506"/>
              <a:gd name="connsiteY8" fmla="*/ 2256312 h 2280062"/>
              <a:gd name="connsiteX9" fmla="*/ 0 w 1219506"/>
              <a:gd name="connsiteY9" fmla="*/ 688189 h 2280062"/>
              <a:gd name="connsiteX10" fmla="*/ 1217221 w 1219506"/>
              <a:gd name="connsiteY10" fmla="*/ 0 h 2280062"/>
              <a:gd name="connsiteX11" fmla="*/ 1217221 w 1219506"/>
              <a:gd name="connsiteY11" fmla="*/ 2280062 h 2280062"/>
              <a:gd name="connsiteX0" fmla="*/ 1217221 w 1218588"/>
              <a:gd name="connsiteY0" fmla="*/ 1893487 h 1893487"/>
              <a:gd name="connsiteX1" fmla="*/ 1068780 w 1218588"/>
              <a:gd name="connsiteY1" fmla="*/ 1709420 h 1893487"/>
              <a:gd name="connsiteX2" fmla="*/ 908463 w 1218588"/>
              <a:gd name="connsiteY2" fmla="*/ 1893487 h 1893487"/>
              <a:gd name="connsiteX3" fmla="*/ 736271 w 1218588"/>
              <a:gd name="connsiteY3" fmla="*/ 1709420 h 1893487"/>
              <a:gd name="connsiteX4" fmla="*/ 605642 w 1218588"/>
              <a:gd name="connsiteY4" fmla="*/ 1887550 h 1893487"/>
              <a:gd name="connsiteX5" fmla="*/ 457200 w 1218588"/>
              <a:gd name="connsiteY5" fmla="*/ 1721295 h 1893487"/>
              <a:gd name="connsiteX6" fmla="*/ 296884 w 1218588"/>
              <a:gd name="connsiteY6" fmla="*/ 1887550 h 1893487"/>
              <a:gd name="connsiteX7" fmla="*/ 160317 w 1218588"/>
              <a:gd name="connsiteY7" fmla="*/ 1703482 h 1893487"/>
              <a:gd name="connsiteX8" fmla="*/ 5938 w 1218588"/>
              <a:gd name="connsiteY8" fmla="*/ 1869737 h 1893487"/>
              <a:gd name="connsiteX9" fmla="*/ 0 w 1218588"/>
              <a:gd name="connsiteY9" fmla="*/ 301614 h 1893487"/>
              <a:gd name="connsiteX10" fmla="*/ 1213504 w 1218588"/>
              <a:gd name="connsiteY10" fmla="*/ 0 h 1893487"/>
              <a:gd name="connsiteX11" fmla="*/ 1217221 w 1218588"/>
              <a:gd name="connsiteY11" fmla="*/ 1893487 h 1893487"/>
              <a:gd name="connsiteX0" fmla="*/ 1220849 w 1222216"/>
              <a:gd name="connsiteY0" fmla="*/ 1893487 h 1893487"/>
              <a:gd name="connsiteX1" fmla="*/ 1072408 w 1222216"/>
              <a:gd name="connsiteY1" fmla="*/ 1709420 h 1893487"/>
              <a:gd name="connsiteX2" fmla="*/ 912091 w 1222216"/>
              <a:gd name="connsiteY2" fmla="*/ 1893487 h 1893487"/>
              <a:gd name="connsiteX3" fmla="*/ 739899 w 1222216"/>
              <a:gd name="connsiteY3" fmla="*/ 1709420 h 1893487"/>
              <a:gd name="connsiteX4" fmla="*/ 609270 w 1222216"/>
              <a:gd name="connsiteY4" fmla="*/ 1887550 h 1893487"/>
              <a:gd name="connsiteX5" fmla="*/ 460828 w 1222216"/>
              <a:gd name="connsiteY5" fmla="*/ 1721295 h 1893487"/>
              <a:gd name="connsiteX6" fmla="*/ 300512 w 1222216"/>
              <a:gd name="connsiteY6" fmla="*/ 1887550 h 1893487"/>
              <a:gd name="connsiteX7" fmla="*/ 163945 w 1222216"/>
              <a:gd name="connsiteY7" fmla="*/ 1703482 h 1893487"/>
              <a:gd name="connsiteX8" fmla="*/ 9566 w 1222216"/>
              <a:gd name="connsiteY8" fmla="*/ 1869737 h 1893487"/>
              <a:gd name="connsiteX9" fmla="*/ 0 w 1222216"/>
              <a:gd name="connsiteY9" fmla="*/ 356666 h 1893487"/>
              <a:gd name="connsiteX10" fmla="*/ 1217132 w 1222216"/>
              <a:gd name="connsiteY10" fmla="*/ 0 h 1893487"/>
              <a:gd name="connsiteX11" fmla="*/ 1220849 w 1222216"/>
              <a:gd name="connsiteY11" fmla="*/ 1893487 h 1893487"/>
              <a:gd name="connsiteX0" fmla="*/ 1220849 w 1223101"/>
              <a:gd name="connsiteY0" fmla="*/ 1925600 h 1925600"/>
              <a:gd name="connsiteX1" fmla="*/ 1072408 w 1223101"/>
              <a:gd name="connsiteY1" fmla="*/ 1741533 h 1925600"/>
              <a:gd name="connsiteX2" fmla="*/ 912091 w 1223101"/>
              <a:gd name="connsiteY2" fmla="*/ 1925600 h 1925600"/>
              <a:gd name="connsiteX3" fmla="*/ 739899 w 1223101"/>
              <a:gd name="connsiteY3" fmla="*/ 1741533 h 1925600"/>
              <a:gd name="connsiteX4" fmla="*/ 609270 w 1223101"/>
              <a:gd name="connsiteY4" fmla="*/ 1919663 h 1925600"/>
              <a:gd name="connsiteX5" fmla="*/ 460828 w 1223101"/>
              <a:gd name="connsiteY5" fmla="*/ 1753408 h 1925600"/>
              <a:gd name="connsiteX6" fmla="*/ 300512 w 1223101"/>
              <a:gd name="connsiteY6" fmla="*/ 1919663 h 1925600"/>
              <a:gd name="connsiteX7" fmla="*/ 163945 w 1223101"/>
              <a:gd name="connsiteY7" fmla="*/ 1735595 h 1925600"/>
              <a:gd name="connsiteX8" fmla="*/ 9566 w 1223101"/>
              <a:gd name="connsiteY8" fmla="*/ 1901850 h 1925600"/>
              <a:gd name="connsiteX9" fmla="*/ 0 w 1223101"/>
              <a:gd name="connsiteY9" fmla="*/ 388779 h 1925600"/>
              <a:gd name="connsiteX10" fmla="*/ 1220761 w 1223101"/>
              <a:gd name="connsiteY10" fmla="*/ 0 h 1925600"/>
              <a:gd name="connsiteX11" fmla="*/ 1220849 w 1223101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3592 w 1215844"/>
              <a:gd name="connsiteY0" fmla="*/ 1925600 h 1925600"/>
              <a:gd name="connsiteX1" fmla="*/ 1065151 w 1215844"/>
              <a:gd name="connsiteY1" fmla="*/ 1741533 h 1925600"/>
              <a:gd name="connsiteX2" fmla="*/ 904834 w 1215844"/>
              <a:gd name="connsiteY2" fmla="*/ 1925600 h 1925600"/>
              <a:gd name="connsiteX3" fmla="*/ 732642 w 1215844"/>
              <a:gd name="connsiteY3" fmla="*/ 1741533 h 1925600"/>
              <a:gd name="connsiteX4" fmla="*/ 602013 w 1215844"/>
              <a:gd name="connsiteY4" fmla="*/ 1919663 h 1925600"/>
              <a:gd name="connsiteX5" fmla="*/ 453571 w 1215844"/>
              <a:gd name="connsiteY5" fmla="*/ 1753408 h 1925600"/>
              <a:gd name="connsiteX6" fmla="*/ 293255 w 1215844"/>
              <a:gd name="connsiteY6" fmla="*/ 1919663 h 1925600"/>
              <a:gd name="connsiteX7" fmla="*/ 156688 w 1215844"/>
              <a:gd name="connsiteY7" fmla="*/ 1735595 h 1925600"/>
              <a:gd name="connsiteX8" fmla="*/ 2309 w 1215844"/>
              <a:gd name="connsiteY8" fmla="*/ 1901850 h 1925600"/>
              <a:gd name="connsiteX9" fmla="*/ 0 w 1215844"/>
              <a:gd name="connsiteY9" fmla="*/ 388779 h 1925600"/>
              <a:gd name="connsiteX10" fmla="*/ 1213504 w 1215844"/>
              <a:gd name="connsiteY10" fmla="*/ 0 h 1925600"/>
              <a:gd name="connsiteX11" fmla="*/ 1213592 w 1215844"/>
              <a:gd name="connsiteY11" fmla="*/ 1925600 h 1925600"/>
              <a:gd name="connsiteX0" fmla="*/ 1211581 w 1213833"/>
              <a:gd name="connsiteY0" fmla="*/ 2467980 h 2467980"/>
              <a:gd name="connsiteX1" fmla="*/ 1063140 w 1213833"/>
              <a:gd name="connsiteY1" fmla="*/ 2283913 h 2467980"/>
              <a:gd name="connsiteX2" fmla="*/ 902823 w 1213833"/>
              <a:gd name="connsiteY2" fmla="*/ 2467980 h 2467980"/>
              <a:gd name="connsiteX3" fmla="*/ 730631 w 1213833"/>
              <a:gd name="connsiteY3" fmla="*/ 2283913 h 2467980"/>
              <a:gd name="connsiteX4" fmla="*/ 600002 w 1213833"/>
              <a:gd name="connsiteY4" fmla="*/ 2462043 h 2467980"/>
              <a:gd name="connsiteX5" fmla="*/ 451560 w 1213833"/>
              <a:gd name="connsiteY5" fmla="*/ 2295788 h 2467980"/>
              <a:gd name="connsiteX6" fmla="*/ 291244 w 1213833"/>
              <a:gd name="connsiteY6" fmla="*/ 2462043 h 2467980"/>
              <a:gd name="connsiteX7" fmla="*/ 154677 w 1213833"/>
              <a:gd name="connsiteY7" fmla="*/ 2277975 h 2467980"/>
              <a:gd name="connsiteX8" fmla="*/ 298 w 1213833"/>
              <a:gd name="connsiteY8" fmla="*/ 2444230 h 2467980"/>
              <a:gd name="connsiteX9" fmla="*/ 4969 w 1213833"/>
              <a:gd name="connsiteY9" fmla="*/ 13364 h 2467980"/>
              <a:gd name="connsiteX10" fmla="*/ 1211493 w 1213833"/>
              <a:gd name="connsiteY10" fmla="*/ 542380 h 2467980"/>
              <a:gd name="connsiteX11" fmla="*/ 1211581 w 1213833"/>
              <a:gd name="connsiteY11" fmla="*/ 2467980 h 2467980"/>
              <a:gd name="connsiteX0" fmla="*/ 1211581 w 1213833"/>
              <a:gd name="connsiteY0" fmla="*/ 1925600 h 1925600"/>
              <a:gd name="connsiteX1" fmla="*/ 1063140 w 1213833"/>
              <a:gd name="connsiteY1" fmla="*/ 1741533 h 1925600"/>
              <a:gd name="connsiteX2" fmla="*/ 902823 w 1213833"/>
              <a:gd name="connsiteY2" fmla="*/ 1925600 h 1925600"/>
              <a:gd name="connsiteX3" fmla="*/ 730631 w 1213833"/>
              <a:gd name="connsiteY3" fmla="*/ 1741533 h 1925600"/>
              <a:gd name="connsiteX4" fmla="*/ 600002 w 1213833"/>
              <a:gd name="connsiteY4" fmla="*/ 1919663 h 1925600"/>
              <a:gd name="connsiteX5" fmla="*/ 451560 w 1213833"/>
              <a:gd name="connsiteY5" fmla="*/ 1753408 h 1925600"/>
              <a:gd name="connsiteX6" fmla="*/ 291244 w 1213833"/>
              <a:gd name="connsiteY6" fmla="*/ 1919663 h 1925600"/>
              <a:gd name="connsiteX7" fmla="*/ 154677 w 1213833"/>
              <a:gd name="connsiteY7" fmla="*/ 1735595 h 1925600"/>
              <a:gd name="connsiteX8" fmla="*/ 298 w 1213833"/>
              <a:gd name="connsiteY8" fmla="*/ 1901850 h 1925600"/>
              <a:gd name="connsiteX9" fmla="*/ 4969 w 1213833"/>
              <a:gd name="connsiteY9" fmla="*/ 1015350 h 1925600"/>
              <a:gd name="connsiteX10" fmla="*/ 1211493 w 1213833"/>
              <a:gd name="connsiteY10" fmla="*/ 0 h 1925600"/>
              <a:gd name="connsiteX11" fmla="*/ 1211581 w 1213833"/>
              <a:gd name="connsiteY11" fmla="*/ 1925600 h 1925600"/>
              <a:gd name="connsiteX0" fmla="*/ 1211581 w 1218925"/>
              <a:gd name="connsiteY0" fmla="*/ 926471 h 926471"/>
              <a:gd name="connsiteX1" fmla="*/ 1063140 w 1218925"/>
              <a:gd name="connsiteY1" fmla="*/ 742404 h 926471"/>
              <a:gd name="connsiteX2" fmla="*/ 902823 w 1218925"/>
              <a:gd name="connsiteY2" fmla="*/ 926471 h 926471"/>
              <a:gd name="connsiteX3" fmla="*/ 730631 w 1218925"/>
              <a:gd name="connsiteY3" fmla="*/ 742404 h 926471"/>
              <a:gd name="connsiteX4" fmla="*/ 600002 w 1218925"/>
              <a:gd name="connsiteY4" fmla="*/ 920534 h 926471"/>
              <a:gd name="connsiteX5" fmla="*/ 451560 w 1218925"/>
              <a:gd name="connsiteY5" fmla="*/ 754279 h 926471"/>
              <a:gd name="connsiteX6" fmla="*/ 291244 w 1218925"/>
              <a:gd name="connsiteY6" fmla="*/ 920534 h 926471"/>
              <a:gd name="connsiteX7" fmla="*/ 154677 w 1218925"/>
              <a:gd name="connsiteY7" fmla="*/ 736466 h 926471"/>
              <a:gd name="connsiteX8" fmla="*/ 298 w 1218925"/>
              <a:gd name="connsiteY8" fmla="*/ 902721 h 926471"/>
              <a:gd name="connsiteX9" fmla="*/ 4969 w 1218925"/>
              <a:gd name="connsiteY9" fmla="*/ 16221 h 926471"/>
              <a:gd name="connsiteX10" fmla="*/ 1218473 w 1218925"/>
              <a:gd name="connsiteY10" fmla="*/ 395213 h 926471"/>
              <a:gd name="connsiteX11" fmla="*/ 1211581 w 1218925"/>
              <a:gd name="connsiteY11" fmla="*/ 926471 h 926471"/>
              <a:gd name="connsiteX0" fmla="*/ 1211581 w 1218925"/>
              <a:gd name="connsiteY0" fmla="*/ 910250 h 910250"/>
              <a:gd name="connsiteX1" fmla="*/ 1063140 w 1218925"/>
              <a:gd name="connsiteY1" fmla="*/ 726183 h 910250"/>
              <a:gd name="connsiteX2" fmla="*/ 902823 w 1218925"/>
              <a:gd name="connsiteY2" fmla="*/ 910250 h 910250"/>
              <a:gd name="connsiteX3" fmla="*/ 730631 w 1218925"/>
              <a:gd name="connsiteY3" fmla="*/ 726183 h 910250"/>
              <a:gd name="connsiteX4" fmla="*/ 600002 w 1218925"/>
              <a:gd name="connsiteY4" fmla="*/ 904313 h 910250"/>
              <a:gd name="connsiteX5" fmla="*/ 451560 w 1218925"/>
              <a:gd name="connsiteY5" fmla="*/ 738058 h 910250"/>
              <a:gd name="connsiteX6" fmla="*/ 291244 w 1218925"/>
              <a:gd name="connsiteY6" fmla="*/ 904313 h 910250"/>
              <a:gd name="connsiteX7" fmla="*/ 154677 w 1218925"/>
              <a:gd name="connsiteY7" fmla="*/ 720245 h 910250"/>
              <a:gd name="connsiteX8" fmla="*/ 298 w 1218925"/>
              <a:gd name="connsiteY8" fmla="*/ 886500 h 910250"/>
              <a:gd name="connsiteX9" fmla="*/ 4969 w 1218925"/>
              <a:gd name="connsiteY9" fmla="*/ 0 h 910250"/>
              <a:gd name="connsiteX10" fmla="*/ 1218473 w 1218925"/>
              <a:gd name="connsiteY10" fmla="*/ 378992 h 910250"/>
              <a:gd name="connsiteX11" fmla="*/ 1211581 w 1218925"/>
              <a:gd name="connsiteY11" fmla="*/ 910250 h 910250"/>
              <a:gd name="connsiteX0" fmla="*/ 1211581 w 1218925"/>
              <a:gd name="connsiteY0" fmla="*/ 910250 h 910250"/>
              <a:gd name="connsiteX1" fmla="*/ 1063140 w 1218925"/>
              <a:gd name="connsiteY1" fmla="*/ 726183 h 910250"/>
              <a:gd name="connsiteX2" fmla="*/ 902823 w 1218925"/>
              <a:gd name="connsiteY2" fmla="*/ 910250 h 910250"/>
              <a:gd name="connsiteX3" fmla="*/ 730631 w 1218925"/>
              <a:gd name="connsiteY3" fmla="*/ 726183 h 910250"/>
              <a:gd name="connsiteX4" fmla="*/ 600002 w 1218925"/>
              <a:gd name="connsiteY4" fmla="*/ 904313 h 910250"/>
              <a:gd name="connsiteX5" fmla="*/ 451560 w 1218925"/>
              <a:gd name="connsiteY5" fmla="*/ 738058 h 910250"/>
              <a:gd name="connsiteX6" fmla="*/ 291244 w 1218925"/>
              <a:gd name="connsiteY6" fmla="*/ 904313 h 910250"/>
              <a:gd name="connsiteX7" fmla="*/ 154677 w 1218925"/>
              <a:gd name="connsiteY7" fmla="*/ 720245 h 910250"/>
              <a:gd name="connsiteX8" fmla="*/ 298 w 1218925"/>
              <a:gd name="connsiteY8" fmla="*/ 886500 h 910250"/>
              <a:gd name="connsiteX9" fmla="*/ 4969 w 1218925"/>
              <a:gd name="connsiteY9" fmla="*/ 0 h 910250"/>
              <a:gd name="connsiteX10" fmla="*/ 1218473 w 1218925"/>
              <a:gd name="connsiteY10" fmla="*/ 378992 h 910250"/>
              <a:gd name="connsiteX11" fmla="*/ 1211581 w 1218925"/>
              <a:gd name="connsiteY11" fmla="*/ 910250 h 910250"/>
              <a:gd name="connsiteX0" fmla="*/ 1213593 w 1220937"/>
              <a:gd name="connsiteY0" fmla="*/ 1139699 h 1139699"/>
              <a:gd name="connsiteX1" fmla="*/ 1065152 w 1220937"/>
              <a:gd name="connsiteY1" fmla="*/ 955632 h 1139699"/>
              <a:gd name="connsiteX2" fmla="*/ 904835 w 1220937"/>
              <a:gd name="connsiteY2" fmla="*/ 1139699 h 1139699"/>
              <a:gd name="connsiteX3" fmla="*/ 732643 w 1220937"/>
              <a:gd name="connsiteY3" fmla="*/ 955632 h 1139699"/>
              <a:gd name="connsiteX4" fmla="*/ 602014 w 1220937"/>
              <a:gd name="connsiteY4" fmla="*/ 1133762 h 1139699"/>
              <a:gd name="connsiteX5" fmla="*/ 453572 w 1220937"/>
              <a:gd name="connsiteY5" fmla="*/ 967507 h 1139699"/>
              <a:gd name="connsiteX6" fmla="*/ 293256 w 1220937"/>
              <a:gd name="connsiteY6" fmla="*/ 1133762 h 1139699"/>
              <a:gd name="connsiteX7" fmla="*/ 156689 w 1220937"/>
              <a:gd name="connsiteY7" fmla="*/ 949694 h 1139699"/>
              <a:gd name="connsiteX8" fmla="*/ 2310 w 1220937"/>
              <a:gd name="connsiteY8" fmla="*/ 1115949 h 1139699"/>
              <a:gd name="connsiteX9" fmla="*/ 0 w 1220937"/>
              <a:gd name="connsiteY9" fmla="*/ 0 h 1139699"/>
              <a:gd name="connsiteX10" fmla="*/ 1220485 w 1220937"/>
              <a:gd name="connsiteY10" fmla="*/ 608441 h 1139699"/>
              <a:gd name="connsiteX11" fmla="*/ 1213593 w 1220937"/>
              <a:gd name="connsiteY11" fmla="*/ 1139699 h 1139699"/>
              <a:gd name="connsiteX0" fmla="*/ 1213593 w 1214584"/>
              <a:gd name="connsiteY0" fmla="*/ 1139699 h 1139699"/>
              <a:gd name="connsiteX1" fmla="*/ 1065152 w 1214584"/>
              <a:gd name="connsiteY1" fmla="*/ 955632 h 1139699"/>
              <a:gd name="connsiteX2" fmla="*/ 904835 w 1214584"/>
              <a:gd name="connsiteY2" fmla="*/ 1139699 h 1139699"/>
              <a:gd name="connsiteX3" fmla="*/ 732643 w 1214584"/>
              <a:gd name="connsiteY3" fmla="*/ 955632 h 1139699"/>
              <a:gd name="connsiteX4" fmla="*/ 602014 w 1214584"/>
              <a:gd name="connsiteY4" fmla="*/ 1133762 h 1139699"/>
              <a:gd name="connsiteX5" fmla="*/ 453572 w 1214584"/>
              <a:gd name="connsiteY5" fmla="*/ 967507 h 1139699"/>
              <a:gd name="connsiteX6" fmla="*/ 293256 w 1214584"/>
              <a:gd name="connsiteY6" fmla="*/ 1133762 h 1139699"/>
              <a:gd name="connsiteX7" fmla="*/ 156689 w 1214584"/>
              <a:gd name="connsiteY7" fmla="*/ 949694 h 1139699"/>
              <a:gd name="connsiteX8" fmla="*/ 2310 w 1214584"/>
              <a:gd name="connsiteY8" fmla="*/ 1115949 h 1139699"/>
              <a:gd name="connsiteX9" fmla="*/ 0 w 1214584"/>
              <a:gd name="connsiteY9" fmla="*/ 0 h 1139699"/>
              <a:gd name="connsiteX10" fmla="*/ 1206524 w 1214584"/>
              <a:gd name="connsiteY10" fmla="*/ 361341 h 1139699"/>
              <a:gd name="connsiteX11" fmla="*/ 1213593 w 1214584"/>
              <a:gd name="connsiteY11" fmla="*/ 1139699 h 113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584" h="1139699">
                <a:moveTo>
                  <a:pt x="1213593" y="1139699"/>
                </a:moveTo>
                <a:lnTo>
                  <a:pt x="1065152" y="955632"/>
                </a:lnTo>
                <a:lnTo>
                  <a:pt x="904835" y="1139699"/>
                </a:lnTo>
                <a:lnTo>
                  <a:pt x="732643" y="955632"/>
                </a:lnTo>
                <a:lnTo>
                  <a:pt x="602014" y="1133762"/>
                </a:lnTo>
                <a:lnTo>
                  <a:pt x="453572" y="967507"/>
                </a:lnTo>
                <a:lnTo>
                  <a:pt x="293256" y="1133762"/>
                </a:lnTo>
                <a:lnTo>
                  <a:pt x="156689" y="949694"/>
                </a:lnTo>
                <a:lnTo>
                  <a:pt x="2310" y="1115949"/>
                </a:lnTo>
                <a:cubicBezTo>
                  <a:pt x="331" y="254988"/>
                  <a:pt x="1979" y="860961"/>
                  <a:pt x="0" y="0"/>
                </a:cubicBezTo>
                <a:lnTo>
                  <a:pt x="1206524" y="361341"/>
                </a:lnTo>
                <a:cubicBezTo>
                  <a:pt x="1208503" y="1117403"/>
                  <a:pt x="1217552" y="371762"/>
                  <a:pt x="1213593" y="1139699"/>
                </a:cubicBezTo>
                <a:close/>
              </a:path>
            </a:pathLst>
          </a:cu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3749818" y="4080744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cxnSp>
        <p:nvCxnSpPr>
          <p:cNvPr id="133" name="Straight Arrow Connector 132"/>
          <p:cNvCxnSpPr/>
          <p:nvPr/>
        </p:nvCxnSpPr>
        <p:spPr>
          <a:xfrm flipH="1">
            <a:off x="3745570" y="4277665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134" name="TextBox 133"/>
          <p:cNvSpPr txBox="1"/>
          <p:nvPr/>
        </p:nvSpPr>
        <p:spPr>
          <a:xfrm rot="-900000">
            <a:off x="4054395" y="4224014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5" name="Straight Arrow Connector 134"/>
          <p:cNvCxnSpPr/>
          <p:nvPr/>
        </p:nvCxnSpPr>
        <p:spPr>
          <a:xfrm flipH="1">
            <a:off x="3743085" y="4763037"/>
            <a:ext cx="1219200" cy="326684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triangle" w="med" len="lg"/>
          </a:ln>
          <a:effectLst/>
        </p:spPr>
      </p:cxnSp>
      <p:sp>
        <p:nvSpPr>
          <p:cNvPr id="136" name="TextBox 135"/>
          <p:cNvSpPr txBox="1"/>
          <p:nvPr/>
        </p:nvSpPr>
        <p:spPr>
          <a:xfrm rot="-900000">
            <a:off x="3930885" y="4674669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 data</a:t>
            </a:r>
            <a:endParaRPr lang="en-GB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4798025" y="4091947"/>
            <a:ext cx="91586" cy="750321"/>
          </a:xfrm>
          <a:prstGeom prst="ellipse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flipH="1">
            <a:off x="3724612" y="4519174"/>
            <a:ext cx="1219200" cy="3266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tailEnd type="triangle" w="med" len="lg"/>
          </a:ln>
          <a:effectLst/>
        </p:spPr>
      </p:cxnSp>
      <p:sp>
        <p:nvSpPr>
          <p:cNvPr id="139" name="TextBox 138"/>
          <p:cNvSpPr txBox="1"/>
          <p:nvPr/>
        </p:nvSpPr>
        <p:spPr>
          <a:xfrm rot="-900000">
            <a:off x="3905196" y="4465523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NEXTK2</a:t>
            </a:r>
            <a:endParaRPr lang="en-GB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9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9477">
            <a:off x="767897" y="4149547"/>
            <a:ext cx="4532537" cy="238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middleboxes: detect-and-downgrade?</a:t>
            </a:r>
            <a:br>
              <a:rPr lang="en-GB" sz="2400" dirty="0" smtClean="0"/>
            </a:br>
            <a:r>
              <a:rPr lang="en-GB" dirty="0" smtClean="0"/>
              <a:t>not good enough</a:t>
            </a:r>
            <a:endParaRPr lang="en-GB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196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tcpinc (tcpcrypt and TCP-TLS) relies on new TCP options</a:t>
            </a:r>
            <a:endParaRPr lang="en-GB" sz="2400" dirty="0"/>
          </a:p>
          <a:p>
            <a:pPr lvl="1"/>
            <a:r>
              <a:rPr lang="en-GB" sz="2000" dirty="0" smtClean="0"/>
              <a:t>so tcpinc would disable </a:t>
            </a:r>
            <a:r>
              <a:rPr lang="en-GB" sz="2000" dirty="0"/>
              <a:t>itself on ~10% of paths</a:t>
            </a:r>
          </a:p>
          <a:p>
            <a:pPr lvl="1"/>
            <a:r>
              <a:rPr lang="en-GB" sz="2000" dirty="0" smtClean="0"/>
              <a:t>when middlebox downgrade of tcpinc is so </a:t>
            </a:r>
            <a:r>
              <a:rPr lang="en-GB" sz="2000" i="1" dirty="0" smtClean="0"/>
              <a:t>unremarkable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it makes a downgrade attack indistinguishable from a middlebox</a:t>
            </a:r>
          </a:p>
          <a:p>
            <a:pPr lvl="2"/>
            <a:r>
              <a:rPr lang="en-GB" sz="1900" dirty="0" smtClean="0"/>
              <a:t>&lt;</a:t>
            </a:r>
            <a:r>
              <a:rPr lang="en-GB" sz="1900" dirty="0" err="1" smtClean="0"/>
              <a:t>large_agency</a:t>
            </a:r>
            <a:r>
              <a:rPr lang="en-GB" sz="1900" dirty="0"/>
              <a:t>&gt; can snoop on </a:t>
            </a:r>
            <a:r>
              <a:rPr lang="en-GB" sz="1900" dirty="0" smtClean="0"/>
              <a:t>anyone</a:t>
            </a:r>
          </a:p>
          <a:p>
            <a:endParaRPr lang="en-GB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8487573" y="377790"/>
            <a:ext cx="880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[Honda11]</a:t>
            </a:r>
            <a:endParaRPr lang="en-GB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633685"/>
              </p:ext>
            </p:extLst>
          </p:nvPr>
        </p:nvGraphicFramePr>
        <p:xfrm>
          <a:off x="5791200" y="152400"/>
          <a:ext cx="3029086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971686"/>
              </a:tblGrid>
              <a:tr h="24765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unknown TCP option stripped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to port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% paths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80</a:t>
                      </a:r>
                      <a:r>
                        <a:rPr lang="en-GB" sz="1600" baseline="0" dirty="0" smtClean="0"/>
                        <a:t> (HTTP)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14%</a:t>
                      </a:r>
                      <a:endParaRPr lang="en-GB" sz="1600" dirty="0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443 (HTTPS)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6%</a:t>
                      </a:r>
                      <a:endParaRPr lang="en-GB" sz="1600" dirty="0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34343 (unassigned)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4%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31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middlebox domination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 smtClean="0"/>
              <a:t>long term aim</a:t>
            </a:r>
          </a:p>
          <a:p>
            <a:r>
              <a:rPr lang="en-GB" dirty="0" smtClean="0"/>
              <a:t>authenticate options</a:t>
            </a:r>
          </a:p>
          <a:p>
            <a:endParaRPr lang="en-GB" dirty="0" smtClean="0"/>
          </a:p>
          <a:p>
            <a:r>
              <a:rPr lang="en-GB" dirty="0" smtClean="0"/>
              <a:t>if turned on option authentication today</a:t>
            </a:r>
          </a:p>
          <a:p>
            <a:pPr lvl="1"/>
            <a:r>
              <a:rPr lang="en-GB" dirty="0" smtClean="0"/>
              <a:t>~10% of connections would break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the ends break a working service</a:t>
            </a:r>
          </a:p>
          <a:p>
            <a:endParaRPr lang="en-GB" dirty="0" smtClean="0"/>
          </a:p>
          <a:p>
            <a:r>
              <a:rPr lang="en-GB" dirty="0" smtClean="0"/>
              <a:t>middlebox domination strategy</a:t>
            </a:r>
          </a:p>
          <a:p>
            <a:pPr lvl="1"/>
            <a:r>
              <a:rPr lang="en-GB" dirty="0" smtClean="0"/>
              <a:t>Inner Space + option authentication (breaks 0%)</a:t>
            </a:r>
          </a:p>
          <a:p>
            <a:r>
              <a:rPr lang="en-GB" dirty="0" smtClean="0"/>
              <a:t>then, if </a:t>
            </a:r>
            <a:r>
              <a:rPr lang="en-GB" dirty="0"/>
              <a:t>middleboxes move into the TCP data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the </a:t>
            </a:r>
            <a:r>
              <a:rPr lang="en-GB" dirty="0">
                <a:solidFill>
                  <a:srgbClr val="C00000"/>
                </a:solidFill>
              </a:rPr>
              <a:t>middleboxes break </a:t>
            </a:r>
            <a:r>
              <a:rPr lang="en-GB" dirty="0" smtClean="0">
                <a:solidFill>
                  <a:srgbClr val="C00000"/>
                </a:solidFill>
              </a:rPr>
              <a:t>a working service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i="1" dirty="0" smtClean="0"/>
              <a:t>if you want to shoot them,</a:t>
            </a:r>
          </a:p>
          <a:p>
            <a:pPr marL="0" indent="0">
              <a:buNone/>
            </a:pPr>
            <a:r>
              <a:rPr lang="en-GB" i="1" dirty="0" smtClean="0"/>
              <a:t>why shoot yourself in the foot</a:t>
            </a:r>
          </a:p>
          <a:p>
            <a:pPr marL="0" indent="0">
              <a:buNone/>
            </a:pPr>
            <a:r>
              <a:rPr lang="en-GB" i="1" dirty="0" smtClean="0"/>
              <a:t>when you can make them shoot themselves in the foot?</a:t>
            </a:r>
          </a:p>
          <a:p>
            <a:pPr lvl="1"/>
            <a:endParaRPr lang="en-GB" dirty="0" smtClean="0"/>
          </a:p>
        </p:txBody>
      </p:sp>
      <p:pic>
        <p:nvPicPr>
          <p:cNvPr id="4" name="Picture 2" descr="http://www.pirate4x4.com/forum/attachments/outdoor-sports-recreation/646860d1326764283-if-youre-going-shoot-yourself-foot-45calibe-3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256" y="2133600"/>
            <a:ext cx="2057400" cy="2743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80"/>
          <p:cNvSpPr/>
          <p:nvPr/>
        </p:nvSpPr>
        <p:spPr bwMode="auto">
          <a:xfrm>
            <a:off x="381000" y="3380851"/>
            <a:ext cx="8686800" cy="1638647"/>
          </a:xfrm>
          <a:prstGeom prst="roundRect">
            <a:avLst>
              <a:gd name="adj" fmla="val 6450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381000" y="1295400"/>
            <a:ext cx="8686800" cy="1752600"/>
          </a:xfrm>
          <a:prstGeom prst="roundRect">
            <a:avLst>
              <a:gd name="adj" fmla="val 5616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GB" dirty="0" smtClean="0"/>
              <a:t>Inner Space – TCP segment structure</a:t>
            </a:r>
            <a:r>
              <a:rPr lang="en-GB" dirty="0"/>
              <a:t> </a:t>
            </a:r>
            <a:r>
              <a:rPr lang="en-GB" dirty="0" smtClean="0"/>
              <a:t>(SYN=0)</a:t>
            </a:r>
            <a:endParaRPr lang="en-GB" dirty="0"/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650368"/>
              </p:ext>
            </p:extLst>
          </p:nvPr>
        </p:nvGraphicFramePr>
        <p:xfrm>
          <a:off x="538766" y="5257800"/>
          <a:ext cx="6096000" cy="685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048000"/>
                <a:gridCol w="2667000"/>
                <a:gridCol w="3810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latin typeface="Calibri" panose="020F0502020204030204" pitchFamily="34" charset="0"/>
                        </a:rPr>
                        <a:t>Sent payload size (SPS)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latin typeface="Calibri" panose="020F0502020204030204" pitchFamily="34" charset="0"/>
                        </a:rPr>
                        <a:t>Inner Options</a:t>
                      </a:r>
                      <a:r>
                        <a:rPr lang="en-GB" sz="1600" b="0" baseline="0" dirty="0" smtClean="0">
                          <a:latin typeface="Calibri" panose="020F0502020204030204" pitchFamily="34" charset="0"/>
                        </a:rPr>
                        <a:t> Offset (</a:t>
                      </a:r>
                      <a:r>
                        <a:rPr lang="en-GB" sz="1600" b="0" dirty="0" err="1" smtClean="0">
                          <a:latin typeface="Calibri" panose="020F0502020204030204" pitchFamily="34" charset="0"/>
                        </a:rPr>
                        <a:t>InOO</a:t>
                      </a:r>
                      <a:r>
                        <a:rPr lang="en-GB" sz="1600" b="0" dirty="0" smtClean="0">
                          <a:latin typeface="Calibri" panose="020F0502020204030204" pitchFamily="34" charset="0"/>
                        </a:rPr>
                        <a:t>)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latin typeface="Calibri" panose="020F0502020204030204" pitchFamily="34" charset="0"/>
                        </a:rPr>
                        <a:t>Len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</a:rPr>
                        <a:t>16b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</a:rPr>
                        <a:t>14b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latin typeface="Calibri" panose="020F0502020204030204" pitchFamily="34" charset="0"/>
                        </a:rPr>
                        <a:t>2b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 flipH="1">
            <a:off x="762000" y="417159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flipH="1">
            <a:off x="1676400" y="417159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flipH="1">
            <a:off x="2590800" y="4171595"/>
            <a:ext cx="7620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 flipH="1">
            <a:off x="3352800" y="4171595"/>
            <a:ext cx="1524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4876800" y="4171595"/>
            <a:ext cx="39624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590800" y="3915195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 flipH="1">
            <a:off x="2691114" y="3866797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Len=1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3387005" y="3682130"/>
            <a:ext cx="1455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Inner 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</a:t>
            </a:r>
            <a:r>
              <a:rPr lang="en-GB" sz="1200" dirty="0" err="1" smtClean="0">
                <a:latin typeface="Calibri" panose="020F0502020204030204" pitchFamily="34" charset="0"/>
              </a:rPr>
              <a:t>InOO</a:t>
            </a:r>
            <a:r>
              <a:rPr lang="en-GB" sz="1200" dirty="0" smtClean="0">
                <a:latin typeface="Calibri" panose="020F0502020204030204" pitchFamily="34" charset="0"/>
              </a:rPr>
              <a:t>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3352800" y="3915195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 flipH="1">
            <a:off x="6227791" y="3695009"/>
            <a:ext cx="1260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Sent Payload Size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(SPS)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876800" y="3915196"/>
            <a:ext cx="3962400" cy="126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2590800" y="379059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H="1" flipV="1">
            <a:off x="3335357" y="379059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 flipV="1">
            <a:off x="4876800" y="379059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H="1" flipV="1">
            <a:off x="8839200" y="379059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 flipH="1">
            <a:off x="6740574" y="5065689"/>
            <a:ext cx="2174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latin typeface="Calibri" panose="020F0502020204030204" pitchFamily="34" charset="0"/>
              </a:rPr>
              <a:t>Not to scale</a:t>
            </a:r>
          </a:p>
          <a:p>
            <a:pPr algn="r"/>
            <a:r>
              <a:rPr lang="en-GB" sz="1200" dirty="0" smtClean="0">
                <a:latin typeface="Calibri" panose="020F0502020204030204" pitchFamily="34" charset="0"/>
              </a:rPr>
              <a:t>All offsets in 4-octet word units,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except SPS is in octets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 flipH="1">
            <a:off x="762000" y="217953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 flipH="1">
            <a:off x="1676400" y="217953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 flipH="1">
            <a:off x="2590800" y="2179535"/>
            <a:ext cx="62484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762000" y="1923133"/>
            <a:ext cx="1828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 flipH="1">
            <a:off x="1402604" y="1704992"/>
            <a:ext cx="89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Data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(DO)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 flipH="1" flipV="1">
            <a:off x="2590800" y="179853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8839200" y="1586299"/>
            <a:ext cx="0" cy="5170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62000" y="1586299"/>
            <a:ext cx="0" cy="5170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762000" y="1676400"/>
            <a:ext cx="807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 flipH="1">
            <a:off x="4249838" y="1447800"/>
            <a:ext cx="1101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IP Payload Size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540913" y="4623515"/>
            <a:ext cx="2060619" cy="6310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3352802" y="4628795"/>
            <a:ext cx="3292697" cy="638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6" name="TextBox 75"/>
          <p:cNvSpPr txBox="1"/>
          <p:nvPr/>
        </p:nvSpPr>
        <p:spPr>
          <a:xfrm>
            <a:off x="355834" y="1219200"/>
            <a:ext cx="100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Before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1002" y="3380853"/>
            <a:ext cx="1869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After (SYN=0)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43" name="Content Placeholder 6"/>
          <p:cNvSpPr txBox="1">
            <a:spLocks/>
          </p:cNvSpPr>
          <p:nvPr/>
        </p:nvSpPr>
        <p:spPr bwMode="auto">
          <a:xfrm>
            <a:off x="2362200" y="5943600"/>
            <a:ext cx="609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0" i="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 b="0" i="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0" i="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="0" i="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 b="0" i="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kern="0" dirty="0" smtClean="0">
                <a:latin typeface="Calibri" panose="020F0502020204030204" pitchFamily="34" charset="0"/>
              </a:rPr>
              <a:t>InSpace is solely a framing header</a:t>
            </a:r>
            <a:endParaRPr lang="en-GB" kern="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80"/>
          <p:cNvSpPr/>
          <p:nvPr/>
        </p:nvSpPr>
        <p:spPr bwMode="auto">
          <a:xfrm>
            <a:off x="381000" y="1386071"/>
            <a:ext cx="8686800" cy="1638647"/>
          </a:xfrm>
          <a:prstGeom prst="roundRect">
            <a:avLst>
              <a:gd name="adj" fmla="val 7236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Inner Space – TCP </a:t>
            </a:r>
            <a:r>
              <a:rPr lang="en-GB" dirty="0"/>
              <a:t>segment </a:t>
            </a:r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5572686"/>
            <a:ext cx="7696200" cy="90431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presence of </a:t>
            </a:r>
            <a:r>
              <a:rPr lang="en-GB" dirty="0" err="1" smtClean="0"/>
              <a:t>Inspace</a:t>
            </a:r>
            <a:r>
              <a:rPr lang="en-GB" dirty="0" smtClean="0"/>
              <a:t> flagged by magic no. at start of each stream</a:t>
            </a:r>
          </a:p>
          <a:p>
            <a:r>
              <a:rPr lang="en-GB" dirty="0" smtClean="0"/>
              <a:t>avoided an Outer TCP Option as the flag, which could be stripped</a:t>
            </a:r>
          </a:p>
          <a:p>
            <a:r>
              <a:rPr lang="en-GB" dirty="0" smtClean="0"/>
              <a:t>inherently safe to flag within the payload – shares fate with options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 flipH="1">
            <a:off x="762000" y="217681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flipH="1">
            <a:off x="1676400" y="217681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flipH="1">
            <a:off x="3182956" y="2176815"/>
            <a:ext cx="1506557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 flipH="1">
            <a:off x="4706955" y="2176815"/>
            <a:ext cx="1524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230956" y="2176815"/>
            <a:ext cx="260824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Arrow Connector 14"/>
          <p:cNvCxnSpPr>
            <a:endCxn id="22" idx="3"/>
          </p:cNvCxnSpPr>
          <p:nvPr/>
        </p:nvCxnSpPr>
        <p:spPr bwMode="auto">
          <a:xfrm flipV="1">
            <a:off x="3182956" y="1918183"/>
            <a:ext cx="1558204" cy="2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 flipH="1">
            <a:off x="3655547" y="1872017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Len=2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4741160" y="1687350"/>
            <a:ext cx="1455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Inner 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</a:t>
            </a:r>
            <a:r>
              <a:rPr lang="en-GB" sz="1200" dirty="0" err="1" smtClean="0">
                <a:latin typeface="Calibri" panose="020F0502020204030204" pitchFamily="34" charset="0"/>
              </a:rPr>
              <a:t>InOO</a:t>
            </a:r>
            <a:r>
              <a:rPr lang="en-GB" sz="1200" dirty="0" smtClean="0">
                <a:latin typeface="Calibri" panose="020F0502020204030204" pitchFamily="34" charset="0"/>
              </a:rPr>
              <a:t>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4706955" y="1920415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 flipH="1">
            <a:off x="6870702" y="1700229"/>
            <a:ext cx="1260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Sent Payload Size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(SPS)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26" name="Straight Arrow Connector 25"/>
          <p:cNvCxnSpPr>
            <a:stCxn id="22" idx="1"/>
          </p:cNvCxnSpPr>
          <p:nvPr/>
        </p:nvCxnSpPr>
        <p:spPr bwMode="auto">
          <a:xfrm>
            <a:off x="6196751" y="1918183"/>
            <a:ext cx="2642449" cy="115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3182955" y="179581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H="1" flipV="1">
            <a:off x="4689512" y="179581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 flipV="1">
            <a:off x="6230955" y="179581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H="1" flipV="1">
            <a:off x="8839200" y="179581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7" name="TextBox 76"/>
          <p:cNvSpPr txBox="1"/>
          <p:nvPr/>
        </p:nvSpPr>
        <p:spPr>
          <a:xfrm>
            <a:off x="381000" y="1386073"/>
            <a:ext cx="98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SYN=1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 flipH="1">
            <a:off x="2590800" y="2176815"/>
            <a:ext cx="600772" cy="457200"/>
          </a:xfrm>
          <a:prstGeom prst="rect">
            <a:avLst/>
          </a:prstGeom>
          <a:solidFill>
            <a:schemeClr val="accent6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Magic</a:t>
            </a:r>
            <a:b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2590800" y="1920415"/>
            <a:ext cx="6007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 flipH="1">
            <a:off x="2751959" y="187201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1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 flipV="1">
            <a:off x="2590800" y="179581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6" name="Rounded Rectangle 45"/>
          <p:cNvSpPr/>
          <p:nvPr/>
        </p:nvSpPr>
        <p:spPr bwMode="auto">
          <a:xfrm>
            <a:off x="381000" y="3378030"/>
            <a:ext cx="8686800" cy="1638647"/>
          </a:xfrm>
          <a:prstGeom prst="roundRect">
            <a:avLst>
              <a:gd name="adj" fmla="val 5664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 flipH="1">
            <a:off x="762000" y="416877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ase TCP header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 flipH="1">
            <a:off x="1676400" y="4168775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Outer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 flipH="1">
            <a:off x="2590800" y="4168775"/>
            <a:ext cx="7620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InSpace Option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flipH="1">
            <a:off x="3352800" y="4168775"/>
            <a:ext cx="1524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Inner Options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 flipH="1">
            <a:off x="4876800" y="4168775"/>
            <a:ext cx="39624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TCP Payload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2590800" y="3912373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 flipH="1">
            <a:off x="2691114" y="3863975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Len=1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3387005" y="3679309"/>
            <a:ext cx="1455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Inner Options Offset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</a:t>
            </a:r>
            <a:r>
              <a:rPr lang="en-GB" sz="1200" dirty="0" err="1" smtClean="0">
                <a:latin typeface="Calibri" panose="020F0502020204030204" pitchFamily="34" charset="0"/>
              </a:rPr>
              <a:t>InOO</a:t>
            </a:r>
            <a:r>
              <a:rPr lang="en-GB" sz="1200" dirty="0" smtClean="0">
                <a:latin typeface="Calibri" panose="020F0502020204030204" pitchFamily="34" charset="0"/>
              </a:rPr>
              <a:t>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3352800" y="3912373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 flipH="1">
            <a:off x="6227791" y="3692188"/>
            <a:ext cx="1260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Sent Payload Size</a:t>
            </a:r>
            <a:br>
              <a:rPr lang="en-GB" sz="1200" dirty="0" smtClean="0">
                <a:latin typeface="Calibri" panose="020F0502020204030204" pitchFamily="34" charset="0"/>
              </a:rPr>
            </a:br>
            <a:r>
              <a:rPr lang="en-GB" sz="1200" dirty="0" smtClean="0">
                <a:latin typeface="Calibri" panose="020F0502020204030204" pitchFamily="34" charset="0"/>
              </a:rPr>
              <a:t>(SPS)</a:t>
            </a:r>
            <a:endParaRPr lang="en-GB" sz="1200" dirty="0">
              <a:latin typeface="Calibri" panose="020F0502020204030204" pitchFamily="34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4876800" y="3912374"/>
            <a:ext cx="3962400" cy="126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flipH="1" flipV="1">
            <a:off x="2590800" y="378777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 flipV="1">
            <a:off x="3335357" y="378777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H="1" flipV="1">
            <a:off x="4876800" y="378777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 flipV="1">
            <a:off x="8839200" y="3787775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" name="TextBox 71"/>
          <p:cNvSpPr txBox="1"/>
          <p:nvPr/>
        </p:nvSpPr>
        <p:spPr>
          <a:xfrm>
            <a:off x="381000" y="3378032"/>
            <a:ext cx="98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SYN=0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14" name="Left Brace 13"/>
          <p:cNvSpPr/>
          <p:nvPr/>
        </p:nvSpPr>
        <p:spPr bwMode="auto">
          <a:xfrm rot="16200000">
            <a:off x="5641946" y="2076723"/>
            <a:ext cx="146113" cy="6248399"/>
          </a:xfrm>
          <a:prstGeom prst="leftBrace">
            <a:avLst>
              <a:gd name="adj1" fmla="val 2998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flipH="1">
            <a:off x="5342947" y="5295687"/>
            <a:ext cx="744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</a:rPr>
              <a:t>TCP Data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06-DWonlyBlack">
  <a:themeElements>
    <a:clrScheme name="New BT Colour palette">
      <a:dk1>
        <a:srgbClr val="321E5A"/>
      </a:dk1>
      <a:lt1>
        <a:srgbClr val="FFFFFF"/>
      </a:lt1>
      <a:dk2>
        <a:srgbClr val="000000"/>
      </a:dk2>
      <a:lt2>
        <a:srgbClr val="A5A6A5"/>
      </a:lt2>
      <a:accent1>
        <a:srgbClr val="55379B"/>
      </a:accent1>
      <a:accent2>
        <a:srgbClr val="004796"/>
      </a:accent2>
      <a:accent3>
        <a:srgbClr val="FF379B"/>
      </a:accent3>
      <a:accent4>
        <a:srgbClr val="EB352C"/>
      </a:accent4>
      <a:accent5>
        <a:srgbClr val="FF9900"/>
      </a:accent5>
      <a:accent6>
        <a:srgbClr val="0295D4"/>
      </a:accent6>
      <a:hlink>
        <a:srgbClr val="009957"/>
      </a:hlink>
      <a:folHlink>
        <a:srgbClr val="46C4DB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ing_PPT_Template_LARGE">
  <a:themeElements>
    <a:clrScheme name="1_Bing_PPT_Template_LARGE 1">
      <a:dk1>
        <a:srgbClr val="000000"/>
      </a:dk1>
      <a:lt1>
        <a:srgbClr val="FFFFFF"/>
      </a:lt1>
      <a:dk2>
        <a:srgbClr val="525051"/>
      </a:dk2>
      <a:lt2>
        <a:srgbClr val="ABD9E9"/>
      </a:lt2>
      <a:accent1>
        <a:srgbClr val="FFA615"/>
      </a:accent1>
      <a:accent2>
        <a:srgbClr val="006DD4"/>
      </a:accent2>
      <a:accent3>
        <a:srgbClr val="FFFFFF"/>
      </a:accent3>
      <a:accent4>
        <a:srgbClr val="000000"/>
      </a:accent4>
      <a:accent5>
        <a:srgbClr val="FFD0AA"/>
      </a:accent5>
      <a:accent6>
        <a:srgbClr val="0062C0"/>
      </a:accent6>
      <a:hlink>
        <a:srgbClr val="2E70B8"/>
      </a:hlink>
      <a:folHlink>
        <a:srgbClr val="80C535"/>
      </a:folHlink>
    </a:clrScheme>
    <a:fontScheme name="1_Bing_PPT_Template_LARGE">
      <a:majorFont>
        <a:latin typeface="Segoe Light"/>
        <a:ea typeface=""/>
        <a:cs typeface="Arial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ing_PPT_Template_LARGE 1">
        <a:dk1>
          <a:srgbClr val="000000"/>
        </a:dk1>
        <a:lt1>
          <a:srgbClr val="FFFFFF"/>
        </a:lt1>
        <a:dk2>
          <a:srgbClr val="525051"/>
        </a:dk2>
        <a:lt2>
          <a:srgbClr val="ABD9E9"/>
        </a:lt2>
        <a:accent1>
          <a:srgbClr val="FFA615"/>
        </a:accent1>
        <a:accent2>
          <a:srgbClr val="006DD4"/>
        </a:accent2>
        <a:accent3>
          <a:srgbClr val="FFFFFF"/>
        </a:accent3>
        <a:accent4>
          <a:srgbClr val="000000"/>
        </a:accent4>
        <a:accent5>
          <a:srgbClr val="FFD0AA"/>
        </a:accent5>
        <a:accent6>
          <a:srgbClr val="0062C0"/>
        </a:accent6>
        <a:hlink>
          <a:srgbClr val="2E70B8"/>
        </a:hlink>
        <a:folHlink>
          <a:srgbClr val="80C5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Bing_PPT_Template_LARGE">
  <a:themeElements>
    <a:clrScheme name="1_Bing_PPT_Template_LARGE 1">
      <a:dk1>
        <a:srgbClr val="000000"/>
      </a:dk1>
      <a:lt1>
        <a:srgbClr val="FFFFFF"/>
      </a:lt1>
      <a:dk2>
        <a:srgbClr val="525051"/>
      </a:dk2>
      <a:lt2>
        <a:srgbClr val="ABD9E9"/>
      </a:lt2>
      <a:accent1>
        <a:srgbClr val="FFA615"/>
      </a:accent1>
      <a:accent2>
        <a:srgbClr val="006DD4"/>
      </a:accent2>
      <a:accent3>
        <a:srgbClr val="FFFFFF"/>
      </a:accent3>
      <a:accent4>
        <a:srgbClr val="000000"/>
      </a:accent4>
      <a:accent5>
        <a:srgbClr val="FFD0AA"/>
      </a:accent5>
      <a:accent6>
        <a:srgbClr val="0062C0"/>
      </a:accent6>
      <a:hlink>
        <a:srgbClr val="2E70B8"/>
      </a:hlink>
      <a:folHlink>
        <a:srgbClr val="80C535"/>
      </a:folHlink>
    </a:clrScheme>
    <a:fontScheme name="1_Bing_PPT_Template_LARGE">
      <a:majorFont>
        <a:latin typeface="Segoe Light"/>
        <a:ea typeface=""/>
        <a:cs typeface="Arial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ing_PPT_Template_LARGE 1">
        <a:dk1>
          <a:srgbClr val="000000"/>
        </a:dk1>
        <a:lt1>
          <a:srgbClr val="FFFFFF"/>
        </a:lt1>
        <a:dk2>
          <a:srgbClr val="525051"/>
        </a:dk2>
        <a:lt2>
          <a:srgbClr val="ABD9E9"/>
        </a:lt2>
        <a:accent1>
          <a:srgbClr val="FFA615"/>
        </a:accent1>
        <a:accent2>
          <a:srgbClr val="006DD4"/>
        </a:accent2>
        <a:accent3>
          <a:srgbClr val="FFFFFF"/>
        </a:accent3>
        <a:accent4>
          <a:srgbClr val="000000"/>
        </a:accent4>
        <a:accent5>
          <a:srgbClr val="FFD0AA"/>
        </a:accent5>
        <a:accent6>
          <a:srgbClr val="0062C0"/>
        </a:accent6>
        <a:hlink>
          <a:srgbClr val="2E70B8"/>
        </a:hlink>
        <a:folHlink>
          <a:srgbClr val="80C5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1409lunchbyte-quick-briscoe</Template>
  <TotalTime>24433</TotalTime>
  <Words>1968</Words>
  <Application>Microsoft Office PowerPoint</Application>
  <PresentationFormat>On-screen Show (4:3)</PresentationFormat>
  <Paragraphs>697</Paragraphs>
  <Slides>31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Template06-DWonlyBlack</vt:lpstr>
      <vt:lpstr>3_Bing_PPT_Template_LARGE</vt:lpstr>
      <vt:lpstr>4_Bing_PPT_Template_LARGE</vt:lpstr>
      <vt:lpstr>Office Theme</vt:lpstr>
      <vt:lpstr>Inner Space for tcpinc</vt:lpstr>
      <vt:lpstr>opportunistic encryption</vt:lpstr>
      <vt:lpstr>opportunistic delay</vt:lpstr>
      <vt:lpstr>tcpcrypt latency &amp; Inner Space session initialisation</vt:lpstr>
      <vt:lpstr>tcpcrypt latency with Inner Space session resume</vt:lpstr>
      <vt:lpstr>middleboxes: detect-and-downgrade? not good enough</vt:lpstr>
      <vt:lpstr>middlebox domination strategy</vt:lpstr>
      <vt:lpstr>Inner Space – TCP segment structure (SYN=0)</vt:lpstr>
      <vt:lpstr>Inner Space – TCP segment structure</vt:lpstr>
      <vt:lpstr>Inner Space – TCP byte-stream</vt:lpstr>
      <vt:lpstr>rekey message on an unreliable unordered segment</vt:lpstr>
      <vt:lpstr>transformation of the datastream  controlled by TCP options within the datastream</vt:lpstr>
      <vt:lpstr>transformation of the datastream  controlled by TCP options within the datastream</vt:lpstr>
      <vt:lpstr>message authentication coverage</vt:lpstr>
      <vt:lpstr>message authentication of the main TCP header</vt:lpstr>
      <vt:lpstr>Inner Space – encapsulation model</vt:lpstr>
      <vt:lpstr>Inner Space – applicability &amp; compatibility1,2</vt:lpstr>
      <vt:lpstr>summary</vt:lpstr>
      <vt:lpstr>PowerPoint Presentation</vt:lpstr>
      <vt:lpstr>contents</vt:lpstr>
      <vt:lpstr>more info</vt:lpstr>
      <vt:lpstr>dual handshake... and migration to single</vt:lpstr>
      <vt:lpstr> drawbacks - overheads</vt:lpstr>
      <vt:lpstr> drawbacks - non-deterministic</vt:lpstr>
      <vt:lpstr>Extensions – summary of dependencies</vt:lpstr>
      <vt:lpstr>tricky bits – SYN floods</vt:lpstr>
      <vt:lpstr>extension – DPI traversal</vt:lpstr>
      <vt:lpstr>tricky bits - zero payload segments</vt:lpstr>
      <vt:lpstr>tricky bits – option processing order</vt:lpstr>
      <vt:lpstr>Inner Space &amp; TCP Fast Open (TFO)</vt:lpstr>
      <vt:lpstr>work in progress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Space</dc:title>
  <dc:creator>Briscoe,RJ,Bob,TUB8 R</dc:creator>
  <cp:lastModifiedBy>Bob Briscoe</cp:lastModifiedBy>
  <cp:revision>338</cp:revision>
  <cp:lastPrinted>2014-11-12T20:20:24Z</cp:lastPrinted>
  <dcterms:created xsi:type="dcterms:W3CDTF">2006-08-16T00:00:00Z</dcterms:created>
  <dcterms:modified xsi:type="dcterms:W3CDTF">2014-11-12T20:39:59Z</dcterms:modified>
</cp:coreProperties>
</file>