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6" r:id="rId3"/>
    <p:sldMasterId id="2147483700" r:id="rId4"/>
  </p:sldMasterIdLst>
  <p:notesMasterIdLst>
    <p:notesMasterId r:id="rId31"/>
  </p:notesMasterIdLst>
  <p:sldIdLst>
    <p:sldId id="256" r:id="rId5"/>
    <p:sldId id="298" r:id="rId6"/>
    <p:sldId id="311" r:id="rId7"/>
    <p:sldId id="307" r:id="rId8"/>
    <p:sldId id="308" r:id="rId9"/>
    <p:sldId id="309" r:id="rId10"/>
    <p:sldId id="302" r:id="rId11"/>
    <p:sldId id="259" r:id="rId12"/>
    <p:sldId id="312" r:id="rId13"/>
    <p:sldId id="313" r:id="rId14"/>
    <p:sldId id="278" r:id="rId15"/>
    <p:sldId id="291" r:id="rId16"/>
    <p:sldId id="320" r:id="rId17"/>
    <p:sldId id="321" r:id="rId18"/>
    <p:sldId id="322" r:id="rId19"/>
    <p:sldId id="315" r:id="rId20"/>
    <p:sldId id="314" r:id="rId21"/>
    <p:sldId id="304" r:id="rId22"/>
    <p:sldId id="296" r:id="rId23"/>
    <p:sldId id="306" r:id="rId24"/>
    <p:sldId id="280" r:id="rId25"/>
    <p:sldId id="316" r:id="rId26"/>
    <p:sldId id="317" r:id="rId27"/>
    <p:sldId id="318" r:id="rId28"/>
    <p:sldId id="319" r:id="rId29"/>
    <p:sldId id="277" r:id="rId30"/>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54"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4021138" y="0"/>
            <a:ext cx="3076575" cy="511175"/>
          </a:xfrm>
          <a:prstGeom prst="rect">
            <a:avLst/>
          </a:prstGeom>
        </p:spPr>
        <p:txBody>
          <a:bodyPr vert="horz" lIns="91440" tIns="45720" rIns="91440" bIns="45720" rtlCol="0"/>
          <a:lstStyle>
            <a:lvl1pPr algn="r">
              <a:defRPr sz="1200"/>
            </a:lvl1pPr>
          </a:lstStyle>
          <a:p>
            <a:fld id="{85CE6061-FCEE-485D-A49F-597F31EDF3D4}" type="datetimeFigureOut">
              <a:rPr lang="en-GB" smtClean="0"/>
              <a:t>10/11/2014</a:t>
            </a:fld>
            <a:endParaRPr lang="en-GB"/>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9613" y="4860925"/>
            <a:ext cx="5680075" cy="46053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721850"/>
            <a:ext cx="3076575" cy="51117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4021138" y="9721850"/>
            <a:ext cx="3076575" cy="511175"/>
          </a:xfrm>
          <a:prstGeom prst="rect">
            <a:avLst/>
          </a:prstGeom>
        </p:spPr>
        <p:txBody>
          <a:bodyPr vert="horz" lIns="91440" tIns="45720" rIns="91440" bIns="45720" rtlCol="0" anchor="b"/>
          <a:lstStyle>
            <a:lvl1pPr algn="r">
              <a:defRPr sz="1200"/>
            </a:lvl1pPr>
          </a:lstStyle>
          <a:p>
            <a:fld id="{A2F9E9F9-C476-4390-9B55-E9357F2B8B68}" type="slidenum">
              <a:rPr lang="en-GB" smtClean="0"/>
              <a:t>‹#›</a:t>
            </a:fld>
            <a:endParaRPr lang="en-GB"/>
          </a:p>
        </p:txBody>
      </p:sp>
    </p:spTree>
    <p:extLst>
      <p:ext uri="{BB962C8B-B14F-4D97-AF65-F5344CB8AC3E}">
        <p14:creationId xmlns:p14="http://schemas.microsoft.com/office/powerpoint/2010/main" val="15935975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085" name="Picture 13"/>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 y="-27384"/>
            <a:ext cx="9156417" cy="6867312"/>
          </a:xfrm>
          <a:prstGeom prst="rect">
            <a:avLst/>
          </a:prstGeom>
          <a:noFill/>
          <a:extLst>
            <a:ext uri="{909E8E84-426E-40DD-AFC4-6F175D3DCCD1}">
              <a14:hiddenFill xmlns:a14="http://schemas.microsoft.com/office/drawing/2010/main">
                <a:solidFill>
                  <a:srgbClr val="FFFFFF"/>
                </a:solidFill>
              </a14:hiddenFill>
            </a:ext>
          </a:extLst>
        </p:spPr>
      </p:pic>
      <p:sp>
        <p:nvSpPr>
          <p:cNvPr id="3074" name="Rectangle 2"/>
          <p:cNvSpPr>
            <a:spLocks noGrp="1" noChangeArrowheads="1"/>
          </p:cNvSpPr>
          <p:nvPr>
            <p:ph type="ctrTitle"/>
          </p:nvPr>
        </p:nvSpPr>
        <p:spPr>
          <a:xfrm>
            <a:off x="5580112" y="3501008"/>
            <a:ext cx="3240360" cy="1219200"/>
          </a:xfrm>
          <a:extLst>
            <a:ext uri="{909E8E84-426E-40DD-AFC4-6F175D3DCCD1}">
              <a14:hiddenFill xmlns:a14="http://schemas.microsoft.com/office/drawing/2010/main">
                <a:solidFill>
                  <a:srgbClr val="64379B"/>
                </a:solidFill>
              </a14:hiddenFill>
            </a:ext>
          </a:extLst>
        </p:spPr>
        <p:txBody>
          <a:bodyPr anchor="b"/>
          <a:lstStyle>
            <a:lvl1pPr>
              <a:defRPr sz="3600">
                <a:solidFill>
                  <a:schemeClr val="bg1"/>
                </a:solidFill>
              </a:defRPr>
            </a:lvl1pPr>
          </a:lstStyle>
          <a:p>
            <a:pPr lvl="0"/>
            <a:r>
              <a:rPr lang="en-US" noProof="0" smtClean="0"/>
              <a:t>Click to edit Master title style</a:t>
            </a:r>
            <a:endParaRPr lang="en-US" noProof="0" dirty="0" smtClean="0"/>
          </a:p>
        </p:txBody>
      </p:sp>
      <p:sp>
        <p:nvSpPr>
          <p:cNvPr id="3075" name="Rectangle 3"/>
          <p:cNvSpPr>
            <a:spLocks noGrp="1" noChangeArrowheads="1"/>
          </p:cNvSpPr>
          <p:nvPr>
            <p:ph type="subTitle" idx="1"/>
          </p:nvPr>
        </p:nvSpPr>
        <p:spPr>
          <a:xfrm>
            <a:off x="5580112" y="4796408"/>
            <a:ext cx="3240360" cy="838200"/>
          </a:xfrm>
        </p:spPr>
        <p:txBody>
          <a:bodyPr/>
          <a:lstStyle>
            <a:lvl1pPr marL="0" indent="0">
              <a:buFontTx/>
              <a:buNone/>
              <a:defRPr sz="1400">
                <a:solidFill>
                  <a:srgbClr val="FFFFFF"/>
                </a:solidFill>
              </a:defRPr>
            </a:lvl1pPr>
          </a:lstStyle>
          <a:p>
            <a:pPr lvl="0"/>
            <a:r>
              <a:rPr lang="en-US" noProof="0" smtClean="0"/>
              <a:t>Click to edit Master subtitle style</a:t>
            </a:r>
            <a:endParaRPr lang="en-US" noProof="0" dirty="0" smtClean="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42030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81000"/>
            <a:ext cx="194310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67690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217974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20675" y="152400"/>
            <a:ext cx="8382000" cy="443198"/>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301625" y="914401"/>
            <a:ext cx="8382000" cy="164660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580447907"/>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443198"/>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1"/>
            <a:ext cx="6400800" cy="360099"/>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549759000"/>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107996"/>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4129902"/>
            <a:ext cx="7772400" cy="276999"/>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99437766"/>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1625" y="1417639"/>
            <a:ext cx="4114800" cy="212981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68825" y="1417639"/>
            <a:ext cx="4114800" cy="212981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02728296"/>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44319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10080"/>
            <a:ext cx="4040188" cy="66479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18497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10080"/>
            <a:ext cx="4041775" cy="66479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18497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51958773"/>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42015730"/>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111416"/>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881102"/>
            <a:ext cx="3008313" cy="55399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0" cy="244374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1938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9482433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0"/>
          </p:nvPr>
        </p:nvSpPr>
        <p:spPr/>
        <p:txBody>
          <a:bodyPr/>
          <a:lstStyle/>
          <a:p>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5206363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5090340"/>
            <a:ext cx="5486400" cy="27699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4319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1938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58906499"/>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5513526" y="838201"/>
            <a:ext cx="3170099" cy="219547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75749797"/>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73081" y="411163"/>
            <a:ext cx="1329595" cy="2641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083212" y="411163"/>
            <a:ext cx="2366802" cy="2641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61610777"/>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320675" y="411163"/>
            <a:ext cx="8382000" cy="443198"/>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01625" y="1417639"/>
            <a:ext cx="4114800" cy="20067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68825" y="1417639"/>
            <a:ext cx="4114800" cy="20067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22337492"/>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320675" y="411163"/>
            <a:ext cx="8382000" cy="443198"/>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01625" y="1417638"/>
            <a:ext cx="8382000" cy="164660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01625" y="2311402"/>
            <a:ext cx="8382000" cy="164660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47316239"/>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20675" y="152400"/>
            <a:ext cx="8382000" cy="443198"/>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301625" y="914401"/>
            <a:ext cx="8382000" cy="164660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65644266"/>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443198"/>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1"/>
            <a:ext cx="6400800" cy="360099"/>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685329831"/>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107996"/>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4129902"/>
            <a:ext cx="7772400" cy="276999"/>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39572762"/>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1625" y="1417639"/>
            <a:ext cx="4114800" cy="212981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68825" y="1417639"/>
            <a:ext cx="4114800" cy="212981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64837102"/>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44319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10080"/>
            <a:ext cx="4040188" cy="66479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18497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10080"/>
            <a:ext cx="4041775" cy="66479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18497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24782893"/>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2396244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903359311"/>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2802462"/>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881102"/>
            <a:ext cx="3008313" cy="55399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0" cy="244374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1938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92509777"/>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5090340"/>
            <a:ext cx="5486400" cy="27699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4319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1938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92315074"/>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5513526" y="1417640"/>
            <a:ext cx="3170099" cy="219547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96431720"/>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73081" y="411163"/>
            <a:ext cx="1329595" cy="2641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083212" y="411163"/>
            <a:ext cx="2366802" cy="2641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63205646"/>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320675" y="411163"/>
            <a:ext cx="8382000" cy="443198"/>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01625" y="1417639"/>
            <a:ext cx="4114800" cy="20067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68825" y="1417639"/>
            <a:ext cx="4114800" cy="20067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00538162"/>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320675" y="411163"/>
            <a:ext cx="8382000" cy="443198"/>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01625" y="1417638"/>
            <a:ext cx="8382000" cy="164660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01625" y="2311402"/>
            <a:ext cx="8382000" cy="164660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66392142"/>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ea typeface="MS PGothic" pitchFamily="34" charset="-128"/>
              </a:defRPr>
            </a:lvl1pPr>
          </a:lstStyle>
          <a:p>
            <a:pPr>
              <a:defRPr/>
            </a:pPr>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ea typeface="MS PGothic" pitchFamily="34" charset="-128"/>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ea typeface="MS PGothic" pitchFamily="34" charset="-128"/>
              </a:defRPr>
            </a:lvl1pPr>
          </a:lstStyle>
          <a:p>
            <a:pPr>
              <a:defRPr/>
            </a:pPr>
            <a:fld id="{76DE3382-2E7B-4D04-A092-150C0AC9261A}" type="slidenum">
              <a:rPr lang="en-US"/>
              <a:pPr>
                <a:defRPr/>
              </a:pPr>
              <a:t>‹#›</a:t>
            </a:fld>
            <a:endParaRPr lang="en-US"/>
          </a:p>
        </p:txBody>
      </p:sp>
    </p:spTree>
    <p:extLst>
      <p:ext uri="{BB962C8B-B14F-4D97-AF65-F5344CB8AC3E}">
        <p14:creationId xmlns:p14="http://schemas.microsoft.com/office/powerpoint/2010/main" val="32414329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ea typeface="MS PGothic" pitchFamily="34" charset="-128"/>
              </a:defRPr>
            </a:lvl1pPr>
          </a:lstStyle>
          <a:p>
            <a:pPr>
              <a:defRPr/>
            </a:pPr>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ea typeface="MS PGothic" pitchFamily="34" charset="-128"/>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ea typeface="MS PGothic" pitchFamily="34" charset="-128"/>
              </a:defRPr>
            </a:lvl1pPr>
          </a:lstStyle>
          <a:p>
            <a:pPr>
              <a:defRPr/>
            </a:pPr>
            <a:fld id="{4C40CFA3-D286-4EF8-9584-339C07055435}" type="slidenum">
              <a:rPr lang="en-US"/>
              <a:pPr>
                <a:defRPr/>
              </a:pPr>
              <a:t>‹#›</a:t>
            </a:fld>
            <a:endParaRPr lang="en-US"/>
          </a:p>
        </p:txBody>
      </p:sp>
    </p:spTree>
    <p:extLst>
      <p:ext uri="{BB962C8B-B14F-4D97-AF65-F5344CB8AC3E}">
        <p14:creationId xmlns:p14="http://schemas.microsoft.com/office/powerpoint/2010/main" val="4274717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524000"/>
            <a:ext cx="38100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38100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p>
            <a:endParaRPr lang="en-US"/>
          </a:p>
        </p:txBody>
      </p:sp>
      <p:sp>
        <p:nvSpPr>
          <p:cNvPr id="6" name="Slide Number Placeholder 5"/>
          <p:cNvSpPr>
            <a:spLocks noGrp="1"/>
          </p:cNvSpPr>
          <p:nvPr>
            <p:ph type="sldNum" sz="quarter" idx="11"/>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3222781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ea typeface="MS PGothic" pitchFamily="34" charset="-128"/>
              </a:defRPr>
            </a:lvl1pPr>
          </a:lstStyle>
          <a:p>
            <a:pPr>
              <a:defRPr/>
            </a:pPr>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ea typeface="MS PGothic" pitchFamily="34" charset="-128"/>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ea typeface="MS PGothic" pitchFamily="34" charset="-128"/>
              </a:defRPr>
            </a:lvl1pPr>
          </a:lstStyle>
          <a:p>
            <a:pPr>
              <a:defRPr/>
            </a:pPr>
            <a:fld id="{7E1E0CCB-E229-4E36-B2A5-36DEBFFBB533}" type="slidenum">
              <a:rPr lang="en-US"/>
              <a:pPr>
                <a:defRPr/>
              </a:pPr>
              <a:t>‹#›</a:t>
            </a:fld>
            <a:endParaRPr lang="en-US"/>
          </a:p>
        </p:txBody>
      </p:sp>
    </p:spTree>
    <p:extLst>
      <p:ext uri="{BB962C8B-B14F-4D97-AF65-F5344CB8AC3E}">
        <p14:creationId xmlns:p14="http://schemas.microsoft.com/office/powerpoint/2010/main" val="132000863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ea typeface="MS PGothic" pitchFamily="34" charset="-128"/>
              </a:defRPr>
            </a:lvl1pPr>
          </a:lstStyle>
          <a:p>
            <a:pPr>
              <a:defRPr/>
            </a:pPr>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ea typeface="MS PGothic" pitchFamily="34" charset="-128"/>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ea typeface="MS PGothic" pitchFamily="34" charset="-128"/>
              </a:defRPr>
            </a:lvl1pPr>
          </a:lstStyle>
          <a:p>
            <a:pPr>
              <a:defRPr/>
            </a:pPr>
            <a:fld id="{81345F3E-196C-4FA2-8567-FEF4EAB268D2}" type="slidenum">
              <a:rPr lang="en-US"/>
              <a:pPr>
                <a:defRPr/>
              </a:pPr>
              <a:t>‹#›</a:t>
            </a:fld>
            <a:endParaRPr lang="en-US"/>
          </a:p>
        </p:txBody>
      </p:sp>
    </p:spTree>
    <p:extLst>
      <p:ext uri="{BB962C8B-B14F-4D97-AF65-F5344CB8AC3E}">
        <p14:creationId xmlns:p14="http://schemas.microsoft.com/office/powerpoint/2010/main" val="154437247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fontAlgn="base">
              <a:spcBef>
                <a:spcPct val="0"/>
              </a:spcBef>
              <a:spcAft>
                <a:spcPct val="0"/>
              </a:spcAft>
              <a:defRPr>
                <a:latin typeface="Arial" pitchFamily="34" charset="0"/>
                <a:ea typeface="MS PGothic" pitchFamily="34" charset="-128"/>
              </a:defRPr>
            </a:lvl1pPr>
          </a:lstStyle>
          <a:p>
            <a:pPr>
              <a:defRPr/>
            </a:pPr>
            <a:endParaRPr lang="en-US"/>
          </a:p>
        </p:txBody>
      </p:sp>
      <p:sp>
        <p:nvSpPr>
          <p:cNvPr id="8" name="Footer Placeholder 7"/>
          <p:cNvSpPr>
            <a:spLocks noGrp="1"/>
          </p:cNvSpPr>
          <p:nvPr>
            <p:ph type="ftr" sz="quarter" idx="11"/>
          </p:nvPr>
        </p:nvSpPr>
        <p:spPr/>
        <p:txBody>
          <a:bodyPr/>
          <a:lstStyle>
            <a:lvl1pPr fontAlgn="base">
              <a:spcBef>
                <a:spcPct val="0"/>
              </a:spcBef>
              <a:spcAft>
                <a:spcPct val="0"/>
              </a:spcAft>
              <a:defRPr>
                <a:latin typeface="Arial" pitchFamily="34" charset="0"/>
                <a:ea typeface="MS PGothic" pitchFamily="34" charset="-128"/>
              </a:defRPr>
            </a:lvl1pPr>
          </a:lstStyle>
          <a:p>
            <a:pPr>
              <a:defRPr/>
            </a:pPr>
            <a:endParaRPr lang="en-US"/>
          </a:p>
        </p:txBody>
      </p:sp>
      <p:sp>
        <p:nvSpPr>
          <p:cNvPr id="9" name="Slide Number Placeholder 8"/>
          <p:cNvSpPr>
            <a:spLocks noGrp="1"/>
          </p:cNvSpPr>
          <p:nvPr>
            <p:ph type="sldNum" sz="quarter" idx="12"/>
          </p:nvPr>
        </p:nvSpPr>
        <p:spPr/>
        <p:txBody>
          <a:bodyPr/>
          <a:lstStyle>
            <a:lvl1pPr fontAlgn="base">
              <a:spcBef>
                <a:spcPct val="0"/>
              </a:spcBef>
              <a:spcAft>
                <a:spcPct val="0"/>
              </a:spcAft>
              <a:defRPr>
                <a:latin typeface="Arial" pitchFamily="34" charset="0"/>
                <a:ea typeface="MS PGothic" pitchFamily="34" charset="-128"/>
              </a:defRPr>
            </a:lvl1pPr>
          </a:lstStyle>
          <a:p>
            <a:pPr>
              <a:defRPr/>
            </a:pPr>
            <a:fld id="{775F158E-CFA5-47B4-AC38-87D95D528AD2}" type="slidenum">
              <a:rPr lang="en-US"/>
              <a:pPr>
                <a:defRPr/>
              </a:pPr>
              <a:t>‹#›</a:t>
            </a:fld>
            <a:endParaRPr lang="en-US"/>
          </a:p>
        </p:txBody>
      </p:sp>
    </p:spTree>
    <p:extLst>
      <p:ext uri="{BB962C8B-B14F-4D97-AF65-F5344CB8AC3E}">
        <p14:creationId xmlns:p14="http://schemas.microsoft.com/office/powerpoint/2010/main" val="378802632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fontAlgn="base">
              <a:spcBef>
                <a:spcPct val="0"/>
              </a:spcBef>
              <a:spcAft>
                <a:spcPct val="0"/>
              </a:spcAft>
              <a:defRPr>
                <a:latin typeface="Arial" pitchFamily="34" charset="0"/>
                <a:ea typeface="MS PGothic" pitchFamily="34" charset="-128"/>
              </a:defRPr>
            </a:lvl1pPr>
          </a:lstStyle>
          <a:p>
            <a:pPr>
              <a:defRPr/>
            </a:pPr>
            <a:endParaRPr lang="en-US"/>
          </a:p>
        </p:txBody>
      </p:sp>
      <p:sp>
        <p:nvSpPr>
          <p:cNvPr id="4" name="Footer Placeholder 3"/>
          <p:cNvSpPr>
            <a:spLocks noGrp="1"/>
          </p:cNvSpPr>
          <p:nvPr>
            <p:ph type="ftr" sz="quarter" idx="11"/>
          </p:nvPr>
        </p:nvSpPr>
        <p:spPr/>
        <p:txBody>
          <a:bodyPr/>
          <a:lstStyle>
            <a:lvl1pPr fontAlgn="base">
              <a:spcBef>
                <a:spcPct val="0"/>
              </a:spcBef>
              <a:spcAft>
                <a:spcPct val="0"/>
              </a:spcAft>
              <a:defRPr>
                <a:latin typeface="Arial" pitchFamily="34" charset="0"/>
                <a:ea typeface="MS PGothic" pitchFamily="34" charset="-128"/>
              </a:defRPr>
            </a:lvl1pPr>
          </a:lstStyle>
          <a:p>
            <a:pPr>
              <a:defRPr/>
            </a:pPr>
            <a:endParaRPr lang="en-US"/>
          </a:p>
        </p:txBody>
      </p:sp>
      <p:sp>
        <p:nvSpPr>
          <p:cNvPr id="5" name="Slide Number Placeholder 4"/>
          <p:cNvSpPr>
            <a:spLocks noGrp="1"/>
          </p:cNvSpPr>
          <p:nvPr>
            <p:ph type="sldNum" sz="quarter" idx="12"/>
          </p:nvPr>
        </p:nvSpPr>
        <p:spPr/>
        <p:txBody>
          <a:bodyPr/>
          <a:lstStyle>
            <a:lvl1pPr fontAlgn="base">
              <a:spcBef>
                <a:spcPct val="0"/>
              </a:spcBef>
              <a:spcAft>
                <a:spcPct val="0"/>
              </a:spcAft>
              <a:defRPr>
                <a:latin typeface="Arial" pitchFamily="34" charset="0"/>
                <a:ea typeface="MS PGothic" pitchFamily="34" charset="-128"/>
              </a:defRPr>
            </a:lvl1pPr>
          </a:lstStyle>
          <a:p>
            <a:pPr>
              <a:defRPr/>
            </a:pPr>
            <a:fld id="{535E4BC2-9D1B-43C5-B9A6-28FD7237D4FF}" type="slidenum">
              <a:rPr lang="en-US"/>
              <a:pPr>
                <a:defRPr/>
              </a:pPr>
              <a:t>‹#›</a:t>
            </a:fld>
            <a:endParaRPr lang="en-US"/>
          </a:p>
        </p:txBody>
      </p:sp>
    </p:spTree>
    <p:extLst>
      <p:ext uri="{BB962C8B-B14F-4D97-AF65-F5344CB8AC3E}">
        <p14:creationId xmlns:p14="http://schemas.microsoft.com/office/powerpoint/2010/main" val="272370544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pitchFamily="34" charset="0"/>
                <a:ea typeface="MS PGothic" pitchFamily="34" charset="-128"/>
              </a:defRPr>
            </a:lvl1pPr>
          </a:lstStyle>
          <a:p>
            <a:pPr>
              <a:defRPr/>
            </a:pPr>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pitchFamily="34" charset="0"/>
                <a:ea typeface="MS PGothic" pitchFamily="34" charset="-128"/>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pitchFamily="34" charset="0"/>
                <a:ea typeface="MS PGothic" pitchFamily="34" charset="-128"/>
              </a:defRPr>
            </a:lvl1pPr>
          </a:lstStyle>
          <a:p>
            <a:pPr>
              <a:defRPr/>
            </a:pPr>
            <a:fld id="{0756188B-6A79-45C9-927A-CCA71EABACE1}" type="slidenum">
              <a:rPr lang="en-US"/>
              <a:pPr>
                <a:defRPr/>
              </a:pPr>
              <a:t>‹#›</a:t>
            </a:fld>
            <a:endParaRPr lang="en-US"/>
          </a:p>
        </p:txBody>
      </p:sp>
    </p:spTree>
    <p:extLst>
      <p:ext uri="{BB962C8B-B14F-4D97-AF65-F5344CB8AC3E}">
        <p14:creationId xmlns:p14="http://schemas.microsoft.com/office/powerpoint/2010/main" val="265163015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ea typeface="MS PGothic" pitchFamily="34" charset="-128"/>
              </a:defRPr>
            </a:lvl1pPr>
          </a:lstStyle>
          <a:p>
            <a:pPr>
              <a:defRPr/>
            </a:pPr>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ea typeface="MS PGothic" pitchFamily="34" charset="-128"/>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ea typeface="MS PGothic" pitchFamily="34" charset="-128"/>
              </a:defRPr>
            </a:lvl1pPr>
          </a:lstStyle>
          <a:p>
            <a:pPr>
              <a:defRPr/>
            </a:pPr>
            <a:fld id="{C62A004A-92C9-492B-A4CA-ADB7D25EA00F}" type="slidenum">
              <a:rPr lang="en-US"/>
              <a:pPr>
                <a:defRPr/>
              </a:pPr>
              <a:t>‹#›</a:t>
            </a:fld>
            <a:endParaRPr lang="en-US"/>
          </a:p>
        </p:txBody>
      </p:sp>
    </p:spTree>
    <p:extLst>
      <p:ext uri="{BB962C8B-B14F-4D97-AF65-F5344CB8AC3E}">
        <p14:creationId xmlns:p14="http://schemas.microsoft.com/office/powerpoint/2010/main" val="363447765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ea typeface="MS PGothic" pitchFamily="34" charset="-128"/>
              </a:defRPr>
            </a:lvl1pPr>
          </a:lstStyle>
          <a:p>
            <a:pPr>
              <a:defRPr/>
            </a:pPr>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ea typeface="MS PGothic" pitchFamily="34" charset="-128"/>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ea typeface="MS PGothic" pitchFamily="34" charset="-128"/>
              </a:defRPr>
            </a:lvl1pPr>
          </a:lstStyle>
          <a:p>
            <a:pPr>
              <a:defRPr/>
            </a:pPr>
            <a:fld id="{48100C05-7DDC-4EC4-B9C8-6158267FF924}" type="slidenum">
              <a:rPr lang="en-US"/>
              <a:pPr>
                <a:defRPr/>
              </a:pPr>
              <a:t>‹#›</a:t>
            </a:fld>
            <a:endParaRPr lang="en-US"/>
          </a:p>
        </p:txBody>
      </p:sp>
    </p:spTree>
    <p:extLst>
      <p:ext uri="{BB962C8B-B14F-4D97-AF65-F5344CB8AC3E}">
        <p14:creationId xmlns:p14="http://schemas.microsoft.com/office/powerpoint/2010/main" val="203841373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ea typeface="MS PGothic" pitchFamily="34" charset="-128"/>
              </a:defRPr>
            </a:lvl1pPr>
          </a:lstStyle>
          <a:p>
            <a:pPr>
              <a:defRPr/>
            </a:pPr>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ea typeface="MS PGothic" pitchFamily="34" charset="-128"/>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ea typeface="MS PGothic" pitchFamily="34" charset="-128"/>
              </a:defRPr>
            </a:lvl1pPr>
          </a:lstStyle>
          <a:p>
            <a:pPr>
              <a:defRPr/>
            </a:pPr>
            <a:fld id="{5DA9B7B6-6467-4759-A45D-6B950B69763E}" type="slidenum">
              <a:rPr lang="en-US"/>
              <a:pPr>
                <a:defRPr/>
              </a:pPr>
              <a:t>‹#›</a:t>
            </a:fld>
            <a:endParaRPr lang="en-US"/>
          </a:p>
        </p:txBody>
      </p:sp>
    </p:spTree>
    <p:extLst>
      <p:ext uri="{BB962C8B-B14F-4D97-AF65-F5344CB8AC3E}">
        <p14:creationId xmlns:p14="http://schemas.microsoft.com/office/powerpoint/2010/main" val="39826147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ea typeface="MS PGothic" pitchFamily="34" charset="-128"/>
              </a:defRPr>
            </a:lvl1pPr>
          </a:lstStyle>
          <a:p>
            <a:pPr>
              <a:defRPr/>
            </a:pPr>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ea typeface="MS PGothic" pitchFamily="34" charset="-128"/>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ea typeface="MS PGothic" pitchFamily="34" charset="-128"/>
              </a:defRPr>
            </a:lvl1pPr>
          </a:lstStyle>
          <a:p>
            <a:pPr>
              <a:defRPr/>
            </a:pPr>
            <a:fld id="{49EBA9B0-7478-4226-B4EF-336E2FAE5C07}" type="slidenum">
              <a:rPr lang="en-US"/>
              <a:pPr>
                <a:defRPr/>
              </a:pPr>
              <a:t>‹#›</a:t>
            </a:fld>
            <a:endParaRPr lang="en-US"/>
          </a:p>
        </p:txBody>
      </p:sp>
    </p:spTree>
    <p:extLst>
      <p:ext uri="{BB962C8B-B14F-4D97-AF65-F5344CB8AC3E}">
        <p14:creationId xmlns:p14="http://schemas.microsoft.com/office/powerpoint/2010/main" val="3183875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p>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89447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endParaRPr lang="en-US"/>
          </a:p>
        </p:txBody>
      </p:sp>
      <p:sp>
        <p:nvSpPr>
          <p:cNvPr id="4" name="Slide Number Placeholder 3"/>
          <p:cNvSpPr>
            <a:spLocks noGrp="1"/>
          </p:cNvSpPr>
          <p:nvPr>
            <p:ph type="sldNum" sz="quarter" idx="11"/>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28268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endParaRPr lang="en-US"/>
          </a:p>
        </p:txBody>
      </p:sp>
      <p:sp>
        <p:nvSpPr>
          <p:cNvPr id="3" name="Slide Number Placeholder 2"/>
          <p:cNvSpPr>
            <a:spLocks noGrp="1"/>
          </p:cNvSpPr>
          <p:nvPr>
            <p:ph type="sldNum" sz="quarter" idx="11"/>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25440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p>
            <a:endParaRPr lang="en-US"/>
          </a:p>
        </p:txBody>
      </p:sp>
      <p:sp>
        <p:nvSpPr>
          <p:cNvPr id="6" name="Slide Number Placeholder 5"/>
          <p:cNvSpPr>
            <a:spLocks noGrp="1"/>
          </p:cNvSpPr>
          <p:nvPr>
            <p:ph type="sldNum" sz="quarter" idx="11"/>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76120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293506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4.pn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theme" Target="../theme/theme4.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31" name="Picture 7" descr="logo white"/>
          <p:cNvPicPr>
            <a:picLocks noChangeAspect="1" noChangeArrowheads="1"/>
          </p:cNvPicPr>
          <p:nvPr/>
        </p:nvPicPr>
        <p:blipFill>
          <a:blip r:embed="rId13">
            <a:extLst>
              <a:ext uri="{28A0092B-C50C-407E-A947-70E740481C1C}">
                <a14:useLocalDpi xmlns:a14="http://schemas.microsoft.com/office/drawing/2010/main" val="0"/>
              </a:ext>
            </a:extLst>
          </a:blip>
          <a:srcRect t="7272" r="23984" b="16364"/>
          <a:stretch>
            <a:fillRect/>
          </a:stretch>
        </p:blipFill>
        <p:spPr bwMode="auto">
          <a:xfrm>
            <a:off x="8077200" y="6110288"/>
            <a:ext cx="738188" cy="442912"/>
          </a:xfrm>
          <a:prstGeom prst="rect">
            <a:avLst/>
          </a:prstGeom>
          <a:noFill/>
          <a:extLst>
            <a:ext uri="{909E8E84-426E-40DD-AFC4-6F175D3DCCD1}">
              <a14:hiddenFill xmlns:a14="http://schemas.microsoft.com/office/drawing/2010/main">
                <a:solidFill>
                  <a:srgbClr val="FFFFFF"/>
                </a:solidFill>
              </a14:hiddenFill>
            </a:ext>
          </a:extLst>
        </p:spPr>
      </p:pic>
      <p:sp>
        <p:nvSpPr>
          <p:cNvPr id="1026" name="Rectangle 2"/>
          <p:cNvSpPr>
            <a:spLocks noGrp="1" noChangeArrowheads="1"/>
          </p:cNvSpPr>
          <p:nvPr>
            <p:ph type="title"/>
          </p:nvPr>
        </p:nvSpPr>
        <p:spPr bwMode="auto">
          <a:xfrm>
            <a:off x="685800" y="381000"/>
            <a:ext cx="7772400" cy="99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endParaRPr lang="en-US" dirty="0"/>
          </a:p>
        </p:txBody>
      </p:sp>
      <p:sp>
        <p:nvSpPr>
          <p:cNvPr id="1027" name="Rectangle 3"/>
          <p:cNvSpPr>
            <a:spLocks noGrp="1" noChangeArrowheads="1"/>
          </p:cNvSpPr>
          <p:nvPr>
            <p:ph type="body" idx="1"/>
          </p:nvPr>
        </p:nvSpPr>
        <p:spPr bwMode="auto">
          <a:xfrm>
            <a:off x="685800" y="1524000"/>
            <a:ext cx="7772400" cy="495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32" name="Text Box 8"/>
          <p:cNvSpPr txBox="1">
            <a:spLocks noChangeArrowheads="1"/>
          </p:cNvSpPr>
          <p:nvPr/>
        </p:nvSpPr>
        <p:spPr bwMode="auto">
          <a:xfrm>
            <a:off x="693738" y="6350002"/>
            <a:ext cx="1384300"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600" b="0" i="0" dirty="0">
                <a:solidFill>
                  <a:schemeClr val="bg2"/>
                </a:solidFill>
                <a:latin typeface="Calibri"/>
                <a:cs typeface="Calibri"/>
              </a:rPr>
              <a:t>© British Telecommunications </a:t>
            </a:r>
            <a:r>
              <a:rPr lang="en-US" sz="600" b="0" i="0" dirty="0" err="1">
                <a:solidFill>
                  <a:schemeClr val="bg2"/>
                </a:solidFill>
                <a:latin typeface="Calibri"/>
                <a:cs typeface="Calibri"/>
              </a:rPr>
              <a:t>plc</a:t>
            </a:r>
            <a:endParaRPr lang="en-US" sz="600" b="0" i="0" dirty="0">
              <a:solidFill>
                <a:schemeClr val="bg2"/>
              </a:solidFill>
              <a:latin typeface="Calibri"/>
              <a:cs typeface="Calibri"/>
            </a:endParaRPr>
          </a:p>
          <a:p>
            <a:pPr>
              <a:spcBef>
                <a:spcPct val="50000"/>
              </a:spcBef>
            </a:pPr>
            <a:endParaRPr lang="en-US" sz="600" dirty="0">
              <a:solidFill>
                <a:schemeClr val="bg2"/>
              </a:solidFill>
              <a:latin typeface="New BT" charset="0"/>
            </a:endParaRPr>
          </a:p>
        </p:txBody>
      </p:sp>
      <p:sp>
        <p:nvSpPr>
          <p:cNvPr id="2" name="Slide Number Placeholder 1"/>
          <p:cNvSpPr>
            <a:spLocks noGrp="1"/>
          </p:cNvSpPr>
          <p:nvPr>
            <p:ph type="sldNum" sz="quarter" idx="4"/>
          </p:nvPr>
        </p:nvSpPr>
        <p:spPr>
          <a:xfrm>
            <a:off x="697388" y="6482761"/>
            <a:ext cx="374650" cy="221456"/>
          </a:xfrm>
          <a:prstGeom prst="rect">
            <a:avLst/>
          </a:prstGeom>
        </p:spPr>
        <p:txBody>
          <a:bodyPr vert="horz" lIns="91440" tIns="45720" rIns="91440" bIns="45720" rtlCol="0" anchor="ctr"/>
          <a:lstStyle>
            <a:lvl1pPr algn="l">
              <a:defRPr sz="1200">
                <a:solidFill>
                  <a:schemeClr val="tx1">
                    <a:tint val="75000"/>
                  </a:schemeClr>
                </a:solidFill>
                <a:latin typeface="Calibri" panose="020F0502020204030204" pitchFamily="34" charset="0"/>
              </a:defRPr>
            </a:lvl1pPr>
          </a:lstStyle>
          <a:p>
            <a:fld id="{B6F15528-21DE-4FAA-801E-634DDDAF4B2B}" type="slidenum">
              <a:rPr lang="en-US" smtClean="0"/>
              <a:pPr/>
              <a:t>‹#›</a:t>
            </a:fld>
            <a:endParaRPr lang="en-US"/>
          </a:p>
        </p:txBody>
      </p:sp>
      <p:sp>
        <p:nvSpPr>
          <p:cNvPr id="3" name="Footer Placeholder 2"/>
          <p:cNvSpPr>
            <a:spLocks noGrp="1"/>
          </p:cNvSpPr>
          <p:nvPr>
            <p:ph type="ftr" sz="quarter" idx="3"/>
          </p:nvPr>
        </p:nvSpPr>
        <p:spPr>
          <a:xfrm>
            <a:off x="3124200" y="6485005"/>
            <a:ext cx="2895600" cy="210344"/>
          </a:xfrm>
          <a:prstGeom prst="rect">
            <a:avLst/>
          </a:prstGeom>
        </p:spPr>
        <p:txBody>
          <a:bodyPr vert="horz" lIns="91440" tIns="45720" rIns="91440" bIns="45720" rtlCol="0" anchor="ctr"/>
          <a:lstStyle>
            <a:lvl1pPr algn="ctr">
              <a:defRPr sz="1200">
                <a:solidFill>
                  <a:schemeClr val="accent4">
                    <a:lumMod val="40000"/>
                    <a:lumOff val="60000"/>
                  </a:schemeClr>
                </a:solidFill>
                <a:latin typeface="Calibri" panose="020F0502020204030204" pitchFamily="34" charset="0"/>
              </a:defRPr>
            </a:lvl1pP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fontAlgn="base" hangingPunct="1">
        <a:spcBef>
          <a:spcPct val="0"/>
        </a:spcBef>
        <a:spcAft>
          <a:spcPct val="0"/>
        </a:spcAft>
        <a:defRPr sz="2800" b="0" i="0">
          <a:solidFill>
            <a:srgbClr val="64379B"/>
          </a:solidFill>
          <a:latin typeface="Calibri"/>
          <a:ea typeface="+mj-ea"/>
          <a:cs typeface="Calibri"/>
        </a:defRPr>
      </a:lvl1pPr>
      <a:lvl2pPr algn="l" rtl="0" eaLnBrk="1" fontAlgn="base" hangingPunct="1">
        <a:spcBef>
          <a:spcPct val="0"/>
        </a:spcBef>
        <a:spcAft>
          <a:spcPct val="0"/>
        </a:spcAft>
        <a:defRPr sz="2800">
          <a:solidFill>
            <a:srgbClr val="64379B"/>
          </a:solidFill>
          <a:latin typeface="Arial" charset="0"/>
          <a:ea typeface="ＭＳ Ｐゴシック" charset="0"/>
          <a:cs typeface="ＭＳ Ｐゴシック" charset="0"/>
        </a:defRPr>
      </a:lvl2pPr>
      <a:lvl3pPr algn="l" rtl="0" eaLnBrk="1" fontAlgn="base" hangingPunct="1">
        <a:spcBef>
          <a:spcPct val="0"/>
        </a:spcBef>
        <a:spcAft>
          <a:spcPct val="0"/>
        </a:spcAft>
        <a:defRPr sz="2800">
          <a:solidFill>
            <a:srgbClr val="64379B"/>
          </a:solidFill>
          <a:latin typeface="Arial" charset="0"/>
          <a:ea typeface="ＭＳ Ｐゴシック" charset="0"/>
          <a:cs typeface="ＭＳ Ｐゴシック" charset="0"/>
        </a:defRPr>
      </a:lvl3pPr>
      <a:lvl4pPr algn="l" rtl="0" eaLnBrk="1" fontAlgn="base" hangingPunct="1">
        <a:spcBef>
          <a:spcPct val="0"/>
        </a:spcBef>
        <a:spcAft>
          <a:spcPct val="0"/>
        </a:spcAft>
        <a:defRPr sz="2800">
          <a:solidFill>
            <a:srgbClr val="64379B"/>
          </a:solidFill>
          <a:latin typeface="Arial" charset="0"/>
          <a:ea typeface="ＭＳ Ｐゴシック" charset="0"/>
          <a:cs typeface="ＭＳ Ｐゴシック" charset="0"/>
        </a:defRPr>
      </a:lvl4pPr>
      <a:lvl5pPr algn="l" rtl="0" eaLnBrk="1" fontAlgn="base" hangingPunct="1">
        <a:spcBef>
          <a:spcPct val="0"/>
        </a:spcBef>
        <a:spcAft>
          <a:spcPct val="0"/>
        </a:spcAft>
        <a:defRPr sz="2800">
          <a:solidFill>
            <a:srgbClr val="64379B"/>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2800">
          <a:solidFill>
            <a:srgbClr val="64379B"/>
          </a:solidFill>
          <a:latin typeface="Arial" charset="0"/>
          <a:ea typeface="ＭＳ Ｐゴシック" charset="0"/>
          <a:cs typeface="ＭＳ Ｐゴシック" charset="0"/>
        </a:defRPr>
      </a:lvl6pPr>
      <a:lvl7pPr marL="914400" algn="l" rtl="0" eaLnBrk="1" fontAlgn="base" hangingPunct="1">
        <a:spcBef>
          <a:spcPct val="0"/>
        </a:spcBef>
        <a:spcAft>
          <a:spcPct val="0"/>
        </a:spcAft>
        <a:defRPr sz="2800">
          <a:solidFill>
            <a:srgbClr val="64379B"/>
          </a:solidFill>
          <a:latin typeface="Arial" charset="0"/>
          <a:ea typeface="ＭＳ Ｐゴシック" charset="0"/>
          <a:cs typeface="ＭＳ Ｐゴシック" charset="0"/>
        </a:defRPr>
      </a:lvl7pPr>
      <a:lvl8pPr marL="1371600" algn="l" rtl="0" eaLnBrk="1" fontAlgn="base" hangingPunct="1">
        <a:spcBef>
          <a:spcPct val="0"/>
        </a:spcBef>
        <a:spcAft>
          <a:spcPct val="0"/>
        </a:spcAft>
        <a:defRPr sz="2800">
          <a:solidFill>
            <a:srgbClr val="64379B"/>
          </a:solidFill>
          <a:latin typeface="Arial" charset="0"/>
          <a:ea typeface="ＭＳ Ｐゴシック" charset="0"/>
          <a:cs typeface="ＭＳ Ｐゴシック" charset="0"/>
        </a:defRPr>
      </a:lvl8pPr>
      <a:lvl9pPr marL="1828800" algn="l" rtl="0" eaLnBrk="1" fontAlgn="base" hangingPunct="1">
        <a:spcBef>
          <a:spcPct val="0"/>
        </a:spcBef>
        <a:spcAft>
          <a:spcPct val="0"/>
        </a:spcAft>
        <a:defRPr sz="2800">
          <a:solidFill>
            <a:srgbClr val="64379B"/>
          </a:solidFill>
          <a:latin typeface="Arial" charset="0"/>
          <a:ea typeface="ＭＳ Ｐゴシック" charset="0"/>
          <a:cs typeface="ＭＳ Ｐゴシック" charset="0"/>
        </a:defRPr>
      </a:lvl9pPr>
    </p:titleStyle>
    <p:bodyStyle>
      <a:lvl1pPr marL="342900" indent="-342900" algn="l" rtl="0" eaLnBrk="1" fontAlgn="base" hangingPunct="1">
        <a:spcBef>
          <a:spcPct val="20000"/>
        </a:spcBef>
        <a:spcAft>
          <a:spcPct val="0"/>
        </a:spcAft>
        <a:buChar char="•"/>
        <a:defRPr sz="2400" b="0" i="0">
          <a:solidFill>
            <a:schemeClr val="tx2"/>
          </a:solidFill>
          <a:latin typeface="Calibri"/>
          <a:ea typeface="+mn-ea"/>
          <a:cs typeface="Calibri"/>
        </a:defRPr>
      </a:lvl1pPr>
      <a:lvl2pPr marL="742950" indent="-285750" algn="l" rtl="0" eaLnBrk="1" fontAlgn="base" hangingPunct="1">
        <a:spcBef>
          <a:spcPct val="20000"/>
        </a:spcBef>
        <a:spcAft>
          <a:spcPct val="0"/>
        </a:spcAft>
        <a:buChar char="–"/>
        <a:defRPr sz="2100" b="0" i="0">
          <a:solidFill>
            <a:schemeClr val="tx2"/>
          </a:solidFill>
          <a:latin typeface="Calibri"/>
          <a:ea typeface="+mn-ea"/>
          <a:cs typeface="Calibri"/>
        </a:defRPr>
      </a:lvl2pPr>
      <a:lvl3pPr marL="1143000" indent="-228600" algn="l" rtl="0" eaLnBrk="1" fontAlgn="base" hangingPunct="1">
        <a:spcBef>
          <a:spcPct val="20000"/>
        </a:spcBef>
        <a:spcAft>
          <a:spcPct val="0"/>
        </a:spcAft>
        <a:buChar char="•"/>
        <a:defRPr sz="2000" b="0" i="0">
          <a:solidFill>
            <a:schemeClr val="tx2"/>
          </a:solidFill>
          <a:latin typeface="Calibri"/>
          <a:ea typeface="+mn-ea"/>
          <a:cs typeface="Calibri"/>
        </a:defRPr>
      </a:lvl3pPr>
      <a:lvl4pPr marL="1600200" indent="-228600" algn="l" rtl="0" eaLnBrk="1" fontAlgn="base" hangingPunct="1">
        <a:spcBef>
          <a:spcPct val="20000"/>
        </a:spcBef>
        <a:spcAft>
          <a:spcPct val="0"/>
        </a:spcAft>
        <a:buChar char="–"/>
        <a:defRPr sz="2000" b="0" i="0">
          <a:solidFill>
            <a:schemeClr val="tx2"/>
          </a:solidFill>
          <a:latin typeface="Calibri"/>
          <a:ea typeface="+mn-ea"/>
          <a:cs typeface="Calibri"/>
        </a:defRPr>
      </a:lvl4pPr>
      <a:lvl5pPr marL="2057400" indent="-228600" algn="l" rtl="0" eaLnBrk="1" fontAlgn="base" hangingPunct="1">
        <a:spcBef>
          <a:spcPct val="20000"/>
        </a:spcBef>
        <a:spcAft>
          <a:spcPct val="0"/>
        </a:spcAft>
        <a:buChar char="»"/>
        <a:defRPr sz="1700" b="0" i="0">
          <a:solidFill>
            <a:schemeClr val="tx2"/>
          </a:solidFill>
          <a:latin typeface="Calibri"/>
          <a:ea typeface="+mn-ea"/>
          <a:cs typeface="Calibri"/>
        </a:defRPr>
      </a:lvl5pPr>
      <a:lvl6pPr marL="2514600" indent="-228600" algn="l" rtl="0" eaLnBrk="1" fontAlgn="base" hangingPunct="1">
        <a:spcBef>
          <a:spcPct val="20000"/>
        </a:spcBef>
        <a:spcAft>
          <a:spcPct val="0"/>
        </a:spcAft>
        <a:buChar char="»"/>
        <a:defRPr sz="1700">
          <a:solidFill>
            <a:schemeClr val="tx1"/>
          </a:solidFill>
          <a:latin typeface="+mn-lt"/>
          <a:ea typeface="+mn-ea"/>
        </a:defRPr>
      </a:lvl6pPr>
      <a:lvl7pPr marL="2971800" indent="-228600" algn="l" rtl="0" eaLnBrk="1" fontAlgn="base" hangingPunct="1">
        <a:spcBef>
          <a:spcPct val="20000"/>
        </a:spcBef>
        <a:spcAft>
          <a:spcPct val="0"/>
        </a:spcAft>
        <a:buChar char="»"/>
        <a:defRPr sz="1700">
          <a:solidFill>
            <a:schemeClr val="tx1"/>
          </a:solidFill>
          <a:latin typeface="+mn-lt"/>
          <a:ea typeface="+mn-ea"/>
        </a:defRPr>
      </a:lvl7pPr>
      <a:lvl8pPr marL="3429000" indent="-228600" algn="l" rtl="0" eaLnBrk="1" fontAlgn="base" hangingPunct="1">
        <a:spcBef>
          <a:spcPct val="20000"/>
        </a:spcBef>
        <a:spcAft>
          <a:spcPct val="0"/>
        </a:spcAft>
        <a:buChar char="»"/>
        <a:defRPr sz="1700">
          <a:solidFill>
            <a:schemeClr val="tx1"/>
          </a:solidFill>
          <a:latin typeface="+mn-lt"/>
          <a:ea typeface="+mn-ea"/>
        </a:defRPr>
      </a:lvl8pPr>
      <a:lvl9pPr marL="3886200" indent="-228600" algn="l" rtl="0" eaLnBrk="1" fontAlgn="base" hangingPunct="1">
        <a:spcBef>
          <a:spcPct val="20000"/>
        </a:spcBef>
        <a:spcAft>
          <a:spcPct val="0"/>
        </a:spcAft>
        <a:buChar char="»"/>
        <a:defRPr sz="17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320675" y="152400"/>
            <a:ext cx="8382000" cy="44319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title style</a:t>
            </a:r>
            <a:endParaRPr lang="en-US" dirty="0" smtClean="0"/>
          </a:p>
        </p:txBody>
      </p:sp>
      <p:sp>
        <p:nvSpPr>
          <p:cNvPr id="2051" name="Text Placeholder 2"/>
          <p:cNvSpPr>
            <a:spLocks noGrp="1"/>
          </p:cNvSpPr>
          <p:nvPr>
            <p:ph type="body" idx="1"/>
          </p:nvPr>
        </p:nvSpPr>
        <p:spPr bwMode="auto">
          <a:xfrm>
            <a:off x="301625" y="838201"/>
            <a:ext cx="8382000" cy="16466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pic>
        <p:nvPicPr>
          <p:cNvPr id="2053" name="Picture 4" descr="kiev.png"/>
          <p:cNvPicPr>
            <a:picLocks noChangeAspect="1"/>
          </p:cNvPicPr>
          <p:nvPr/>
        </p:nvPicPr>
        <p:blipFill>
          <a:blip r:embed="rId15"/>
          <a:srcRect/>
          <a:stretch>
            <a:fillRect/>
          </a:stretch>
        </p:blipFill>
        <p:spPr bwMode="auto">
          <a:xfrm>
            <a:off x="168277" y="6499226"/>
            <a:ext cx="1006475" cy="358775"/>
          </a:xfrm>
          <a:prstGeom prst="rect">
            <a:avLst/>
          </a:prstGeom>
          <a:noFill/>
          <a:ln w="9525">
            <a:noFill/>
            <a:miter lim="800000"/>
            <a:headEnd/>
            <a:tailEnd/>
          </a:ln>
        </p:spPr>
      </p:pic>
    </p:spTree>
    <p:extLst>
      <p:ext uri="{BB962C8B-B14F-4D97-AF65-F5344CB8AC3E}">
        <p14:creationId xmlns:p14="http://schemas.microsoft.com/office/powerpoint/2010/main" val="349024644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transition>
    <p:fade/>
  </p:transition>
  <p:hf hdr="0" ftr="0" dt="0"/>
  <p:txStyles>
    <p:titleStyle>
      <a:lvl1pPr algn="l" defTabSz="912813" rtl="0" eaLnBrk="1" fontAlgn="base" hangingPunct="1">
        <a:lnSpc>
          <a:spcPct val="90000"/>
        </a:lnSpc>
        <a:spcBef>
          <a:spcPct val="0"/>
        </a:spcBef>
        <a:spcAft>
          <a:spcPct val="0"/>
        </a:spcAft>
        <a:defRPr sz="3200">
          <a:solidFill>
            <a:schemeClr val="tx1"/>
          </a:solidFill>
          <a:latin typeface="+mj-lt"/>
          <a:ea typeface="+mj-ea"/>
          <a:cs typeface="+mj-cs"/>
        </a:defRPr>
      </a:lvl1pPr>
      <a:lvl2pPr algn="l" defTabSz="912813" rtl="0" eaLnBrk="1" fontAlgn="base" hangingPunct="1">
        <a:lnSpc>
          <a:spcPct val="90000"/>
        </a:lnSpc>
        <a:spcBef>
          <a:spcPct val="0"/>
        </a:spcBef>
        <a:spcAft>
          <a:spcPct val="0"/>
        </a:spcAft>
        <a:defRPr sz="3200">
          <a:solidFill>
            <a:schemeClr val="tx1"/>
          </a:solidFill>
          <a:latin typeface="Segoe Light" pitchFamily="34" charset="0"/>
          <a:cs typeface="Arial" pitchFamily="34" charset="0"/>
        </a:defRPr>
      </a:lvl2pPr>
      <a:lvl3pPr algn="l" defTabSz="912813" rtl="0" eaLnBrk="1" fontAlgn="base" hangingPunct="1">
        <a:lnSpc>
          <a:spcPct val="90000"/>
        </a:lnSpc>
        <a:spcBef>
          <a:spcPct val="0"/>
        </a:spcBef>
        <a:spcAft>
          <a:spcPct val="0"/>
        </a:spcAft>
        <a:defRPr sz="3200">
          <a:solidFill>
            <a:schemeClr val="tx1"/>
          </a:solidFill>
          <a:latin typeface="Segoe Light" pitchFamily="34" charset="0"/>
          <a:cs typeface="Arial" pitchFamily="34" charset="0"/>
        </a:defRPr>
      </a:lvl3pPr>
      <a:lvl4pPr algn="l" defTabSz="912813" rtl="0" eaLnBrk="1" fontAlgn="base" hangingPunct="1">
        <a:lnSpc>
          <a:spcPct val="90000"/>
        </a:lnSpc>
        <a:spcBef>
          <a:spcPct val="0"/>
        </a:spcBef>
        <a:spcAft>
          <a:spcPct val="0"/>
        </a:spcAft>
        <a:defRPr sz="3200">
          <a:solidFill>
            <a:schemeClr val="tx1"/>
          </a:solidFill>
          <a:latin typeface="Segoe Light" pitchFamily="34" charset="0"/>
          <a:cs typeface="Arial" pitchFamily="34" charset="0"/>
        </a:defRPr>
      </a:lvl4pPr>
      <a:lvl5pPr algn="l" defTabSz="912813" rtl="0" eaLnBrk="1" fontAlgn="base" hangingPunct="1">
        <a:lnSpc>
          <a:spcPct val="90000"/>
        </a:lnSpc>
        <a:spcBef>
          <a:spcPct val="0"/>
        </a:spcBef>
        <a:spcAft>
          <a:spcPct val="0"/>
        </a:spcAft>
        <a:defRPr sz="3200">
          <a:solidFill>
            <a:schemeClr val="tx1"/>
          </a:solidFill>
          <a:latin typeface="Segoe Light" pitchFamily="34" charset="0"/>
          <a:cs typeface="Arial" pitchFamily="34" charset="0"/>
        </a:defRPr>
      </a:lvl5pPr>
      <a:lvl6pPr marL="457200" algn="l" defTabSz="912813" rtl="0" eaLnBrk="1" fontAlgn="base" hangingPunct="1">
        <a:lnSpc>
          <a:spcPct val="90000"/>
        </a:lnSpc>
        <a:spcBef>
          <a:spcPct val="0"/>
        </a:spcBef>
        <a:spcAft>
          <a:spcPct val="0"/>
        </a:spcAft>
        <a:defRPr sz="3200">
          <a:solidFill>
            <a:schemeClr val="tx1"/>
          </a:solidFill>
          <a:latin typeface="Segoe Light" pitchFamily="34" charset="0"/>
          <a:cs typeface="Arial" pitchFamily="34" charset="0"/>
        </a:defRPr>
      </a:lvl6pPr>
      <a:lvl7pPr marL="914400" algn="l" defTabSz="912813" rtl="0" eaLnBrk="1" fontAlgn="base" hangingPunct="1">
        <a:lnSpc>
          <a:spcPct val="90000"/>
        </a:lnSpc>
        <a:spcBef>
          <a:spcPct val="0"/>
        </a:spcBef>
        <a:spcAft>
          <a:spcPct val="0"/>
        </a:spcAft>
        <a:defRPr sz="3200">
          <a:solidFill>
            <a:schemeClr val="tx1"/>
          </a:solidFill>
          <a:latin typeface="Segoe Light" pitchFamily="34" charset="0"/>
          <a:cs typeface="Arial" pitchFamily="34" charset="0"/>
        </a:defRPr>
      </a:lvl7pPr>
      <a:lvl8pPr marL="1371600" algn="l" defTabSz="912813" rtl="0" eaLnBrk="1" fontAlgn="base" hangingPunct="1">
        <a:lnSpc>
          <a:spcPct val="90000"/>
        </a:lnSpc>
        <a:spcBef>
          <a:spcPct val="0"/>
        </a:spcBef>
        <a:spcAft>
          <a:spcPct val="0"/>
        </a:spcAft>
        <a:defRPr sz="3200">
          <a:solidFill>
            <a:schemeClr val="tx1"/>
          </a:solidFill>
          <a:latin typeface="Segoe Light" pitchFamily="34" charset="0"/>
          <a:cs typeface="Arial" pitchFamily="34" charset="0"/>
        </a:defRPr>
      </a:lvl8pPr>
      <a:lvl9pPr marL="1828800" algn="l" defTabSz="912813" rtl="0" eaLnBrk="1" fontAlgn="base" hangingPunct="1">
        <a:lnSpc>
          <a:spcPct val="90000"/>
        </a:lnSpc>
        <a:spcBef>
          <a:spcPct val="0"/>
        </a:spcBef>
        <a:spcAft>
          <a:spcPct val="0"/>
        </a:spcAft>
        <a:defRPr sz="3200">
          <a:solidFill>
            <a:schemeClr val="tx1"/>
          </a:solidFill>
          <a:latin typeface="Segoe Light" pitchFamily="34" charset="0"/>
          <a:cs typeface="Arial" pitchFamily="34" charset="0"/>
        </a:defRPr>
      </a:lvl9pPr>
    </p:titleStyle>
    <p:bodyStyle>
      <a:lvl1pPr marL="341313" indent="-341313" algn="l" defTabSz="912813" rtl="0" eaLnBrk="1" fontAlgn="base" hangingPunct="1">
        <a:lnSpc>
          <a:spcPct val="90000"/>
        </a:lnSpc>
        <a:spcBef>
          <a:spcPct val="20000"/>
        </a:spcBef>
        <a:spcAft>
          <a:spcPct val="0"/>
        </a:spcAft>
        <a:buChar char="•"/>
        <a:defRPr sz="2600">
          <a:solidFill>
            <a:schemeClr val="tx1"/>
          </a:solidFill>
          <a:latin typeface="+mn-lt"/>
          <a:ea typeface="+mn-ea"/>
          <a:cs typeface="+mn-cs"/>
        </a:defRPr>
      </a:lvl1pPr>
      <a:lvl2pPr marL="628650" indent="-285750" algn="l" defTabSz="912813" rtl="0" eaLnBrk="1" fontAlgn="base" hangingPunct="1">
        <a:lnSpc>
          <a:spcPct val="90000"/>
        </a:lnSpc>
        <a:spcBef>
          <a:spcPct val="20000"/>
        </a:spcBef>
        <a:spcAft>
          <a:spcPct val="0"/>
        </a:spcAft>
        <a:buChar char="•"/>
        <a:defRPr sz="2200">
          <a:solidFill>
            <a:schemeClr val="tx1"/>
          </a:solidFill>
          <a:latin typeface="+mn-lt"/>
        </a:defRPr>
      </a:lvl2pPr>
      <a:lvl3pPr marL="914400" indent="-285750" algn="l" defTabSz="912813" rtl="0" eaLnBrk="1" fontAlgn="base" hangingPunct="1">
        <a:lnSpc>
          <a:spcPct val="90000"/>
        </a:lnSpc>
        <a:spcBef>
          <a:spcPct val="20000"/>
        </a:spcBef>
        <a:spcAft>
          <a:spcPct val="0"/>
        </a:spcAft>
        <a:buChar char="•"/>
        <a:defRPr>
          <a:solidFill>
            <a:schemeClr val="tx1"/>
          </a:solidFill>
          <a:latin typeface="+mn-lt"/>
        </a:defRPr>
      </a:lvl3pPr>
      <a:lvl4pPr marL="1208088" indent="-282575" algn="l" defTabSz="912813" rtl="0" eaLnBrk="1" fontAlgn="base" hangingPunct="1">
        <a:lnSpc>
          <a:spcPct val="90000"/>
        </a:lnSpc>
        <a:spcBef>
          <a:spcPct val="20000"/>
        </a:spcBef>
        <a:spcAft>
          <a:spcPct val="0"/>
        </a:spcAft>
        <a:buChar char="•"/>
        <a:defRPr>
          <a:solidFill>
            <a:schemeClr val="tx1"/>
          </a:solidFill>
          <a:latin typeface="+mn-lt"/>
        </a:defRPr>
      </a:lvl4pPr>
      <a:lvl5pPr marL="1484313" indent="-280988" algn="l" defTabSz="912813" rtl="0" eaLnBrk="1" fontAlgn="base" hangingPunct="1">
        <a:lnSpc>
          <a:spcPct val="90000"/>
        </a:lnSpc>
        <a:spcBef>
          <a:spcPct val="20000"/>
        </a:spcBef>
        <a:spcAft>
          <a:spcPct val="0"/>
        </a:spcAft>
        <a:buChar char="•"/>
        <a:defRPr>
          <a:solidFill>
            <a:schemeClr val="tx1"/>
          </a:solidFill>
          <a:latin typeface="+mn-lt"/>
        </a:defRPr>
      </a:lvl5pPr>
      <a:lvl6pPr marL="1941513" indent="-280988" algn="l" defTabSz="912813" rtl="0" eaLnBrk="1" fontAlgn="base" hangingPunct="1">
        <a:lnSpc>
          <a:spcPct val="90000"/>
        </a:lnSpc>
        <a:spcBef>
          <a:spcPct val="20000"/>
        </a:spcBef>
        <a:spcAft>
          <a:spcPct val="0"/>
        </a:spcAft>
        <a:buChar char="•"/>
        <a:defRPr>
          <a:solidFill>
            <a:schemeClr val="tx1"/>
          </a:solidFill>
          <a:latin typeface="+mn-lt"/>
        </a:defRPr>
      </a:lvl6pPr>
      <a:lvl7pPr marL="2398713" indent="-280988" algn="l" defTabSz="912813" rtl="0" eaLnBrk="1" fontAlgn="base" hangingPunct="1">
        <a:lnSpc>
          <a:spcPct val="90000"/>
        </a:lnSpc>
        <a:spcBef>
          <a:spcPct val="20000"/>
        </a:spcBef>
        <a:spcAft>
          <a:spcPct val="0"/>
        </a:spcAft>
        <a:buChar char="•"/>
        <a:defRPr>
          <a:solidFill>
            <a:schemeClr val="tx1"/>
          </a:solidFill>
          <a:latin typeface="+mn-lt"/>
        </a:defRPr>
      </a:lvl7pPr>
      <a:lvl8pPr marL="2855913" indent="-280988" algn="l" defTabSz="912813" rtl="0" eaLnBrk="1" fontAlgn="base" hangingPunct="1">
        <a:lnSpc>
          <a:spcPct val="90000"/>
        </a:lnSpc>
        <a:spcBef>
          <a:spcPct val="20000"/>
        </a:spcBef>
        <a:spcAft>
          <a:spcPct val="0"/>
        </a:spcAft>
        <a:buChar char="•"/>
        <a:defRPr>
          <a:solidFill>
            <a:schemeClr val="tx1"/>
          </a:solidFill>
          <a:latin typeface="+mn-lt"/>
        </a:defRPr>
      </a:lvl8pPr>
      <a:lvl9pPr marL="3313113" indent="-280988" algn="l" defTabSz="912813" rtl="0" eaLnBrk="1" fontAlgn="base" hangingPunct="1">
        <a:lnSpc>
          <a:spcPct val="90000"/>
        </a:lnSpc>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320675" y="411163"/>
            <a:ext cx="8382000" cy="44319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2051" name="Text Placeholder 2"/>
          <p:cNvSpPr>
            <a:spLocks noGrp="1"/>
          </p:cNvSpPr>
          <p:nvPr>
            <p:ph type="body" idx="1"/>
          </p:nvPr>
        </p:nvSpPr>
        <p:spPr bwMode="auto">
          <a:xfrm>
            <a:off x="301625" y="1417640"/>
            <a:ext cx="8382000" cy="16466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2052" name="Picture 5" descr="GLogo_flat_transparent_RGB_larger"/>
          <p:cNvPicPr>
            <a:picLocks noChangeAspect="1" noChangeArrowheads="1"/>
          </p:cNvPicPr>
          <p:nvPr/>
        </p:nvPicPr>
        <p:blipFill>
          <a:blip r:embed="rId15"/>
          <a:srcRect/>
          <a:stretch>
            <a:fillRect/>
          </a:stretch>
        </p:blipFill>
        <p:spPr bwMode="auto">
          <a:xfrm>
            <a:off x="7924800" y="6464301"/>
            <a:ext cx="1066800" cy="385763"/>
          </a:xfrm>
          <a:prstGeom prst="rect">
            <a:avLst/>
          </a:prstGeom>
          <a:noFill/>
          <a:ln w="9525">
            <a:noFill/>
            <a:miter lim="800000"/>
            <a:headEnd/>
            <a:tailEnd/>
          </a:ln>
        </p:spPr>
      </p:pic>
    </p:spTree>
    <p:extLst>
      <p:ext uri="{BB962C8B-B14F-4D97-AF65-F5344CB8AC3E}">
        <p14:creationId xmlns:p14="http://schemas.microsoft.com/office/powerpoint/2010/main" val="66677743"/>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transition>
    <p:fade/>
  </p:transition>
  <p:hf hdr="0" ftr="0" dt="0"/>
  <p:txStyles>
    <p:titleStyle>
      <a:lvl1pPr algn="l" defTabSz="912813" rtl="0" eaLnBrk="1" fontAlgn="base" hangingPunct="1">
        <a:lnSpc>
          <a:spcPct val="90000"/>
        </a:lnSpc>
        <a:spcBef>
          <a:spcPct val="0"/>
        </a:spcBef>
        <a:spcAft>
          <a:spcPct val="0"/>
        </a:spcAft>
        <a:defRPr sz="3200">
          <a:solidFill>
            <a:schemeClr val="tx1"/>
          </a:solidFill>
          <a:latin typeface="+mj-lt"/>
          <a:ea typeface="+mj-ea"/>
          <a:cs typeface="+mj-cs"/>
        </a:defRPr>
      </a:lvl1pPr>
      <a:lvl2pPr algn="l" defTabSz="912813" rtl="0" eaLnBrk="1" fontAlgn="base" hangingPunct="1">
        <a:lnSpc>
          <a:spcPct val="90000"/>
        </a:lnSpc>
        <a:spcBef>
          <a:spcPct val="0"/>
        </a:spcBef>
        <a:spcAft>
          <a:spcPct val="0"/>
        </a:spcAft>
        <a:defRPr sz="3200">
          <a:solidFill>
            <a:schemeClr val="tx1"/>
          </a:solidFill>
          <a:latin typeface="Segoe Light" pitchFamily="34" charset="0"/>
          <a:cs typeface="Arial" pitchFamily="34" charset="0"/>
        </a:defRPr>
      </a:lvl2pPr>
      <a:lvl3pPr algn="l" defTabSz="912813" rtl="0" eaLnBrk="1" fontAlgn="base" hangingPunct="1">
        <a:lnSpc>
          <a:spcPct val="90000"/>
        </a:lnSpc>
        <a:spcBef>
          <a:spcPct val="0"/>
        </a:spcBef>
        <a:spcAft>
          <a:spcPct val="0"/>
        </a:spcAft>
        <a:defRPr sz="3200">
          <a:solidFill>
            <a:schemeClr val="tx1"/>
          </a:solidFill>
          <a:latin typeface="Segoe Light" pitchFamily="34" charset="0"/>
          <a:cs typeface="Arial" pitchFamily="34" charset="0"/>
        </a:defRPr>
      </a:lvl3pPr>
      <a:lvl4pPr algn="l" defTabSz="912813" rtl="0" eaLnBrk="1" fontAlgn="base" hangingPunct="1">
        <a:lnSpc>
          <a:spcPct val="90000"/>
        </a:lnSpc>
        <a:spcBef>
          <a:spcPct val="0"/>
        </a:spcBef>
        <a:spcAft>
          <a:spcPct val="0"/>
        </a:spcAft>
        <a:defRPr sz="3200">
          <a:solidFill>
            <a:schemeClr val="tx1"/>
          </a:solidFill>
          <a:latin typeface="Segoe Light" pitchFamily="34" charset="0"/>
          <a:cs typeface="Arial" pitchFamily="34" charset="0"/>
        </a:defRPr>
      </a:lvl4pPr>
      <a:lvl5pPr algn="l" defTabSz="912813" rtl="0" eaLnBrk="1" fontAlgn="base" hangingPunct="1">
        <a:lnSpc>
          <a:spcPct val="90000"/>
        </a:lnSpc>
        <a:spcBef>
          <a:spcPct val="0"/>
        </a:spcBef>
        <a:spcAft>
          <a:spcPct val="0"/>
        </a:spcAft>
        <a:defRPr sz="3200">
          <a:solidFill>
            <a:schemeClr val="tx1"/>
          </a:solidFill>
          <a:latin typeface="Segoe Light" pitchFamily="34" charset="0"/>
          <a:cs typeface="Arial" pitchFamily="34" charset="0"/>
        </a:defRPr>
      </a:lvl5pPr>
      <a:lvl6pPr marL="457200" algn="l" defTabSz="912813" rtl="0" eaLnBrk="1" fontAlgn="base" hangingPunct="1">
        <a:lnSpc>
          <a:spcPct val="90000"/>
        </a:lnSpc>
        <a:spcBef>
          <a:spcPct val="0"/>
        </a:spcBef>
        <a:spcAft>
          <a:spcPct val="0"/>
        </a:spcAft>
        <a:defRPr sz="3200">
          <a:solidFill>
            <a:schemeClr val="tx1"/>
          </a:solidFill>
          <a:latin typeface="Segoe Light" pitchFamily="34" charset="0"/>
          <a:cs typeface="Arial" pitchFamily="34" charset="0"/>
        </a:defRPr>
      </a:lvl6pPr>
      <a:lvl7pPr marL="914400" algn="l" defTabSz="912813" rtl="0" eaLnBrk="1" fontAlgn="base" hangingPunct="1">
        <a:lnSpc>
          <a:spcPct val="90000"/>
        </a:lnSpc>
        <a:spcBef>
          <a:spcPct val="0"/>
        </a:spcBef>
        <a:spcAft>
          <a:spcPct val="0"/>
        </a:spcAft>
        <a:defRPr sz="3200">
          <a:solidFill>
            <a:schemeClr val="tx1"/>
          </a:solidFill>
          <a:latin typeface="Segoe Light" pitchFamily="34" charset="0"/>
          <a:cs typeface="Arial" pitchFamily="34" charset="0"/>
        </a:defRPr>
      </a:lvl7pPr>
      <a:lvl8pPr marL="1371600" algn="l" defTabSz="912813" rtl="0" eaLnBrk="1" fontAlgn="base" hangingPunct="1">
        <a:lnSpc>
          <a:spcPct val="90000"/>
        </a:lnSpc>
        <a:spcBef>
          <a:spcPct val="0"/>
        </a:spcBef>
        <a:spcAft>
          <a:spcPct val="0"/>
        </a:spcAft>
        <a:defRPr sz="3200">
          <a:solidFill>
            <a:schemeClr val="tx1"/>
          </a:solidFill>
          <a:latin typeface="Segoe Light" pitchFamily="34" charset="0"/>
          <a:cs typeface="Arial" pitchFamily="34" charset="0"/>
        </a:defRPr>
      </a:lvl8pPr>
      <a:lvl9pPr marL="1828800" algn="l" defTabSz="912813" rtl="0" eaLnBrk="1" fontAlgn="base" hangingPunct="1">
        <a:lnSpc>
          <a:spcPct val="90000"/>
        </a:lnSpc>
        <a:spcBef>
          <a:spcPct val="0"/>
        </a:spcBef>
        <a:spcAft>
          <a:spcPct val="0"/>
        </a:spcAft>
        <a:defRPr sz="3200">
          <a:solidFill>
            <a:schemeClr val="tx1"/>
          </a:solidFill>
          <a:latin typeface="Segoe Light" pitchFamily="34" charset="0"/>
          <a:cs typeface="Arial" pitchFamily="34" charset="0"/>
        </a:defRPr>
      </a:lvl9pPr>
    </p:titleStyle>
    <p:bodyStyle>
      <a:lvl1pPr marL="341313" indent="-341313" algn="l" defTabSz="912813" rtl="0" eaLnBrk="1" fontAlgn="base" hangingPunct="1">
        <a:lnSpc>
          <a:spcPct val="90000"/>
        </a:lnSpc>
        <a:spcBef>
          <a:spcPct val="20000"/>
        </a:spcBef>
        <a:spcAft>
          <a:spcPct val="0"/>
        </a:spcAft>
        <a:buChar char="•"/>
        <a:defRPr sz="2600">
          <a:solidFill>
            <a:schemeClr val="tx1"/>
          </a:solidFill>
          <a:latin typeface="+mn-lt"/>
          <a:ea typeface="+mn-ea"/>
          <a:cs typeface="+mn-cs"/>
        </a:defRPr>
      </a:lvl1pPr>
      <a:lvl2pPr marL="628650" indent="-285750" algn="l" defTabSz="912813" rtl="0" eaLnBrk="1" fontAlgn="base" hangingPunct="1">
        <a:lnSpc>
          <a:spcPct val="90000"/>
        </a:lnSpc>
        <a:spcBef>
          <a:spcPct val="20000"/>
        </a:spcBef>
        <a:spcAft>
          <a:spcPct val="0"/>
        </a:spcAft>
        <a:buChar char="•"/>
        <a:defRPr sz="2200">
          <a:solidFill>
            <a:schemeClr val="tx1"/>
          </a:solidFill>
          <a:latin typeface="+mn-lt"/>
        </a:defRPr>
      </a:lvl2pPr>
      <a:lvl3pPr marL="914400" indent="-285750" algn="l" defTabSz="912813" rtl="0" eaLnBrk="1" fontAlgn="base" hangingPunct="1">
        <a:lnSpc>
          <a:spcPct val="90000"/>
        </a:lnSpc>
        <a:spcBef>
          <a:spcPct val="20000"/>
        </a:spcBef>
        <a:spcAft>
          <a:spcPct val="0"/>
        </a:spcAft>
        <a:buChar char="•"/>
        <a:defRPr>
          <a:solidFill>
            <a:schemeClr val="tx1"/>
          </a:solidFill>
          <a:latin typeface="+mn-lt"/>
        </a:defRPr>
      </a:lvl3pPr>
      <a:lvl4pPr marL="1208088" indent="-282575" algn="l" defTabSz="912813" rtl="0" eaLnBrk="1" fontAlgn="base" hangingPunct="1">
        <a:lnSpc>
          <a:spcPct val="90000"/>
        </a:lnSpc>
        <a:spcBef>
          <a:spcPct val="20000"/>
        </a:spcBef>
        <a:spcAft>
          <a:spcPct val="0"/>
        </a:spcAft>
        <a:buChar char="•"/>
        <a:defRPr>
          <a:solidFill>
            <a:schemeClr val="tx1"/>
          </a:solidFill>
          <a:latin typeface="+mn-lt"/>
        </a:defRPr>
      </a:lvl4pPr>
      <a:lvl5pPr marL="1484313" indent="-280988" algn="l" defTabSz="912813" rtl="0" eaLnBrk="1" fontAlgn="base" hangingPunct="1">
        <a:lnSpc>
          <a:spcPct val="90000"/>
        </a:lnSpc>
        <a:spcBef>
          <a:spcPct val="20000"/>
        </a:spcBef>
        <a:spcAft>
          <a:spcPct val="0"/>
        </a:spcAft>
        <a:buChar char="•"/>
        <a:defRPr>
          <a:solidFill>
            <a:schemeClr val="tx1"/>
          </a:solidFill>
          <a:latin typeface="+mn-lt"/>
        </a:defRPr>
      </a:lvl5pPr>
      <a:lvl6pPr marL="1941513" indent="-280988" algn="l" defTabSz="912813" rtl="0" eaLnBrk="1" fontAlgn="base" hangingPunct="1">
        <a:lnSpc>
          <a:spcPct val="90000"/>
        </a:lnSpc>
        <a:spcBef>
          <a:spcPct val="20000"/>
        </a:spcBef>
        <a:spcAft>
          <a:spcPct val="0"/>
        </a:spcAft>
        <a:buChar char="•"/>
        <a:defRPr>
          <a:solidFill>
            <a:schemeClr val="tx1"/>
          </a:solidFill>
          <a:latin typeface="+mn-lt"/>
        </a:defRPr>
      </a:lvl6pPr>
      <a:lvl7pPr marL="2398713" indent="-280988" algn="l" defTabSz="912813" rtl="0" eaLnBrk="1" fontAlgn="base" hangingPunct="1">
        <a:lnSpc>
          <a:spcPct val="90000"/>
        </a:lnSpc>
        <a:spcBef>
          <a:spcPct val="20000"/>
        </a:spcBef>
        <a:spcAft>
          <a:spcPct val="0"/>
        </a:spcAft>
        <a:buChar char="•"/>
        <a:defRPr>
          <a:solidFill>
            <a:schemeClr val="tx1"/>
          </a:solidFill>
          <a:latin typeface="+mn-lt"/>
        </a:defRPr>
      </a:lvl7pPr>
      <a:lvl8pPr marL="2855913" indent="-280988" algn="l" defTabSz="912813" rtl="0" eaLnBrk="1" fontAlgn="base" hangingPunct="1">
        <a:lnSpc>
          <a:spcPct val="90000"/>
        </a:lnSpc>
        <a:spcBef>
          <a:spcPct val="20000"/>
        </a:spcBef>
        <a:spcAft>
          <a:spcPct val="0"/>
        </a:spcAft>
        <a:buChar char="•"/>
        <a:defRPr>
          <a:solidFill>
            <a:schemeClr val="tx1"/>
          </a:solidFill>
          <a:latin typeface="+mn-lt"/>
        </a:defRPr>
      </a:lvl8pPr>
      <a:lvl9pPr marL="3313113" indent="-280988" algn="l" defTabSz="912813" rtl="0" eaLnBrk="1" fontAlgn="base" hangingPunct="1">
        <a:lnSpc>
          <a:spcPct val="90000"/>
        </a:lnSpc>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7"/>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1"/>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ea typeface="+mn-ea"/>
              </a:defRPr>
            </a:lvl1pPr>
          </a:lstStyle>
          <a:p>
            <a:pPr eaLnBrk="1" hangingPunct="1">
              <a:defRPr/>
            </a:pPr>
            <a:endParaRPr lang="en-US">
              <a:cs typeface="+mn-cs"/>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ea typeface="+mn-ea"/>
              </a:defRPr>
            </a:lvl1pPr>
          </a:lstStyle>
          <a:p>
            <a:pPr eaLnBrk="1" hangingPunct="1">
              <a:defRPr/>
            </a:pPr>
            <a:endParaRPr lang="en-US">
              <a:cs typeface="+mn-cs"/>
            </a:endParaRPr>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a:ea typeface="+mn-ea"/>
              </a:defRPr>
            </a:lvl1pPr>
          </a:lstStyle>
          <a:p>
            <a:pPr eaLnBrk="1" hangingPunct="1">
              <a:defRPr/>
            </a:pPr>
            <a:fld id="{A46FC412-3FA6-4A08-A0FD-924A5F94B0B7}" type="slidenum">
              <a:rPr lang="en-US">
                <a:cs typeface="+mn-cs"/>
              </a:rPr>
              <a:pPr eaLnBrk="1" hangingPunct="1">
                <a:defRPr/>
              </a:pPr>
              <a:t>‹#›</a:t>
            </a:fld>
            <a:endParaRPr lang="en-US">
              <a:cs typeface="+mn-cs"/>
            </a:endParaRPr>
          </a:p>
        </p:txBody>
      </p:sp>
    </p:spTree>
    <p:extLst>
      <p:ext uri="{BB962C8B-B14F-4D97-AF65-F5344CB8AC3E}">
        <p14:creationId xmlns:p14="http://schemas.microsoft.com/office/powerpoint/2010/main" val="3853465964"/>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5" Type="http://schemas.openxmlformats.org/officeDocument/2006/relationships/image" Target="../media/image24.png"/><Relationship Id="rId4" Type="http://schemas.openxmlformats.org/officeDocument/2006/relationships/image" Target="../media/image23.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Inner Space</a:t>
            </a:r>
            <a:endParaRPr lang="en-GB" dirty="0"/>
          </a:p>
        </p:txBody>
      </p:sp>
      <p:sp>
        <p:nvSpPr>
          <p:cNvPr id="3" name="Subtitle 2"/>
          <p:cNvSpPr>
            <a:spLocks noGrp="1"/>
          </p:cNvSpPr>
          <p:nvPr>
            <p:ph type="subTitle" idx="1"/>
          </p:nvPr>
        </p:nvSpPr>
        <p:spPr/>
        <p:txBody>
          <a:bodyPr/>
          <a:lstStyle/>
          <a:p>
            <a:r>
              <a:rPr lang="en-GB" dirty="0" smtClean="0"/>
              <a:t>Bob Briscoe</a:t>
            </a:r>
          </a:p>
          <a:p>
            <a:r>
              <a:rPr lang="en-GB" dirty="0" smtClean="0"/>
              <a:t>Nov 2014</a:t>
            </a:r>
          </a:p>
          <a:p>
            <a:endParaRPr lang="en-GB" dirty="0" smtClean="0"/>
          </a:p>
          <a:p>
            <a:r>
              <a:rPr lang="en-GB" dirty="0" smtClean="0"/>
              <a:t>draft-briscoe-tcpm-inner-space-01</a:t>
            </a:r>
            <a:endParaRPr lang="en-GB" dirty="0"/>
          </a:p>
          <a:p>
            <a:endParaRPr lang="en-GB" dirty="0"/>
          </a:p>
        </p:txBody>
      </p:sp>
      <p:pic>
        <p:nvPicPr>
          <p:cNvPr id="5" name="Picture 5" descr="Trilogy 2"/>
          <p:cNvPicPr>
            <a:picLocks noChangeAspect="1" noChangeArrowheads="1"/>
          </p:cNvPicPr>
          <p:nvPr/>
        </p:nvPicPr>
        <p:blipFill>
          <a:blip r:embed="rId2">
            <a:extLst>
              <a:ext uri="{28A0092B-C50C-407E-A947-70E740481C1C}">
                <a14:useLocalDpi xmlns:a14="http://schemas.microsoft.com/office/drawing/2010/main" val="0"/>
              </a:ext>
            </a:extLst>
          </a:blip>
          <a:srcRect r="65749"/>
          <a:stretch>
            <a:fillRect/>
          </a:stretch>
        </p:blipFill>
        <p:spPr bwMode="auto">
          <a:xfrm>
            <a:off x="76200" y="5732644"/>
            <a:ext cx="1547656" cy="382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676400" y="6172200"/>
            <a:ext cx="4608512" cy="577081"/>
          </a:xfrm>
          <a:prstGeom prst="rect">
            <a:avLst/>
          </a:prstGeom>
          <a:noFill/>
        </p:spPr>
        <p:txBody>
          <a:bodyPr>
            <a:spAutoFit/>
          </a:bodyPr>
          <a:lstStyle/>
          <a:p>
            <a:pPr>
              <a:defRPr/>
            </a:pPr>
            <a:r>
              <a:rPr lang="en-GB" sz="1050" dirty="0">
                <a:solidFill>
                  <a:schemeClr val="bg1"/>
                </a:solidFill>
              </a:rPr>
              <a:t>Bob Briscoe’s work is part-funded by the European Community</a:t>
            </a:r>
            <a:br>
              <a:rPr lang="en-GB" sz="1050" dirty="0">
                <a:solidFill>
                  <a:schemeClr val="bg1"/>
                </a:solidFill>
              </a:rPr>
            </a:br>
            <a:r>
              <a:rPr lang="en-GB" sz="1050" dirty="0">
                <a:solidFill>
                  <a:schemeClr val="bg1"/>
                </a:solidFill>
              </a:rPr>
              <a:t>under its Seventh Framework Programme through the </a:t>
            </a:r>
            <a:br>
              <a:rPr lang="en-GB" sz="1050" dirty="0">
                <a:solidFill>
                  <a:schemeClr val="bg1"/>
                </a:solidFill>
              </a:rPr>
            </a:br>
            <a:r>
              <a:rPr lang="en-GB" sz="1050" dirty="0">
                <a:solidFill>
                  <a:schemeClr val="bg1"/>
                </a:solidFill>
              </a:rPr>
              <a:t>Trilogy 2 </a:t>
            </a:r>
            <a:r>
              <a:rPr lang="en-GB" sz="1050" dirty="0" smtClean="0">
                <a:solidFill>
                  <a:schemeClr val="bg1"/>
                </a:solidFill>
              </a:rPr>
              <a:t>(</a:t>
            </a:r>
            <a:r>
              <a:rPr lang="en-GB" sz="1050" dirty="0">
                <a:solidFill>
                  <a:schemeClr val="bg1"/>
                </a:solidFill>
              </a:rPr>
              <a:t>ICT-317756</a:t>
            </a:r>
            <a:r>
              <a:rPr lang="en-GB" sz="1050" dirty="0" smtClean="0">
                <a:solidFill>
                  <a:schemeClr val="bg1"/>
                </a:solidFill>
              </a:rPr>
              <a:t>) and the RITE (ICT-317700) projects</a:t>
            </a:r>
            <a:endParaRPr lang="en-GB" sz="1050" dirty="0">
              <a:solidFill>
                <a:schemeClr val="bg1"/>
              </a:solidFill>
            </a:endParaRPr>
          </a:p>
        </p:txBody>
      </p:sp>
      <p:grpSp>
        <p:nvGrpSpPr>
          <p:cNvPr id="9" name="Group 8"/>
          <p:cNvGrpSpPr/>
          <p:nvPr/>
        </p:nvGrpSpPr>
        <p:grpSpPr>
          <a:xfrm>
            <a:off x="152400" y="6172200"/>
            <a:ext cx="1471456" cy="541867"/>
            <a:chOff x="76200" y="6096000"/>
            <a:chExt cx="1676400" cy="685800"/>
          </a:xfrm>
        </p:grpSpPr>
        <p:sp>
          <p:nvSpPr>
            <p:cNvPr id="8" name="Rectangle 7"/>
            <p:cNvSpPr/>
            <p:nvPr/>
          </p:nvSpPr>
          <p:spPr bwMode="auto">
            <a:xfrm>
              <a:off x="76200" y="6096000"/>
              <a:ext cx="1676400" cy="685800"/>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Arial" charset="0"/>
                <a:ea typeface="ＭＳ Ｐゴシック" charset="0"/>
                <a:cs typeface="ＭＳ Ｐゴシック" charset="0"/>
              </a:endParaRPr>
            </a:p>
          </p:txBody>
        </p:sp>
        <p:pic>
          <p:nvPicPr>
            <p:cNvPr id="7"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3696" y="6192770"/>
              <a:ext cx="1440160" cy="5128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25131445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middlebox domination strategy</a:t>
            </a:r>
            <a:endParaRPr lang="en-GB" dirty="0"/>
          </a:p>
        </p:txBody>
      </p:sp>
      <p:sp>
        <p:nvSpPr>
          <p:cNvPr id="3" name="Content Placeholder 2"/>
          <p:cNvSpPr>
            <a:spLocks noGrp="1"/>
          </p:cNvSpPr>
          <p:nvPr>
            <p:ph idx="1"/>
          </p:nvPr>
        </p:nvSpPr>
        <p:spPr>
          <a:xfrm>
            <a:off x="685800" y="1219200"/>
            <a:ext cx="7772400" cy="5257800"/>
          </a:xfrm>
        </p:spPr>
        <p:txBody>
          <a:bodyPr>
            <a:normAutofit fontScale="92500" lnSpcReduction="20000"/>
          </a:bodyPr>
          <a:lstStyle/>
          <a:p>
            <a:pPr marL="0" indent="0">
              <a:buNone/>
            </a:pPr>
            <a:r>
              <a:rPr lang="en-GB" sz="2800" dirty="0" smtClean="0"/>
              <a:t>long term aim</a:t>
            </a:r>
          </a:p>
          <a:p>
            <a:r>
              <a:rPr lang="en-GB" dirty="0" smtClean="0"/>
              <a:t>authenticate options</a:t>
            </a:r>
          </a:p>
          <a:p>
            <a:endParaRPr lang="en-GB" dirty="0" smtClean="0"/>
          </a:p>
          <a:p>
            <a:r>
              <a:rPr lang="en-GB" dirty="0" smtClean="0"/>
              <a:t>if turned on option authentication today</a:t>
            </a:r>
          </a:p>
          <a:p>
            <a:pPr lvl="1"/>
            <a:r>
              <a:rPr lang="en-GB" dirty="0" smtClean="0"/>
              <a:t>~10% of connections would break</a:t>
            </a:r>
          </a:p>
          <a:p>
            <a:pPr lvl="1"/>
            <a:r>
              <a:rPr lang="en-GB" dirty="0" smtClean="0">
                <a:solidFill>
                  <a:srgbClr val="C00000"/>
                </a:solidFill>
              </a:rPr>
              <a:t>the ends break a working service</a:t>
            </a:r>
          </a:p>
          <a:p>
            <a:endParaRPr lang="en-GB" dirty="0" smtClean="0"/>
          </a:p>
          <a:p>
            <a:r>
              <a:rPr lang="en-GB" dirty="0" smtClean="0"/>
              <a:t>middlebox domination strategy</a:t>
            </a:r>
          </a:p>
          <a:p>
            <a:pPr lvl="1"/>
            <a:r>
              <a:rPr lang="en-GB" dirty="0" smtClean="0"/>
              <a:t>Inner Space + option authentication (breaks 0%)</a:t>
            </a:r>
          </a:p>
          <a:p>
            <a:r>
              <a:rPr lang="en-GB" dirty="0" smtClean="0"/>
              <a:t>then, if </a:t>
            </a:r>
            <a:r>
              <a:rPr lang="en-GB" dirty="0"/>
              <a:t>middleboxes move into the TCP data</a:t>
            </a:r>
          </a:p>
          <a:p>
            <a:pPr lvl="1"/>
            <a:r>
              <a:rPr lang="en-GB" dirty="0" smtClean="0">
                <a:solidFill>
                  <a:srgbClr val="C00000"/>
                </a:solidFill>
              </a:rPr>
              <a:t>the </a:t>
            </a:r>
            <a:r>
              <a:rPr lang="en-GB" dirty="0">
                <a:solidFill>
                  <a:srgbClr val="C00000"/>
                </a:solidFill>
              </a:rPr>
              <a:t>middleboxes break </a:t>
            </a:r>
            <a:r>
              <a:rPr lang="en-GB" dirty="0" smtClean="0">
                <a:solidFill>
                  <a:srgbClr val="C00000"/>
                </a:solidFill>
              </a:rPr>
              <a:t>a working service</a:t>
            </a:r>
          </a:p>
          <a:p>
            <a:pPr marL="0" indent="0">
              <a:buNone/>
            </a:pPr>
            <a:endParaRPr lang="en-GB" sz="2800" dirty="0" smtClean="0"/>
          </a:p>
          <a:p>
            <a:pPr marL="0" indent="0">
              <a:buNone/>
            </a:pPr>
            <a:r>
              <a:rPr lang="en-GB" i="1" dirty="0" smtClean="0"/>
              <a:t>if you want to shoot them,</a:t>
            </a:r>
          </a:p>
          <a:p>
            <a:pPr marL="0" indent="0">
              <a:buNone/>
            </a:pPr>
            <a:r>
              <a:rPr lang="en-GB" i="1" dirty="0" smtClean="0"/>
              <a:t>why shoot yourself in the foot</a:t>
            </a:r>
          </a:p>
          <a:p>
            <a:pPr marL="0" indent="0">
              <a:buNone/>
            </a:pPr>
            <a:r>
              <a:rPr lang="en-GB" i="1" dirty="0" smtClean="0"/>
              <a:t>when you can make them shoot themselves in the foot?</a:t>
            </a:r>
          </a:p>
          <a:p>
            <a:pPr lvl="1"/>
            <a:endParaRPr lang="en-GB" dirty="0" smtClean="0"/>
          </a:p>
        </p:txBody>
      </p:sp>
      <p:pic>
        <p:nvPicPr>
          <p:cNvPr id="4" name="Picture 2" descr="http://www.pirate4x4.com/forum/attachments/outdoor-sports-recreation/646860d1326764283-if-youre-going-shoot-yourself-foot-45calibe-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71256" y="2133600"/>
            <a:ext cx="2057400" cy="2743200"/>
          </a:xfrm>
          <a:prstGeom prst="rect">
            <a:avLst/>
          </a:prstGeom>
          <a:noFill/>
          <a:effectLst>
            <a:softEdge rad="127000"/>
          </a:effectLst>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1"/>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37565678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a:t>
            </a:r>
            <a:endParaRPr lang="en-GB" dirty="0"/>
          </a:p>
        </p:txBody>
      </p:sp>
      <p:sp>
        <p:nvSpPr>
          <p:cNvPr id="3" name="Content Placeholder 2"/>
          <p:cNvSpPr>
            <a:spLocks noGrp="1"/>
          </p:cNvSpPr>
          <p:nvPr>
            <p:ph idx="1"/>
          </p:nvPr>
        </p:nvSpPr>
        <p:spPr/>
        <p:txBody>
          <a:bodyPr>
            <a:normAutofit fontScale="92500" lnSpcReduction="10000"/>
          </a:bodyPr>
          <a:lstStyle/>
          <a:p>
            <a:r>
              <a:rPr lang="en-GB" dirty="0"/>
              <a:t>make TCP options easy</a:t>
            </a:r>
          </a:p>
          <a:p>
            <a:pPr lvl="1"/>
            <a:r>
              <a:rPr lang="en-GB" dirty="0"/>
              <a:t>they will just work</a:t>
            </a:r>
          </a:p>
          <a:p>
            <a:pPr lvl="1"/>
            <a:r>
              <a:rPr lang="en-GB" dirty="0"/>
              <a:t>from the </a:t>
            </a:r>
            <a:r>
              <a:rPr lang="en-GB" dirty="0">
                <a:solidFill>
                  <a:srgbClr val="C00000"/>
                </a:solidFill>
              </a:rPr>
              <a:t>SYN onwards</a:t>
            </a:r>
          </a:p>
          <a:p>
            <a:pPr marL="0" indent="0">
              <a:buNone/>
            </a:pPr>
            <a:endParaRPr lang="en-GB" sz="2800" dirty="0" smtClean="0">
              <a:solidFill>
                <a:srgbClr val="64379B"/>
              </a:solidFill>
            </a:endParaRPr>
          </a:p>
          <a:p>
            <a:pPr marL="0" indent="0">
              <a:buNone/>
            </a:pPr>
            <a:r>
              <a:rPr lang="en-GB" sz="2800" dirty="0" smtClean="0">
                <a:solidFill>
                  <a:srgbClr val="64379B"/>
                </a:solidFill>
              </a:rPr>
              <a:t>next </a:t>
            </a:r>
            <a:r>
              <a:rPr lang="en-GB" sz="2800" dirty="0">
                <a:solidFill>
                  <a:srgbClr val="64379B"/>
                </a:solidFill>
              </a:rPr>
              <a:t>steps</a:t>
            </a:r>
            <a:endParaRPr lang="en-GB" dirty="0" smtClean="0"/>
          </a:p>
          <a:p>
            <a:r>
              <a:rPr lang="en-GB" dirty="0" smtClean="0"/>
              <a:t>review with a view to adoption</a:t>
            </a:r>
            <a:endParaRPr lang="en-GB" dirty="0" smtClean="0"/>
          </a:p>
          <a:p>
            <a:pPr lvl="1"/>
            <a:r>
              <a:rPr lang="en-GB" dirty="0" smtClean="0"/>
              <a:t>focus: </a:t>
            </a:r>
            <a:r>
              <a:rPr lang="en-GB" dirty="0" smtClean="0"/>
              <a:t>mandatory vs. optional </a:t>
            </a:r>
            <a:r>
              <a:rPr lang="en-GB" dirty="0" smtClean="0"/>
              <a:t>elements</a:t>
            </a:r>
          </a:p>
          <a:p>
            <a:r>
              <a:rPr lang="en-GB" dirty="0" smtClean="0"/>
              <a:t>path testing</a:t>
            </a:r>
          </a:p>
          <a:p>
            <a:pPr lvl="1"/>
            <a:r>
              <a:rPr lang="en-GB" dirty="0" smtClean="0"/>
              <a:t>data in SYN, is </a:t>
            </a:r>
            <a:r>
              <a:rPr lang="en-GB" dirty="0" smtClean="0"/>
              <a:t>DPI bypass necessary</a:t>
            </a:r>
            <a:r>
              <a:rPr lang="en-GB" dirty="0"/>
              <a:t>?</a:t>
            </a:r>
            <a:r>
              <a:rPr lang="en-GB" dirty="0" smtClean="0"/>
              <a:t> viable?</a:t>
            </a:r>
          </a:p>
          <a:p>
            <a:r>
              <a:rPr lang="en-GB" dirty="0" smtClean="0"/>
              <a:t>implementation</a:t>
            </a:r>
          </a:p>
          <a:p>
            <a:pPr lvl="1"/>
            <a:r>
              <a:rPr lang="en-GB" dirty="0" smtClean="0"/>
              <a:t>compatibility testing</a:t>
            </a:r>
          </a:p>
          <a:p>
            <a:r>
              <a:rPr lang="en-GB" dirty="0" smtClean="0"/>
              <a:t>IAB workshop on stack evolution in a middlebox </a:t>
            </a:r>
            <a:r>
              <a:rPr lang="en-GB" dirty="0" smtClean="0"/>
              <a:t>Internet</a:t>
            </a:r>
          </a:p>
          <a:p>
            <a:pPr lvl="1"/>
            <a:r>
              <a:rPr lang="en-GB" dirty="0" smtClean="0"/>
              <a:t>principles</a:t>
            </a:r>
            <a:endParaRPr lang="en-GB" dirty="0" smtClean="0"/>
          </a:p>
        </p:txBody>
      </p:sp>
      <p:pic>
        <p:nvPicPr>
          <p:cNvPr id="4" name="Picture 2" descr="C:\Users\802855631\Documents\htdocs\projects\2020comms\tcp\tcp-option-space\adventures-tintin-explorers-on-the-moon-right-panel.jpg"/>
          <p:cNvPicPr>
            <a:picLocks noChangeAspect="1" noChangeArrowheads="1"/>
          </p:cNvPicPr>
          <p:nvPr/>
        </p:nvPicPr>
        <p:blipFill rotWithShape="1">
          <a:blip r:embed="rId2">
            <a:extLst>
              <a:ext uri="{28A0092B-C50C-407E-A947-70E740481C1C}">
                <a14:useLocalDpi xmlns:a14="http://schemas.microsoft.com/office/drawing/2010/main" val="0"/>
              </a:ext>
            </a:extLst>
          </a:blip>
          <a:srcRect t="19895"/>
          <a:stretch/>
        </p:blipFill>
        <p:spPr bwMode="auto">
          <a:xfrm>
            <a:off x="6400800" y="3124200"/>
            <a:ext cx="2628900" cy="2307833"/>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1"/>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13224460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chemeClr val="tx2"/>
        </a:solidFill>
        <a:effectLst/>
      </p:bgPr>
    </p:bg>
    <p:spTree>
      <p:nvGrpSpPr>
        <p:cNvPr id="1" name=""/>
        <p:cNvGrpSpPr/>
        <p:nvPr/>
      </p:nvGrpSpPr>
      <p:grpSpPr>
        <a:xfrm>
          <a:off x="0" y="0"/>
          <a:ext cx="0" cy="0"/>
          <a:chOff x="0" y="0"/>
          <a:chExt cx="0" cy="0"/>
        </a:xfrm>
      </p:grpSpPr>
      <p:pic>
        <p:nvPicPr>
          <p:cNvPr id="2050" name="Picture 2" descr="http://dingo.care2.com/pictures/c2c/share/81/817/750/817501_37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838200"/>
            <a:ext cx="3524250" cy="3524251"/>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3432175"/>
            <a:ext cx="3425825" cy="2511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002049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menu</a:t>
            </a:r>
            <a:endParaRPr lang="en-GB" dirty="0"/>
          </a:p>
        </p:txBody>
      </p:sp>
      <p:sp>
        <p:nvSpPr>
          <p:cNvPr id="6" name="Content Placeholder 5"/>
          <p:cNvSpPr>
            <a:spLocks noGrp="1"/>
          </p:cNvSpPr>
          <p:nvPr>
            <p:ph idx="1"/>
          </p:nvPr>
        </p:nvSpPr>
        <p:spPr/>
        <p:txBody>
          <a:bodyPr/>
          <a:lstStyle/>
          <a:p>
            <a:r>
              <a:rPr lang="en-GB" dirty="0" smtClean="0"/>
              <a:t>Problem (= summary of benefits)</a:t>
            </a:r>
            <a:endParaRPr lang="en-GB" dirty="0" smtClean="0"/>
          </a:p>
          <a:p>
            <a:r>
              <a:rPr lang="en-GB" dirty="0" smtClean="0"/>
              <a:t>Inner Space protocol</a:t>
            </a:r>
          </a:p>
          <a:p>
            <a:r>
              <a:rPr lang="en-GB" dirty="0" smtClean="0"/>
              <a:t>Applicability </a:t>
            </a:r>
            <a:r>
              <a:rPr lang="en-GB" dirty="0"/>
              <a:t>/ compatibility</a:t>
            </a:r>
          </a:p>
          <a:p>
            <a:r>
              <a:rPr lang="en-GB" dirty="0" smtClean="0"/>
              <a:t>middlebox domination strategy </a:t>
            </a:r>
          </a:p>
          <a:p>
            <a:r>
              <a:rPr lang="en-GB" dirty="0" smtClean="0"/>
              <a:t>Next </a:t>
            </a:r>
            <a:r>
              <a:rPr lang="en-GB" dirty="0" smtClean="0"/>
              <a:t>steps</a:t>
            </a:r>
          </a:p>
          <a:p>
            <a:endParaRPr lang="en-GB" dirty="0" smtClean="0"/>
          </a:p>
          <a:p>
            <a:pPr marL="0" indent="0">
              <a:buNone/>
            </a:pPr>
            <a:r>
              <a:rPr lang="en-GB" dirty="0" smtClean="0"/>
              <a:t>Spare </a:t>
            </a:r>
            <a:r>
              <a:rPr lang="en-GB" dirty="0"/>
              <a:t>slides</a:t>
            </a:r>
            <a:endParaRPr lang="en-GB" dirty="0" smtClean="0"/>
          </a:p>
          <a:p>
            <a:r>
              <a:rPr lang="en-GB" dirty="0"/>
              <a:t>Benefits &amp; drawbacks</a:t>
            </a:r>
          </a:p>
          <a:p>
            <a:r>
              <a:rPr lang="en-GB" dirty="0" smtClean="0"/>
              <a:t>Tricky </a:t>
            </a:r>
            <a:r>
              <a:rPr lang="en-GB" dirty="0"/>
              <a:t>bits</a:t>
            </a:r>
          </a:p>
          <a:p>
            <a:r>
              <a:rPr lang="en-GB" dirty="0" smtClean="0"/>
              <a:t>Extensions</a:t>
            </a:r>
            <a:endParaRPr lang="en-GB" dirty="0"/>
          </a:p>
        </p:txBody>
      </p:sp>
      <p:sp>
        <p:nvSpPr>
          <p:cNvPr id="2" name="Slide Number Placeholder 1"/>
          <p:cNvSpPr>
            <a:spLocks noGrp="1"/>
          </p:cNvSpPr>
          <p:nvPr>
            <p:ph type="sldNum" sz="quarter" idx="11"/>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6975158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ym typeface="Wingdings" panose="05000000000000000000" pitchFamily="2" charset="2"/>
              </a:rPr>
              <a:t> </a:t>
            </a:r>
            <a:r>
              <a:rPr lang="en-GB" dirty="0" smtClean="0"/>
              <a:t>drawbacks - overheads</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Dual Handshake				</a:t>
            </a:r>
            <a:r>
              <a:rPr lang="en-GB" dirty="0" smtClean="0"/>
              <a:t>	Example</a:t>
            </a:r>
            <a:endParaRPr lang="en-GB" dirty="0" smtClean="0"/>
          </a:p>
          <a:p>
            <a:pPr lvl="1"/>
            <a:r>
              <a:rPr lang="en-GB" dirty="0" smtClean="0"/>
              <a:t>Latency 	(Upgraded Server)	</a:t>
            </a:r>
            <a:r>
              <a:rPr lang="en-GB" dirty="0" smtClean="0"/>
              <a:t>		</a:t>
            </a:r>
            <a:r>
              <a:rPr lang="en-GB" dirty="0" smtClean="0">
                <a:solidFill>
                  <a:srgbClr val="C00000"/>
                </a:solidFill>
              </a:rPr>
              <a:t>Zero</a:t>
            </a:r>
            <a:r>
              <a:rPr lang="en-GB" dirty="0" smtClean="0"/>
              <a:t/>
            </a:r>
            <a:br>
              <a:rPr lang="en-GB" dirty="0" smtClean="0"/>
            </a:br>
            <a:r>
              <a:rPr lang="en-GB" dirty="0"/>
              <a:t>	</a:t>
            </a:r>
            <a:r>
              <a:rPr lang="en-GB" dirty="0" smtClean="0"/>
              <a:t>	 </a:t>
            </a:r>
            <a:r>
              <a:rPr lang="en-GB" dirty="0"/>
              <a:t>(Legacy Server) </a:t>
            </a:r>
            <a:r>
              <a:rPr lang="en-GB" dirty="0" smtClean="0"/>
              <a:t>	</a:t>
            </a:r>
            <a:r>
              <a:rPr lang="en-GB" dirty="0" smtClean="0"/>
              <a:t>		</a:t>
            </a:r>
            <a:r>
              <a:rPr lang="en-GB" dirty="0" smtClean="0">
                <a:solidFill>
                  <a:srgbClr val="C00000"/>
                </a:solidFill>
              </a:rPr>
              <a:t>Worst </a:t>
            </a:r>
            <a:r>
              <a:rPr lang="en-GB" dirty="0" smtClean="0">
                <a:solidFill>
                  <a:srgbClr val="C00000"/>
                </a:solidFill>
              </a:rPr>
              <a:t>of 2</a:t>
            </a:r>
          </a:p>
          <a:p>
            <a:pPr lvl="1"/>
            <a:r>
              <a:rPr lang="en-GB" dirty="0" smtClean="0"/>
              <a:t>Connection Rate	P*D			</a:t>
            </a:r>
            <a:r>
              <a:rPr lang="en-GB" dirty="0" smtClean="0"/>
              <a:t>	</a:t>
            </a:r>
            <a:r>
              <a:rPr lang="en-GB" dirty="0" smtClean="0">
                <a:solidFill>
                  <a:srgbClr val="C00000"/>
                </a:solidFill>
              </a:rPr>
              <a:t>8</a:t>
            </a:r>
            <a:r>
              <a:rPr lang="en-GB" dirty="0" smtClean="0">
                <a:solidFill>
                  <a:srgbClr val="C00000"/>
                </a:solidFill>
              </a:rPr>
              <a:t>%</a:t>
            </a:r>
          </a:p>
          <a:p>
            <a:pPr lvl="1"/>
            <a:r>
              <a:rPr lang="en-GB" dirty="0" smtClean="0"/>
              <a:t>Connection State	P*D/R			</a:t>
            </a:r>
            <a:r>
              <a:rPr lang="en-GB" dirty="0" smtClean="0"/>
              <a:t>	</a:t>
            </a:r>
            <a:r>
              <a:rPr lang="en-GB" dirty="0" smtClean="0">
                <a:solidFill>
                  <a:srgbClr val="C00000"/>
                </a:solidFill>
              </a:rPr>
              <a:t>2.7</a:t>
            </a:r>
            <a:r>
              <a:rPr lang="en-GB" dirty="0" smtClean="0">
                <a:solidFill>
                  <a:srgbClr val="C00000"/>
                </a:solidFill>
              </a:rPr>
              <a:t>%</a:t>
            </a:r>
          </a:p>
          <a:p>
            <a:pPr lvl="1"/>
            <a:r>
              <a:rPr lang="en-GB" dirty="0" smtClean="0"/>
              <a:t>Network Traffic	2*H*P*D/J	counting in bytes	</a:t>
            </a:r>
            <a:r>
              <a:rPr lang="en-GB" dirty="0" smtClean="0"/>
              <a:t>	</a:t>
            </a:r>
            <a:r>
              <a:rPr lang="en-GB" dirty="0" smtClean="0">
                <a:solidFill>
                  <a:srgbClr val="C00000"/>
                </a:solidFill>
              </a:rPr>
              <a:t>0.03</a:t>
            </a:r>
            <a:r>
              <a:rPr lang="en-GB" dirty="0" smtClean="0">
                <a:solidFill>
                  <a:srgbClr val="C00000"/>
                </a:solidFill>
              </a:rPr>
              <a:t>%</a:t>
            </a:r>
          </a:p>
          <a:p>
            <a:pPr marL="457200" lvl="1" indent="0">
              <a:buNone/>
            </a:pPr>
            <a:r>
              <a:rPr lang="en-GB" dirty="0"/>
              <a:t>	</a:t>
            </a:r>
            <a:r>
              <a:rPr lang="en-GB" dirty="0" smtClean="0"/>
              <a:t>		2*P*D/K	counting in packets	</a:t>
            </a:r>
            <a:r>
              <a:rPr lang="en-GB" dirty="0" smtClean="0"/>
              <a:t>	</a:t>
            </a:r>
            <a:r>
              <a:rPr lang="en-GB" dirty="0" smtClean="0">
                <a:solidFill>
                  <a:srgbClr val="C00000"/>
                </a:solidFill>
              </a:rPr>
              <a:t>0.2</a:t>
            </a:r>
            <a:r>
              <a:rPr lang="en-GB" dirty="0" smtClean="0">
                <a:solidFill>
                  <a:srgbClr val="C00000"/>
                </a:solidFill>
              </a:rPr>
              <a:t>%</a:t>
            </a:r>
          </a:p>
          <a:p>
            <a:pPr lvl="1"/>
            <a:r>
              <a:rPr lang="en-GB" dirty="0" smtClean="0"/>
              <a:t>Processing		</a:t>
            </a:r>
            <a:r>
              <a:rPr lang="en-GB" dirty="0" smtClean="0"/>
              <a:t>{pending </a:t>
            </a:r>
            <a:r>
              <a:rPr lang="en-GB" dirty="0" smtClean="0"/>
              <a:t>implementation</a:t>
            </a:r>
            <a:r>
              <a:rPr lang="en-GB" dirty="0" smtClean="0"/>
              <a:t>}		</a:t>
            </a:r>
            <a:r>
              <a:rPr lang="en-GB" dirty="0" smtClean="0">
                <a:solidFill>
                  <a:srgbClr val="C00000"/>
                </a:solidFill>
              </a:rPr>
              <a:t>?</a:t>
            </a:r>
            <a:endParaRPr lang="en-GB" dirty="0" smtClean="0">
              <a:solidFill>
                <a:srgbClr val="C00000"/>
              </a:solidFill>
            </a:endParaRPr>
          </a:p>
          <a:p>
            <a:r>
              <a:rPr lang="en-GB" dirty="0" smtClean="0"/>
              <a:t>Option on every non-empty segment</a:t>
            </a:r>
          </a:p>
          <a:p>
            <a:pPr lvl="1"/>
            <a:r>
              <a:rPr lang="en-GB" dirty="0" smtClean="0"/>
              <a:t>Network Traffic	P*Q*4/F			</a:t>
            </a:r>
            <a:r>
              <a:rPr lang="en-GB" dirty="0" smtClean="0"/>
              <a:t>	</a:t>
            </a:r>
            <a:r>
              <a:rPr lang="en-GB" dirty="0" smtClean="0">
                <a:solidFill>
                  <a:srgbClr val="C00000"/>
                </a:solidFill>
              </a:rPr>
              <a:t>0.04</a:t>
            </a:r>
            <a:r>
              <a:rPr lang="en-GB" dirty="0" smtClean="0">
                <a:solidFill>
                  <a:srgbClr val="C00000"/>
                </a:solidFill>
              </a:rPr>
              <a:t>%</a:t>
            </a:r>
          </a:p>
          <a:p>
            <a:pPr lvl="1"/>
            <a:r>
              <a:rPr lang="en-GB" dirty="0" smtClean="0"/>
              <a:t>Processing	</a:t>
            </a:r>
            <a:r>
              <a:rPr lang="en-GB" dirty="0"/>
              <a:t> </a:t>
            </a:r>
            <a:r>
              <a:rPr lang="en-GB" dirty="0" smtClean="0"/>
              <a:t>	</a:t>
            </a:r>
            <a:r>
              <a:rPr lang="en-GB" dirty="0" smtClean="0"/>
              <a:t>{pending </a:t>
            </a:r>
            <a:r>
              <a:rPr lang="en-GB" dirty="0"/>
              <a:t>implementation</a:t>
            </a:r>
            <a:r>
              <a:rPr lang="en-GB" dirty="0" smtClean="0"/>
              <a:t>}		</a:t>
            </a:r>
            <a:r>
              <a:rPr lang="en-GB" dirty="0" smtClean="0">
                <a:solidFill>
                  <a:srgbClr val="C00000"/>
                </a:solidFill>
              </a:rPr>
              <a:t>?</a:t>
            </a:r>
          </a:p>
          <a:p>
            <a:pPr lvl="1"/>
            <a:endParaRPr lang="en-GB" dirty="0"/>
          </a:p>
          <a:p>
            <a:pPr marL="0" indent="0">
              <a:buNone/>
            </a:pPr>
            <a:r>
              <a:rPr lang="en-GB" dirty="0" smtClean="0"/>
              <a:t>Example</a:t>
            </a:r>
            <a:endParaRPr lang="en-GB" dirty="0" smtClean="0"/>
          </a:p>
          <a:p>
            <a:pPr marL="0" indent="0">
              <a:buNone/>
            </a:pPr>
            <a:r>
              <a:rPr lang="en-GB" sz="1700" dirty="0" smtClean="0"/>
              <a:t>P : [0-100%] proportion of connections that use extra option space	</a:t>
            </a:r>
            <a:r>
              <a:rPr lang="en-GB" sz="1700" dirty="0" smtClean="0"/>
              <a:t>		80</a:t>
            </a:r>
            <a:r>
              <a:rPr lang="en-GB" sz="1700" dirty="0" smtClean="0"/>
              <a:t>%</a:t>
            </a:r>
          </a:p>
          <a:p>
            <a:pPr marL="0" indent="0">
              <a:buNone/>
            </a:pPr>
            <a:r>
              <a:rPr lang="en-GB" sz="1700" dirty="0" smtClean="0"/>
              <a:t>D : [0-100%] proportion of these that use dual handshake		</a:t>
            </a:r>
            <a:r>
              <a:rPr lang="en-GB" sz="1700" dirty="0" smtClean="0"/>
              <a:t>	10</a:t>
            </a:r>
            <a:r>
              <a:rPr lang="en-GB" sz="1700" dirty="0" smtClean="0"/>
              <a:t>%</a:t>
            </a:r>
          </a:p>
          <a:p>
            <a:pPr marL="0" indent="0">
              <a:buNone/>
            </a:pPr>
            <a:r>
              <a:rPr lang="en-GB" sz="1700" dirty="0" smtClean="0"/>
              <a:t>R : [round trips] </a:t>
            </a:r>
            <a:r>
              <a:rPr lang="en-GB" sz="1700" dirty="0" err="1" smtClean="0"/>
              <a:t>ave.</a:t>
            </a:r>
            <a:r>
              <a:rPr lang="en-GB" sz="1700" dirty="0" smtClean="0"/>
              <a:t> hold time of connection state			</a:t>
            </a:r>
            <a:r>
              <a:rPr lang="en-GB" sz="1700" dirty="0" smtClean="0"/>
              <a:t>	3</a:t>
            </a:r>
            <a:endParaRPr lang="en-GB" sz="1700" dirty="0" smtClean="0"/>
          </a:p>
          <a:p>
            <a:pPr marL="0" indent="0">
              <a:buNone/>
            </a:pPr>
            <a:r>
              <a:rPr lang="en-GB" sz="1700" dirty="0" smtClean="0"/>
              <a:t>H : 88B for IPv4 or 108B for IPv6 (see draft for assumptions)</a:t>
            </a:r>
          </a:p>
          <a:p>
            <a:pPr marL="0" indent="0">
              <a:buNone/>
            </a:pPr>
            <a:r>
              <a:rPr lang="en-GB" sz="1700" dirty="0" smtClean="0"/>
              <a:t>J : </a:t>
            </a:r>
            <a:r>
              <a:rPr lang="en-GB" sz="1700" dirty="0" err="1" smtClean="0"/>
              <a:t>ave</a:t>
            </a:r>
            <a:r>
              <a:rPr lang="en-GB" sz="1700" dirty="0" smtClean="0"/>
              <a:t> bytes per connection (in both directions)			</a:t>
            </a:r>
            <a:r>
              <a:rPr lang="en-GB" sz="1700" dirty="0" smtClean="0"/>
              <a:t>	50KiB</a:t>
            </a:r>
            <a:endParaRPr lang="en-GB" sz="1700" dirty="0" smtClean="0"/>
          </a:p>
          <a:p>
            <a:pPr marL="0" indent="0">
              <a:buNone/>
            </a:pPr>
            <a:r>
              <a:rPr lang="en-GB" sz="1700" dirty="0" smtClean="0"/>
              <a:t>K : </a:t>
            </a:r>
            <a:r>
              <a:rPr lang="en-GB" sz="1700" dirty="0" err="1" smtClean="0"/>
              <a:t>ave</a:t>
            </a:r>
            <a:r>
              <a:rPr lang="en-GB" sz="1700" dirty="0" smtClean="0"/>
              <a:t> packets per connection (in both directions)			</a:t>
            </a:r>
            <a:r>
              <a:rPr lang="en-GB" sz="1700" dirty="0" smtClean="0"/>
              <a:t>	70 </a:t>
            </a:r>
            <a:r>
              <a:rPr lang="en-GB" sz="1700" dirty="0" smtClean="0"/>
              <a:t>packets</a:t>
            </a:r>
          </a:p>
          <a:p>
            <a:pPr marL="0" indent="0">
              <a:buNone/>
            </a:pPr>
            <a:r>
              <a:rPr lang="en-GB" sz="1700" dirty="0" smtClean="0"/>
              <a:t>Q : </a:t>
            </a:r>
            <a:r>
              <a:rPr lang="en-GB" sz="1700" dirty="0" err="1" smtClean="0"/>
              <a:t>ave</a:t>
            </a:r>
            <a:r>
              <a:rPr lang="en-GB" sz="1700" dirty="0" smtClean="0"/>
              <a:t> </a:t>
            </a:r>
            <a:r>
              <a:rPr lang="en-GB" sz="1700" dirty="0" err="1" smtClean="0"/>
              <a:t>prop’n</a:t>
            </a:r>
            <a:r>
              <a:rPr lang="en-GB" sz="1700" dirty="0" smtClean="0"/>
              <a:t> of InSpace connections that use it after handshake	</a:t>
            </a:r>
            <a:r>
              <a:rPr lang="en-GB" sz="1700" dirty="0" smtClean="0"/>
              <a:t>		10</a:t>
            </a:r>
            <a:r>
              <a:rPr lang="en-GB" sz="1700" dirty="0" smtClean="0"/>
              <a:t>%</a:t>
            </a:r>
          </a:p>
          <a:p>
            <a:pPr marL="0" indent="0">
              <a:buNone/>
            </a:pPr>
            <a:r>
              <a:rPr lang="en-GB" sz="1700" dirty="0" smtClean="0"/>
              <a:t>F : [B] </a:t>
            </a:r>
            <a:r>
              <a:rPr lang="en-GB" sz="1700" dirty="0" err="1" smtClean="0"/>
              <a:t>ave</a:t>
            </a:r>
            <a:r>
              <a:rPr lang="en-GB" sz="1700" dirty="0" smtClean="0"/>
              <a:t> frame size 					</a:t>
            </a:r>
            <a:r>
              <a:rPr lang="en-GB" sz="1700" dirty="0" smtClean="0"/>
              <a:t>	750B</a:t>
            </a:r>
            <a:endParaRPr lang="en-GB" sz="1700" dirty="0"/>
          </a:p>
        </p:txBody>
      </p:sp>
      <p:sp>
        <p:nvSpPr>
          <p:cNvPr id="4" name="Rounded Rectangle 3"/>
          <p:cNvSpPr/>
          <p:nvPr/>
        </p:nvSpPr>
        <p:spPr bwMode="auto">
          <a:xfrm>
            <a:off x="609600" y="4419600"/>
            <a:ext cx="7467600" cy="1981200"/>
          </a:xfrm>
          <a:prstGeom prst="roundRect">
            <a:avLst>
              <a:gd name="adj" fmla="val 6526"/>
            </a:avLst>
          </a:prstGeom>
          <a:noFill/>
          <a:ln>
            <a:headEnd type="none" w="med" len="med"/>
            <a:tailEnd type="none" w="med" len="med"/>
          </a:ln>
          <a:extLst/>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6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5" name="Rounded Rectangle 4"/>
          <p:cNvSpPr/>
          <p:nvPr/>
        </p:nvSpPr>
        <p:spPr bwMode="auto">
          <a:xfrm>
            <a:off x="6096000" y="1371600"/>
            <a:ext cx="1981200" cy="2895600"/>
          </a:xfrm>
          <a:prstGeom prst="roundRect">
            <a:avLst>
              <a:gd name="adj" fmla="val 6526"/>
            </a:avLst>
          </a:prstGeom>
          <a:noFill/>
          <a:ln>
            <a:headEnd type="none" w="med" len="med"/>
            <a:tailEnd type="none" w="med" len="med"/>
          </a:ln>
          <a:extLst/>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6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6" name="Slide Number Placeholder 5"/>
          <p:cNvSpPr>
            <a:spLocks noGrp="1"/>
          </p:cNvSpPr>
          <p:nvPr>
            <p:ph type="sldNum" sz="quarter" idx="11"/>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36075617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ym typeface="Wingdings" panose="05000000000000000000" pitchFamily="2" charset="2"/>
              </a:rPr>
              <a:t> </a:t>
            </a:r>
            <a:r>
              <a:rPr lang="en-GB" dirty="0" smtClean="0"/>
              <a:t>drawbacks - non-deterministic</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the magic number approach traverses option stripping middleboxes, but...</a:t>
            </a:r>
          </a:p>
          <a:p>
            <a:endParaRPr lang="en-GB" dirty="0"/>
          </a:p>
          <a:p>
            <a:r>
              <a:rPr lang="en-GB" dirty="0" smtClean="0"/>
              <a:t>probability that an Upgraded SYN or SYN/ACK</a:t>
            </a:r>
            <a:br>
              <a:rPr lang="en-GB" dirty="0" smtClean="0"/>
            </a:br>
            <a:r>
              <a:rPr lang="en-GB" dirty="0" smtClean="0"/>
              <a:t>is mistaken for an Ordinary Segment:			</a:t>
            </a:r>
            <a:r>
              <a:rPr lang="en-GB" dirty="0" smtClean="0">
                <a:solidFill>
                  <a:srgbClr val="C00000"/>
                </a:solidFill>
              </a:rPr>
              <a:t>Zero</a:t>
            </a:r>
          </a:p>
          <a:p>
            <a:endParaRPr lang="en-GB" dirty="0" smtClean="0"/>
          </a:p>
          <a:p>
            <a:r>
              <a:rPr lang="en-GB" dirty="0" smtClean="0"/>
              <a:t>probability that an Ordinary SYN or SYN/ACK </a:t>
            </a:r>
            <a:br>
              <a:rPr lang="en-GB" dirty="0" smtClean="0"/>
            </a:br>
            <a:r>
              <a:rPr lang="en-GB" dirty="0" smtClean="0"/>
              <a:t>with zero payload </a:t>
            </a:r>
            <a:br>
              <a:rPr lang="en-GB" dirty="0" smtClean="0"/>
            </a:br>
            <a:r>
              <a:rPr lang="en-GB" dirty="0" smtClean="0"/>
              <a:t>is mistaken for an Upgraded Segment:		</a:t>
            </a:r>
            <a:r>
              <a:rPr lang="en-GB" dirty="0" smtClean="0">
                <a:solidFill>
                  <a:srgbClr val="C00000"/>
                </a:solidFill>
              </a:rPr>
              <a:t>Zero</a:t>
            </a:r>
          </a:p>
          <a:p>
            <a:endParaRPr lang="en-GB" dirty="0" smtClean="0"/>
          </a:p>
          <a:p>
            <a:r>
              <a:rPr lang="en-GB" dirty="0" smtClean="0"/>
              <a:t>probability that payload data </a:t>
            </a:r>
            <a:br>
              <a:rPr lang="en-GB" dirty="0" smtClean="0"/>
            </a:br>
            <a:r>
              <a:rPr lang="en-GB" dirty="0" smtClean="0"/>
              <a:t>in an Ordinary SYN or SYN/ACK </a:t>
            </a:r>
            <a:br>
              <a:rPr lang="en-GB" dirty="0" smtClean="0"/>
            </a:br>
            <a:r>
              <a:rPr lang="en-GB" dirty="0" smtClean="0"/>
              <a:t>is mistaken for an Upgraded Segment:		</a:t>
            </a:r>
            <a:r>
              <a:rPr lang="en-GB" dirty="0" smtClean="0">
                <a:solidFill>
                  <a:srgbClr val="C00000"/>
                </a:solidFill>
              </a:rPr>
              <a:t>&lt;&lt; 2</a:t>
            </a:r>
            <a:r>
              <a:rPr lang="en-GB" baseline="30000" dirty="0" smtClean="0">
                <a:solidFill>
                  <a:srgbClr val="C00000"/>
                </a:solidFill>
              </a:rPr>
              <a:t>-66</a:t>
            </a:r>
            <a:r>
              <a:rPr lang="en-GB" dirty="0" smtClean="0"/>
              <a:t/>
            </a:r>
            <a:br>
              <a:rPr lang="en-GB" dirty="0" smtClean="0"/>
            </a:br>
            <a:r>
              <a:rPr lang="en-GB" dirty="0" smtClean="0">
                <a:solidFill>
                  <a:srgbClr val="C00000"/>
                </a:solidFill>
              </a:rPr>
              <a:t>(roughly 1 connection collision globally every 40 years)</a:t>
            </a:r>
          </a:p>
        </p:txBody>
      </p:sp>
      <p:sp>
        <p:nvSpPr>
          <p:cNvPr id="4" name="Slide Number Placeholder 3"/>
          <p:cNvSpPr>
            <a:spLocks noGrp="1"/>
          </p:cNvSpPr>
          <p:nvPr>
            <p:ph type="sldNum" sz="quarter" idx="11"/>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30221117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a:t>
            </a:r>
            <a:r>
              <a:rPr lang="en-GB" dirty="0" smtClean="0"/>
              <a:t>isabling Inner Space temporarily</a:t>
            </a:r>
            <a:endParaRPr lang="en-GB" dirty="0"/>
          </a:p>
        </p:txBody>
      </p:sp>
      <p:sp>
        <p:nvSpPr>
          <p:cNvPr id="3" name="Content Placeholder 2"/>
          <p:cNvSpPr>
            <a:spLocks noGrp="1"/>
          </p:cNvSpPr>
          <p:nvPr>
            <p:ph idx="1"/>
          </p:nvPr>
        </p:nvSpPr>
        <p:spPr/>
        <p:txBody>
          <a:bodyPr/>
          <a:lstStyle/>
          <a:p>
            <a:r>
              <a:rPr lang="en-GB" dirty="0" smtClean="0"/>
              <a:t>set Sent Payload Size (SPS) to special max value 0xFFFF</a:t>
            </a:r>
          </a:p>
          <a:p>
            <a:pPr lvl="1"/>
            <a:r>
              <a:rPr lang="en-GB" dirty="0" smtClean="0"/>
              <a:t>sent segment was not 0xFFFF octets, but behave as if it was</a:t>
            </a:r>
          </a:p>
          <a:p>
            <a:pPr lvl="1"/>
            <a:r>
              <a:rPr lang="en-GB" dirty="0" smtClean="0"/>
              <a:t>values </a:t>
            </a:r>
            <a:r>
              <a:rPr lang="en-GB" dirty="0"/>
              <a:t>above 0xFFE8 (= 2</a:t>
            </a:r>
            <a:r>
              <a:rPr lang="en-GB" baseline="30000" dirty="0"/>
              <a:t>16</a:t>
            </a:r>
            <a:r>
              <a:rPr lang="en-GB" dirty="0"/>
              <a:t> – 25) are usable but not </a:t>
            </a:r>
            <a:r>
              <a:rPr lang="en-GB" dirty="0" smtClean="0"/>
              <a:t>believable</a:t>
            </a:r>
          </a:p>
          <a:p>
            <a:r>
              <a:rPr lang="en-GB" dirty="0" smtClean="0"/>
              <a:t>regularly repeat just the 4B InSpace option</a:t>
            </a:r>
          </a:p>
          <a:p>
            <a:pPr lvl="1"/>
            <a:r>
              <a:rPr lang="en-GB" dirty="0" smtClean="0"/>
              <a:t>every 0xFFFF octets (=44.7 * 1466B typical full-sized segments</a:t>
            </a:r>
            <a:r>
              <a:rPr lang="en-GB" dirty="0" smtClean="0"/>
              <a:t>)</a:t>
            </a:r>
            <a:endParaRPr lang="en-GB" dirty="0" smtClean="0"/>
          </a:p>
        </p:txBody>
      </p:sp>
      <p:sp>
        <p:nvSpPr>
          <p:cNvPr id="4" name="Slide Number Placeholder 3"/>
          <p:cNvSpPr>
            <a:spLocks noGrp="1"/>
          </p:cNvSpPr>
          <p:nvPr>
            <p:ph type="sldNum" sz="quarter" idx="11"/>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14953649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tricky </a:t>
            </a:r>
            <a:r>
              <a:rPr lang="en-GB" dirty="0"/>
              <a:t>bits - zero payload </a:t>
            </a:r>
            <a:r>
              <a:rPr lang="en-GB" dirty="0" smtClean="0"/>
              <a:t>segments</a:t>
            </a:r>
            <a:endParaRPr lang="en-GB" dirty="0"/>
          </a:p>
        </p:txBody>
      </p:sp>
      <p:sp>
        <p:nvSpPr>
          <p:cNvPr id="3" name="Content Placeholder 2"/>
          <p:cNvSpPr>
            <a:spLocks noGrp="1"/>
          </p:cNvSpPr>
          <p:nvPr>
            <p:ph idx="1"/>
          </p:nvPr>
        </p:nvSpPr>
        <p:spPr>
          <a:xfrm>
            <a:off x="685800" y="1524000"/>
            <a:ext cx="8077200" cy="4953000"/>
          </a:xfrm>
        </p:spPr>
        <p:txBody>
          <a:bodyPr/>
          <a:lstStyle/>
          <a:p>
            <a:r>
              <a:rPr lang="en-GB" dirty="0" smtClean="0"/>
              <a:t>zero payload segments</a:t>
            </a:r>
          </a:p>
          <a:p>
            <a:pPr lvl="1"/>
            <a:r>
              <a:rPr lang="en-GB" dirty="0" smtClean="0"/>
              <a:t>MAY include an Inner Option</a:t>
            </a:r>
          </a:p>
          <a:p>
            <a:pPr lvl="1"/>
            <a:r>
              <a:rPr lang="en-GB" dirty="0" smtClean="0"/>
              <a:t>SHOULD NOT repeat the same Inner Options until more payload</a:t>
            </a:r>
          </a:p>
          <a:p>
            <a:endParaRPr lang="en-GB" dirty="0"/>
          </a:p>
          <a:p>
            <a:r>
              <a:rPr lang="en-GB" dirty="0" smtClean="0">
                <a:solidFill>
                  <a:schemeClr val="tx2">
                    <a:lumMod val="50000"/>
                    <a:lumOff val="50000"/>
                  </a:schemeClr>
                </a:solidFill>
              </a:rPr>
              <a:t>other tricky bits </a:t>
            </a:r>
            <a:r>
              <a:rPr lang="en-GB" dirty="0" smtClean="0">
                <a:solidFill>
                  <a:schemeClr val="tx2">
                    <a:lumMod val="50000"/>
                    <a:lumOff val="50000"/>
                  </a:schemeClr>
                </a:solidFill>
                <a:sym typeface="Symbol"/>
              </a:rPr>
              <a:t> </a:t>
            </a:r>
            <a:r>
              <a:rPr lang="en-GB" dirty="0" smtClean="0">
                <a:solidFill>
                  <a:schemeClr val="tx2">
                    <a:lumMod val="50000"/>
                    <a:lumOff val="50000"/>
                  </a:schemeClr>
                </a:solidFill>
              </a:rPr>
              <a:t>spare </a:t>
            </a:r>
            <a:r>
              <a:rPr lang="en-GB" dirty="0">
                <a:solidFill>
                  <a:schemeClr val="tx2">
                    <a:lumMod val="50000"/>
                    <a:lumOff val="50000"/>
                  </a:schemeClr>
                </a:solidFill>
              </a:rPr>
              <a:t>slides or draft </a:t>
            </a:r>
            <a:endParaRPr lang="en-GB" dirty="0" smtClean="0">
              <a:solidFill>
                <a:schemeClr val="tx2">
                  <a:lumMod val="50000"/>
                  <a:lumOff val="50000"/>
                </a:schemeClr>
              </a:solidFill>
            </a:endParaRPr>
          </a:p>
          <a:p>
            <a:pPr lvl="1"/>
            <a:r>
              <a:rPr lang="en-GB" dirty="0" smtClean="0">
                <a:solidFill>
                  <a:schemeClr val="tx2">
                    <a:lumMod val="50000"/>
                    <a:lumOff val="50000"/>
                  </a:schemeClr>
                </a:solidFill>
              </a:rPr>
              <a:t>option processing order</a:t>
            </a:r>
          </a:p>
          <a:p>
            <a:pPr lvl="1"/>
            <a:r>
              <a:rPr lang="en-GB" dirty="0" smtClean="0">
                <a:solidFill>
                  <a:schemeClr val="tx2">
                    <a:lumMod val="50000"/>
                    <a:lumOff val="50000"/>
                  </a:schemeClr>
                </a:solidFill>
              </a:rPr>
              <a:t>options that alter byte-stream</a:t>
            </a:r>
            <a:endParaRPr lang="en-GB" dirty="0">
              <a:solidFill>
                <a:schemeClr val="tx2">
                  <a:lumMod val="50000"/>
                  <a:lumOff val="50000"/>
                </a:schemeClr>
              </a:solidFill>
            </a:endParaRPr>
          </a:p>
          <a:p>
            <a:pPr lvl="2"/>
            <a:r>
              <a:rPr lang="en-GB" dirty="0" smtClean="0">
                <a:solidFill>
                  <a:schemeClr val="tx2">
                    <a:lumMod val="50000"/>
                    <a:lumOff val="50000"/>
                  </a:schemeClr>
                </a:solidFill>
              </a:rPr>
              <a:t>e.g. encrypt or compress</a:t>
            </a:r>
          </a:p>
          <a:p>
            <a:pPr lvl="1"/>
            <a:r>
              <a:rPr lang="en-GB" dirty="0" smtClean="0">
                <a:solidFill>
                  <a:schemeClr val="tx2">
                    <a:lumMod val="50000"/>
                    <a:lumOff val="50000"/>
                  </a:schemeClr>
                </a:solidFill>
              </a:rPr>
              <a:t>the </a:t>
            </a:r>
            <a:r>
              <a:rPr lang="en-GB" dirty="0" err="1" smtClean="0">
                <a:solidFill>
                  <a:schemeClr val="tx2">
                    <a:lumMod val="50000"/>
                    <a:lumOff val="50000"/>
                  </a:schemeClr>
                </a:solidFill>
              </a:rPr>
              <a:t>EchoCookie</a:t>
            </a:r>
            <a:r>
              <a:rPr lang="en-GB" dirty="0">
                <a:solidFill>
                  <a:schemeClr val="tx2">
                    <a:lumMod val="50000"/>
                    <a:lumOff val="50000"/>
                  </a:schemeClr>
                </a:solidFill>
              </a:rPr>
              <a:t> for SYN </a:t>
            </a:r>
            <a:r>
              <a:rPr lang="en-GB" dirty="0" smtClean="0">
                <a:solidFill>
                  <a:schemeClr val="tx2">
                    <a:lumMod val="50000"/>
                    <a:lumOff val="50000"/>
                  </a:schemeClr>
                </a:solidFill>
              </a:rPr>
              <a:t>floods</a:t>
            </a:r>
          </a:p>
          <a:p>
            <a:pPr lvl="1"/>
            <a:r>
              <a:rPr lang="en-GB" dirty="0" smtClean="0">
                <a:solidFill>
                  <a:schemeClr val="tx2">
                    <a:lumMod val="50000"/>
                    <a:lumOff val="50000"/>
                  </a:schemeClr>
                </a:solidFill>
              </a:rPr>
              <a:t>retransmissions during handshake</a:t>
            </a:r>
            <a:endParaRPr lang="en-GB" dirty="0">
              <a:solidFill>
                <a:schemeClr val="tx2">
                  <a:lumMod val="50000"/>
                  <a:lumOff val="50000"/>
                </a:schemeClr>
              </a:solidFill>
            </a:endParaRPr>
          </a:p>
        </p:txBody>
      </p:sp>
      <p:sp>
        <p:nvSpPr>
          <p:cNvPr id="46" name="TextBox 45"/>
          <p:cNvSpPr txBox="1"/>
          <p:nvPr/>
        </p:nvSpPr>
        <p:spPr>
          <a:xfrm>
            <a:off x="6248400" y="2743200"/>
            <a:ext cx="2753446" cy="923330"/>
          </a:xfrm>
          <a:prstGeom prst="rect">
            <a:avLst/>
          </a:prstGeom>
          <a:noFill/>
        </p:spPr>
        <p:txBody>
          <a:bodyPr wrap="none" rtlCol="0">
            <a:spAutoFit/>
          </a:bodyPr>
          <a:lstStyle/>
          <a:p>
            <a:pPr algn="r"/>
            <a:r>
              <a:rPr lang="en-GB" dirty="0" smtClean="0">
                <a:latin typeface="Calibri" panose="020F0502020204030204" pitchFamily="34" charset="0"/>
              </a:rPr>
              <a:t>Without the ‘SHOULD NOT’</a:t>
            </a:r>
            <a:br>
              <a:rPr lang="en-GB" dirty="0" smtClean="0">
                <a:latin typeface="Calibri" panose="020F0502020204030204" pitchFamily="34" charset="0"/>
              </a:rPr>
            </a:br>
            <a:r>
              <a:rPr lang="en-GB" dirty="0" smtClean="0">
                <a:latin typeface="Calibri" panose="020F0502020204030204" pitchFamily="34" charset="0"/>
              </a:rPr>
              <a:t>it would continue to </a:t>
            </a:r>
            <a:br>
              <a:rPr lang="en-GB" dirty="0" smtClean="0">
                <a:latin typeface="Calibri" panose="020F0502020204030204" pitchFamily="34" charset="0"/>
              </a:rPr>
            </a:br>
            <a:r>
              <a:rPr lang="en-GB" dirty="0" smtClean="0">
                <a:latin typeface="Calibri" panose="020F0502020204030204" pitchFamily="34" charset="0"/>
              </a:rPr>
              <a:t>ACK ACKs for ever</a:t>
            </a:r>
            <a:endParaRPr lang="en-GB" dirty="0">
              <a:latin typeface="Calibri" panose="020F0502020204030204" pitchFamily="34" charset="0"/>
            </a:endParaRPr>
          </a:p>
        </p:txBody>
      </p:sp>
      <p:grpSp>
        <p:nvGrpSpPr>
          <p:cNvPr id="75" name="Group 74"/>
          <p:cNvGrpSpPr/>
          <p:nvPr/>
        </p:nvGrpSpPr>
        <p:grpSpPr>
          <a:xfrm>
            <a:off x="6112402" y="3128664"/>
            <a:ext cx="821797" cy="3729335"/>
            <a:chOff x="4488688" y="4487217"/>
            <a:chExt cx="990600" cy="2133600"/>
          </a:xfrm>
        </p:grpSpPr>
        <p:cxnSp>
          <p:nvCxnSpPr>
            <p:cNvPr id="5" name="Straight Connector 4"/>
            <p:cNvCxnSpPr/>
            <p:nvPr/>
          </p:nvCxnSpPr>
          <p:spPr bwMode="auto">
            <a:xfrm>
              <a:off x="4488688" y="4487217"/>
              <a:ext cx="0" cy="21336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7" name="Straight Connector 6"/>
            <p:cNvCxnSpPr/>
            <p:nvPr/>
          </p:nvCxnSpPr>
          <p:spPr bwMode="auto">
            <a:xfrm>
              <a:off x="5479288" y="4487217"/>
              <a:ext cx="0" cy="21336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9" name="Straight Arrow Connector 8"/>
            <p:cNvCxnSpPr/>
            <p:nvPr/>
          </p:nvCxnSpPr>
          <p:spPr bwMode="auto">
            <a:xfrm flipH="1">
              <a:off x="4488688" y="4639617"/>
              <a:ext cx="990600" cy="381000"/>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3" name="Straight Arrow Connector 12"/>
            <p:cNvCxnSpPr/>
            <p:nvPr/>
          </p:nvCxnSpPr>
          <p:spPr bwMode="auto">
            <a:xfrm>
              <a:off x="4488688" y="5058180"/>
              <a:ext cx="990600" cy="267237"/>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7" name="Straight Arrow Connector 16"/>
            <p:cNvCxnSpPr/>
            <p:nvPr/>
          </p:nvCxnSpPr>
          <p:spPr bwMode="auto">
            <a:xfrm flipH="1">
              <a:off x="4488688" y="4773235"/>
              <a:ext cx="990600" cy="381000"/>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8" name="Straight Arrow Connector 17"/>
            <p:cNvCxnSpPr/>
            <p:nvPr/>
          </p:nvCxnSpPr>
          <p:spPr bwMode="auto">
            <a:xfrm>
              <a:off x="4488688" y="5191798"/>
              <a:ext cx="990600" cy="267237"/>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9" name="Straight Arrow Connector 18"/>
            <p:cNvCxnSpPr/>
            <p:nvPr/>
          </p:nvCxnSpPr>
          <p:spPr bwMode="auto">
            <a:xfrm flipH="1">
              <a:off x="4488688" y="4906853"/>
              <a:ext cx="990600" cy="381000"/>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0" name="Straight Arrow Connector 19"/>
            <p:cNvCxnSpPr/>
            <p:nvPr/>
          </p:nvCxnSpPr>
          <p:spPr bwMode="auto">
            <a:xfrm>
              <a:off x="4488688" y="5325416"/>
              <a:ext cx="990600" cy="267237"/>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1" name="Straight Arrow Connector 20"/>
            <p:cNvCxnSpPr/>
            <p:nvPr/>
          </p:nvCxnSpPr>
          <p:spPr bwMode="auto">
            <a:xfrm flipH="1">
              <a:off x="4488688" y="5050130"/>
              <a:ext cx="990600" cy="381000"/>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2" name="Straight Arrow Connector 21"/>
            <p:cNvCxnSpPr/>
            <p:nvPr/>
          </p:nvCxnSpPr>
          <p:spPr bwMode="auto">
            <a:xfrm>
              <a:off x="4488688" y="5468693"/>
              <a:ext cx="990600" cy="267237"/>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3" name="Straight Arrow Connector 22"/>
            <p:cNvCxnSpPr/>
            <p:nvPr/>
          </p:nvCxnSpPr>
          <p:spPr bwMode="auto">
            <a:xfrm flipH="1">
              <a:off x="4488688" y="5171405"/>
              <a:ext cx="990600" cy="381000"/>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4" name="Straight Arrow Connector 23"/>
            <p:cNvCxnSpPr/>
            <p:nvPr/>
          </p:nvCxnSpPr>
          <p:spPr bwMode="auto">
            <a:xfrm>
              <a:off x="4488688" y="5589968"/>
              <a:ext cx="990600" cy="267237"/>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5" name="Straight Arrow Connector 24"/>
            <p:cNvCxnSpPr/>
            <p:nvPr/>
          </p:nvCxnSpPr>
          <p:spPr bwMode="auto">
            <a:xfrm flipH="1">
              <a:off x="4488688" y="5325416"/>
              <a:ext cx="990600" cy="381000"/>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6" name="Straight Arrow Connector 25"/>
            <p:cNvCxnSpPr/>
            <p:nvPr/>
          </p:nvCxnSpPr>
          <p:spPr bwMode="auto">
            <a:xfrm flipH="1">
              <a:off x="4488688" y="5459034"/>
              <a:ext cx="990600" cy="381000"/>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7" name="Straight Arrow Connector 26"/>
            <p:cNvCxnSpPr/>
            <p:nvPr/>
          </p:nvCxnSpPr>
          <p:spPr bwMode="auto">
            <a:xfrm flipH="1">
              <a:off x="4488688" y="5592652"/>
              <a:ext cx="990600" cy="381000"/>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8" name="Straight Arrow Connector 27"/>
            <p:cNvCxnSpPr/>
            <p:nvPr/>
          </p:nvCxnSpPr>
          <p:spPr bwMode="auto">
            <a:xfrm flipH="1">
              <a:off x="4488688" y="5735929"/>
              <a:ext cx="990600" cy="381000"/>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9" name="Straight Arrow Connector 28"/>
            <p:cNvCxnSpPr/>
            <p:nvPr/>
          </p:nvCxnSpPr>
          <p:spPr bwMode="auto">
            <a:xfrm flipH="1">
              <a:off x="4488688" y="5857204"/>
              <a:ext cx="990600" cy="381000"/>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0" name="Straight Arrow Connector 29"/>
            <p:cNvCxnSpPr/>
            <p:nvPr/>
          </p:nvCxnSpPr>
          <p:spPr bwMode="auto">
            <a:xfrm>
              <a:off x="4488688" y="5733781"/>
              <a:ext cx="990600" cy="267237"/>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1" name="Straight Arrow Connector 30"/>
            <p:cNvCxnSpPr/>
            <p:nvPr/>
          </p:nvCxnSpPr>
          <p:spPr bwMode="auto">
            <a:xfrm>
              <a:off x="4488688" y="5867399"/>
              <a:ext cx="990600" cy="267237"/>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2" name="Straight Arrow Connector 31"/>
            <p:cNvCxnSpPr/>
            <p:nvPr/>
          </p:nvCxnSpPr>
          <p:spPr bwMode="auto">
            <a:xfrm>
              <a:off x="4488688" y="6001017"/>
              <a:ext cx="990600" cy="267237"/>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3" name="Straight Arrow Connector 32"/>
            <p:cNvCxnSpPr/>
            <p:nvPr/>
          </p:nvCxnSpPr>
          <p:spPr bwMode="auto">
            <a:xfrm>
              <a:off x="4488688" y="6144294"/>
              <a:ext cx="990600" cy="267237"/>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4" name="Straight Arrow Connector 33"/>
            <p:cNvCxnSpPr/>
            <p:nvPr/>
          </p:nvCxnSpPr>
          <p:spPr bwMode="auto">
            <a:xfrm>
              <a:off x="4488688" y="6265569"/>
              <a:ext cx="990600" cy="267237"/>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6" name="Straight Arrow Connector 35"/>
            <p:cNvCxnSpPr/>
            <p:nvPr/>
          </p:nvCxnSpPr>
          <p:spPr bwMode="auto">
            <a:xfrm flipH="1">
              <a:off x="4488688" y="6001018"/>
              <a:ext cx="990600" cy="381000"/>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7" name="Straight Arrow Connector 36"/>
            <p:cNvCxnSpPr/>
            <p:nvPr/>
          </p:nvCxnSpPr>
          <p:spPr bwMode="auto">
            <a:xfrm flipH="1">
              <a:off x="4488688" y="6134636"/>
              <a:ext cx="990600" cy="381000"/>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8" name="Straight Arrow Connector 37"/>
            <p:cNvCxnSpPr/>
            <p:nvPr/>
          </p:nvCxnSpPr>
          <p:spPr bwMode="auto">
            <a:xfrm flipH="1">
              <a:off x="4641088" y="6268254"/>
              <a:ext cx="838200" cy="322385"/>
            </a:xfrm>
            <a:prstGeom prst="straightConnector1">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9" name="Straight Arrow Connector 38"/>
            <p:cNvCxnSpPr/>
            <p:nvPr/>
          </p:nvCxnSpPr>
          <p:spPr bwMode="auto">
            <a:xfrm flipH="1">
              <a:off x="5060188" y="6411531"/>
              <a:ext cx="419100" cy="161192"/>
            </a:xfrm>
            <a:prstGeom prst="straightConnector1">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0" name="Straight Arrow Connector 39"/>
            <p:cNvCxnSpPr/>
            <p:nvPr/>
          </p:nvCxnSpPr>
          <p:spPr bwMode="auto">
            <a:xfrm flipH="1">
              <a:off x="5364988" y="6532806"/>
              <a:ext cx="114300" cy="43962"/>
            </a:xfrm>
            <a:prstGeom prst="straightConnector1">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7" name="Straight Arrow Connector 46"/>
            <p:cNvCxnSpPr/>
            <p:nvPr/>
          </p:nvCxnSpPr>
          <p:spPr bwMode="auto">
            <a:xfrm>
              <a:off x="4488688" y="6411531"/>
              <a:ext cx="609600" cy="164454"/>
            </a:xfrm>
            <a:prstGeom prst="straightConnector1">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8" name="Straight Arrow Connector 47"/>
            <p:cNvCxnSpPr/>
            <p:nvPr/>
          </p:nvCxnSpPr>
          <p:spPr bwMode="auto">
            <a:xfrm>
              <a:off x="4488688" y="6532806"/>
              <a:ext cx="214377" cy="57833"/>
            </a:xfrm>
            <a:prstGeom prst="straightConnector1">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sp>
        <p:nvSpPr>
          <p:cNvPr id="4" name="Slide Number Placeholder 3"/>
          <p:cNvSpPr>
            <a:spLocks noGrp="1"/>
          </p:cNvSpPr>
          <p:nvPr>
            <p:ph type="sldNum" sz="quarter" idx="11"/>
          </p:nvPr>
        </p:nvSpPr>
        <p:spPr/>
        <p:txBody>
          <a:bodyPr/>
          <a:lstStyle/>
          <a:p>
            <a:fld id="{B6F15528-21DE-4FAA-801E-634DDDAF4B2B}" type="slidenum">
              <a:rPr lang="en-US" smtClean="0"/>
              <a:pPr/>
              <a:t>17</a:t>
            </a:fld>
            <a:endParaRPr lang="en-US"/>
          </a:p>
        </p:txBody>
      </p:sp>
    </p:spTree>
    <p:extLst>
      <p:ext uri="{BB962C8B-B14F-4D97-AF65-F5344CB8AC3E}">
        <p14:creationId xmlns:p14="http://schemas.microsoft.com/office/powerpoint/2010/main" val="38321331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tricky </a:t>
            </a:r>
            <a:r>
              <a:rPr lang="en-GB" dirty="0"/>
              <a:t>bits </a:t>
            </a:r>
            <a:r>
              <a:rPr lang="en-GB" dirty="0" smtClean="0"/>
              <a:t>– option processing order</a:t>
            </a:r>
            <a:endParaRPr lang="en-GB" dirty="0"/>
          </a:p>
        </p:txBody>
      </p:sp>
      <p:sp>
        <p:nvSpPr>
          <p:cNvPr id="3" name="Content Placeholder 2"/>
          <p:cNvSpPr>
            <a:spLocks noGrp="1"/>
          </p:cNvSpPr>
          <p:nvPr>
            <p:ph idx="1"/>
          </p:nvPr>
        </p:nvSpPr>
        <p:spPr>
          <a:xfrm>
            <a:off x="685800" y="5105400"/>
            <a:ext cx="8077200" cy="1371600"/>
          </a:xfrm>
        </p:spPr>
        <p:txBody>
          <a:bodyPr>
            <a:normAutofit fontScale="92500"/>
          </a:bodyPr>
          <a:lstStyle/>
          <a:p>
            <a:r>
              <a:rPr lang="en-GB" dirty="0" smtClean="0"/>
              <a:t>only on the first segment of each half-connection</a:t>
            </a:r>
          </a:p>
          <a:p>
            <a:pPr lvl="1"/>
            <a:r>
              <a:rPr lang="en-GB" dirty="0" smtClean="0"/>
              <a:t>on later segments, Outer Options have to be processed before Inner</a:t>
            </a:r>
          </a:p>
          <a:p>
            <a:pPr lvl="1"/>
            <a:r>
              <a:rPr lang="en-GB" dirty="0" smtClean="0"/>
              <a:t>reason</a:t>
            </a:r>
            <a:r>
              <a:rPr lang="en-GB" dirty="0"/>
              <a:t>: can’t find Inner Options if </a:t>
            </a:r>
            <a:r>
              <a:rPr lang="en-GB" dirty="0" smtClean="0"/>
              <a:t>still waiting to fill a sequence gap</a:t>
            </a:r>
          </a:p>
        </p:txBody>
      </p:sp>
      <p:sp>
        <p:nvSpPr>
          <p:cNvPr id="51" name="Rounded Rectangle 50"/>
          <p:cNvSpPr/>
          <p:nvPr/>
        </p:nvSpPr>
        <p:spPr bwMode="auto">
          <a:xfrm>
            <a:off x="346111" y="1604701"/>
            <a:ext cx="8686800" cy="2102419"/>
          </a:xfrm>
          <a:prstGeom prst="roundRect">
            <a:avLst>
              <a:gd name="adj" fmla="val 3190"/>
            </a:avLst>
          </a:prstGeom>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Calibri" panose="020F0502020204030204" pitchFamily="34" charset="0"/>
              <a:ea typeface="ＭＳ Ｐゴシック" charset="0"/>
              <a:cs typeface="ＭＳ Ｐゴシック" charset="0"/>
            </a:endParaRPr>
          </a:p>
        </p:txBody>
      </p:sp>
      <p:sp>
        <p:nvSpPr>
          <p:cNvPr id="52" name="Rectangle 51"/>
          <p:cNvSpPr/>
          <p:nvPr/>
        </p:nvSpPr>
        <p:spPr bwMode="auto">
          <a:xfrm flipH="1">
            <a:off x="727111" y="2710984"/>
            <a:ext cx="914400" cy="457200"/>
          </a:xfrm>
          <a:prstGeom prst="rect">
            <a:avLst/>
          </a:prstGeom>
          <a:ln>
            <a:headEnd type="none" w="med" len="med"/>
            <a:tailEnd type="none" w="med" len="med"/>
          </a:ln>
          <a:extLst/>
        </p:spPr>
        <p:style>
          <a:lnRef idx="3">
            <a:schemeClr val="lt1"/>
          </a:lnRef>
          <a:fillRef idx="1">
            <a:schemeClr val="dk1"/>
          </a:fillRef>
          <a:effectRef idx="1">
            <a:schemeClr val="dk1"/>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400" dirty="0">
                <a:solidFill>
                  <a:schemeClr val="bg1"/>
                </a:solidFill>
                <a:latin typeface="Calibri" panose="020F0502020204030204" pitchFamily="34" charset="0"/>
                <a:ea typeface="ＭＳ Ｐゴシック" charset="0"/>
                <a:cs typeface="ＭＳ Ｐゴシック" charset="0"/>
              </a:rPr>
              <a:t>B</a:t>
            </a:r>
            <a:r>
              <a:rPr kumimoji="0" lang="en-GB" sz="1400" b="0" i="0" u="none" strike="noStrike" cap="none" normalizeH="0" baseline="0" dirty="0" smtClean="0">
                <a:ln>
                  <a:noFill/>
                </a:ln>
                <a:solidFill>
                  <a:schemeClr val="bg1"/>
                </a:solidFill>
                <a:effectLst/>
                <a:latin typeface="Calibri" panose="020F0502020204030204" pitchFamily="34" charset="0"/>
                <a:ea typeface="ＭＳ Ｐゴシック" charset="0"/>
                <a:cs typeface="ＭＳ Ｐゴシック" charset="0"/>
              </a:rPr>
              <a:t>ase TCP header</a:t>
            </a:r>
            <a:endParaRPr kumimoji="0" lang="en-GB" sz="1400" b="0" i="0" u="none" strike="noStrike" cap="none" normalizeH="0" baseline="0" dirty="0">
              <a:ln>
                <a:noFill/>
              </a:ln>
              <a:solidFill>
                <a:schemeClr val="bg1"/>
              </a:solidFill>
              <a:effectLst/>
              <a:latin typeface="Calibri" panose="020F0502020204030204" pitchFamily="34" charset="0"/>
              <a:ea typeface="ＭＳ Ｐゴシック" charset="0"/>
              <a:cs typeface="ＭＳ Ｐゴシック" charset="0"/>
            </a:endParaRPr>
          </a:p>
        </p:txBody>
      </p:sp>
      <p:sp>
        <p:nvSpPr>
          <p:cNvPr id="53" name="Rectangle 52"/>
          <p:cNvSpPr/>
          <p:nvPr/>
        </p:nvSpPr>
        <p:spPr bwMode="auto">
          <a:xfrm flipH="1">
            <a:off x="1641511" y="2710984"/>
            <a:ext cx="914400" cy="457200"/>
          </a:xfrm>
          <a:prstGeom prst="rect">
            <a:avLst/>
          </a:prstGeom>
          <a:ln>
            <a:headEnd type="none" w="med" len="med"/>
            <a:tailEnd type="none" w="med" len="med"/>
          </a:ln>
          <a:extLst/>
        </p:spPr>
        <p:style>
          <a:lnRef idx="3">
            <a:schemeClr val="lt1"/>
          </a:lnRef>
          <a:fillRef idx="1">
            <a:schemeClr val="dk1"/>
          </a:fillRef>
          <a:effectRef idx="1">
            <a:schemeClr val="dk1"/>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bg1"/>
                </a:solidFill>
                <a:effectLst/>
                <a:latin typeface="Calibri" panose="020F0502020204030204" pitchFamily="34" charset="0"/>
                <a:ea typeface="ＭＳ Ｐゴシック" charset="0"/>
                <a:cs typeface="ＭＳ Ｐゴシック" charset="0"/>
              </a:rPr>
              <a:t>Outer Options</a:t>
            </a:r>
            <a:endParaRPr kumimoji="0" lang="en-GB" sz="1400" b="0" i="0" u="none" strike="noStrike" cap="none" normalizeH="0" baseline="0" dirty="0">
              <a:ln>
                <a:noFill/>
              </a:ln>
              <a:solidFill>
                <a:schemeClr val="bg1"/>
              </a:solidFill>
              <a:effectLst/>
              <a:latin typeface="Calibri" panose="020F0502020204030204" pitchFamily="34" charset="0"/>
              <a:ea typeface="ＭＳ Ｐゴシック" charset="0"/>
              <a:cs typeface="ＭＳ Ｐゴシック" charset="0"/>
            </a:endParaRPr>
          </a:p>
        </p:txBody>
      </p:sp>
      <p:sp>
        <p:nvSpPr>
          <p:cNvPr id="54" name="Rectangle 53"/>
          <p:cNvSpPr/>
          <p:nvPr/>
        </p:nvSpPr>
        <p:spPr bwMode="auto">
          <a:xfrm flipH="1">
            <a:off x="3148067" y="2710984"/>
            <a:ext cx="1506557" cy="457200"/>
          </a:xfrm>
          <a:prstGeom prst="rect">
            <a:avLst/>
          </a:prstGeom>
          <a:solidFill>
            <a:schemeClr val="accent6">
              <a:lumMod val="60000"/>
              <a:lumOff val="4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InSpace Option</a:t>
            </a:r>
            <a:endParaRPr kumimoji="0" lang="en-GB" sz="14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sp>
        <p:nvSpPr>
          <p:cNvPr id="55" name="Rectangle 54"/>
          <p:cNvSpPr/>
          <p:nvPr/>
        </p:nvSpPr>
        <p:spPr bwMode="auto">
          <a:xfrm flipH="1">
            <a:off x="4672066" y="2710984"/>
            <a:ext cx="1195334" cy="457200"/>
          </a:xfrm>
          <a:prstGeom prst="rect">
            <a:avLst/>
          </a:prstGeom>
          <a:solidFill>
            <a:schemeClr val="accent6">
              <a:lumMod val="40000"/>
              <a:lumOff val="6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Prefix Options</a:t>
            </a:r>
            <a:endParaRPr kumimoji="0" lang="en-GB" sz="14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sp>
        <p:nvSpPr>
          <p:cNvPr id="56" name="Rectangle 55"/>
          <p:cNvSpPr/>
          <p:nvPr/>
        </p:nvSpPr>
        <p:spPr bwMode="auto">
          <a:xfrm flipH="1">
            <a:off x="7086599" y="2710984"/>
            <a:ext cx="1717710" cy="457200"/>
          </a:xfrm>
          <a:prstGeom prst="rect">
            <a:avLst/>
          </a:prstGeom>
          <a:solidFill>
            <a:schemeClr val="accent6">
              <a:lumMod val="20000"/>
              <a:lumOff val="8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TCP Payload</a:t>
            </a:r>
            <a:endParaRPr kumimoji="0" lang="en-GB" sz="14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cxnSp>
        <p:nvCxnSpPr>
          <p:cNvPr id="57" name="Straight Arrow Connector 56"/>
          <p:cNvCxnSpPr/>
          <p:nvPr/>
        </p:nvCxnSpPr>
        <p:spPr bwMode="auto">
          <a:xfrm flipV="1">
            <a:off x="3124202" y="2452351"/>
            <a:ext cx="1506557" cy="2232"/>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58" name="TextBox 57"/>
          <p:cNvSpPr txBox="1"/>
          <p:nvPr/>
        </p:nvSpPr>
        <p:spPr>
          <a:xfrm flipH="1">
            <a:off x="3620658" y="2406185"/>
            <a:ext cx="561372" cy="276999"/>
          </a:xfrm>
          <a:prstGeom prst="rect">
            <a:avLst/>
          </a:prstGeom>
          <a:noFill/>
        </p:spPr>
        <p:txBody>
          <a:bodyPr wrap="none" rtlCol="0">
            <a:spAutoFit/>
          </a:bodyPr>
          <a:lstStyle/>
          <a:p>
            <a:pPr algn="ctr"/>
            <a:r>
              <a:rPr lang="en-GB" sz="1200" dirty="0" smtClean="0">
                <a:latin typeface="Calibri" panose="020F0502020204030204" pitchFamily="34" charset="0"/>
              </a:rPr>
              <a:t>Len=2</a:t>
            </a:r>
            <a:endParaRPr lang="en-GB" sz="1200" dirty="0">
              <a:latin typeface="Calibri" panose="020F0502020204030204" pitchFamily="34" charset="0"/>
            </a:endParaRPr>
          </a:p>
        </p:txBody>
      </p:sp>
      <p:sp>
        <p:nvSpPr>
          <p:cNvPr id="59" name="TextBox 58"/>
          <p:cNvSpPr txBox="1"/>
          <p:nvPr/>
        </p:nvSpPr>
        <p:spPr>
          <a:xfrm flipH="1">
            <a:off x="5157048" y="2221520"/>
            <a:ext cx="1455591" cy="461665"/>
          </a:xfrm>
          <a:prstGeom prst="rect">
            <a:avLst/>
          </a:prstGeom>
          <a:noFill/>
        </p:spPr>
        <p:txBody>
          <a:bodyPr wrap="none" rtlCol="0">
            <a:spAutoFit/>
          </a:bodyPr>
          <a:lstStyle/>
          <a:p>
            <a:pPr algn="ctr"/>
            <a:r>
              <a:rPr lang="en-GB" sz="1200" dirty="0" smtClean="0">
                <a:latin typeface="Calibri" panose="020F0502020204030204" pitchFamily="34" charset="0"/>
              </a:rPr>
              <a:t>Inner Options Offset</a:t>
            </a:r>
            <a:br>
              <a:rPr lang="en-GB" sz="1200" dirty="0" smtClean="0">
                <a:latin typeface="Calibri" panose="020F0502020204030204" pitchFamily="34" charset="0"/>
              </a:rPr>
            </a:br>
            <a:r>
              <a:rPr lang="en-GB" sz="1200" dirty="0" smtClean="0">
                <a:latin typeface="Calibri" panose="020F0502020204030204" pitchFamily="34" charset="0"/>
              </a:rPr>
              <a:t>(</a:t>
            </a:r>
            <a:r>
              <a:rPr lang="en-GB" sz="1200" dirty="0" err="1" smtClean="0">
                <a:latin typeface="Calibri" panose="020F0502020204030204" pitchFamily="34" charset="0"/>
              </a:rPr>
              <a:t>InOO</a:t>
            </a:r>
            <a:r>
              <a:rPr lang="en-GB" sz="1200" dirty="0" smtClean="0">
                <a:latin typeface="Calibri" panose="020F0502020204030204" pitchFamily="34" charset="0"/>
              </a:rPr>
              <a:t>)</a:t>
            </a:r>
            <a:endParaRPr lang="en-GB" sz="1200" dirty="0">
              <a:latin typeface="Calibri" panose="020F0502020204030204" pitchFamily="34" charset="0"/>
            </a:endParaRPr>
          </a:p>
        </p:txBody>
      </p:sp>
      <p:cxnSp>
        <p:nvCxnSpPr>
          <p:cNvPr id="60" name="Straight Arrow Connector 59"/>
          <p:cNvCxnSpPr/>
          <p:nvPr/>
        </p:nvCxnSpPr>
        <p:spPr bwMode="auto">
          <a:xfrm>
            <a:off x="4672066" y="2454583"/>
            <a:ext cx="2402982"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61" name="TextBox 60"/>
          <p:cNvSpPr txBox="1"/>
          <p:nvPr/>
        </p:nvSpPr>
        <p:spPr>
          <a:xfrm flipH="1">
            <a:off x="7261288" y="2234397"/>
            <a:ext cx="1260410" cy="461665"/>
          </a:xfrm>
          <a:prstGeom prst="rect">
            <a:avLst/>
          </a:prstGeom>
          <a:noFill/>
        </p:spPr>
        <p:txBody>
          <a:bodyPr wrap="none" rtlCol="0">
            <a:spAutoFit/>
          </a:bodyPr>
          <a:lstStyle/>
          <a:p>
            <a:pPr algn="ctr"/>
            <a:r>
              <a:rPr lang="en-GB" sz="1200" dirty="0" smtClean="0">
                <a:latin typeface="Calibri" panose="020F0502020204030204" pitchFamily="34" charset="0"/>
              </a:rPr>
              <a:t>Sent Payload Size</a:t>
            </a:r>
            <a:br>
              <a:rPr lang="en-GB" sz="1200" dirty="0" smtClean="0">
                <a:latin typeface="Calibri" panose="020F0502020204030204" pitchFamily="34" charset="0"/>
              </a:rPr>
            </a:br>
            <a:r>
              <a:rPr lang="en-GB" sz="1200" dirty="0" smtClean="0">
                <a:latin typeface="Calibri" panose="020F0502020204030204" pitchFamily="34" charset="0"/>
              </a:rPr>
              <a:t>(SPS)</a:t>
            </a:r>
            <a:endParaRPr lang="en-GB" sz="1200" dirty="0">
              <a:latin typeface="Calibri" panose="020F0502020204030204" pitchFamily="34" charset="0"/>
            </a:endParaRPr>
          </a:p>
        </p:txBody>
      </p:sp>
      <p:cxnSp>
        <p:nvCxnSpPr>
          <p:cNvPr id="62" name="Straight Arrow Connector 61"/>
          <p:cNvCxnSpPr/>
          <p:nvPr/>
        </p:nvCxnSpPr>
        <p:spPr bwMode="auto">
          <a:xfrm>
            <a:off x="7075048" y="2463881"/>
            <a:ext cx="1729262"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3" name="Straight Connector 62"/>
          <p:cNvCxnSpPr/>
          <p:nvPr/>
        </p:nvCxnSpPr>
        <p:spPr bwMode="auto">
          <a:xfrm flipV="1">
            <a:off x="3148066" y="2329985"/>
            <a:ext cx="0" cy="304801"/>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4" name="Straight Connector 63"/>
          <p:cNvCxnSpPr/>
          <p:nvPr/>
        </p:nvCxnSpPr>
        <p:spPr bwMode="auto">
          <a:xfrm flipV="1">
            <a:off x="4654623" y="1793831"/>
            <a:ext cx="0" cy="840955"/>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5" name="Straight Connector 64"/>
          <p:cNvCxnSpPr/>
          <p:nvPr/>
        </p:nvCxnSpPr>
        <p:spPr bwMode="auto">
          <a:xfrm flipH="1" flipV="1">
            <a:off x="7075048" y="2329984"/>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6" name="Straight Connector 65"/>
          <p:cNvCxnSpPr/>
          <p:nvPr/>
        </p:nvCxnSpPr>
        <p:spPr bwMode="auto">
          <a:xfrm flipH="1" flipV="1">
            <a:off x="8804311" y="2329984"/>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67" name="TextBox 66"/>
          <p:cNvSpPr txBox="1"/>
          <p:nvPr/>
        </p:nvSpPr>
        <p:spPr>
          <a:xfrm>
            <a:off x="346111" y="1920241"/>
            <a:ext cx="981551" cy="461665"/>
          </a:xfrm>
          <a:prstGeom prst="rect">
            <a:avLst/>
          </a:prstGeom>
          <a:noFill/>
        </p:spPr>
        <p:txBody>
          <a:bodyPr wrap="none" rtlCol="0">
            <a:spAutoFit/>
          </a:bodyPr>
          <a:lstStyle/>
          <a:p>
            <a:r>
              <a:rPr lang="en-GB" sz="2400" dirty="0" smtClean="0">
                <a:latin typeface="Calibri" panose="020F0502020204030204" pitchFamily="34" charset="0"/>
              </a:rPr>
              <a:t>SYN=1</a:t>
            </a:r>
            <a:endParaRPr lang="en-GB" sz="2400" dirty="0">
              <a:latin typeface="Calibri" panose="020F0502020204030204" pitchFamily="34" charset="0"/>
            </a:endParaRPr>
          </a:p>
        </p:txBody>
      </p:sp>
      <p:sp>
        <p:nvSpPr>
          <p:cNvPr id="68" name="Rectangle 67"/>
          <p:cNvSpPr/>
          <p:nvPr/>
        </p:nvSpPr>
        <p:spPr bwMode="auto">
          <a:xfrm flipH="1">
            <a:off x="2555911" y="2710984"/>
            <a:ext cx="600772" cy="457200"/>
          </a:xfrm>
          <a:prstGeom prst="rect">
            <a:avLst/>
          </a:prstGeom>
          <a:solidFill>
            <a:schemeClr val="accent6"/>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Magic</a:t>
            </a:r>
            <a:br>
              <a:rPr kumimoji="0" lang="en-GB" sz="14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br>
            <a:r>
              <a:rPr kumimoji="0" lang="en-GB" sz="14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A</a:t>
            </a:r>
            <a:endParaRPr kumimoji="0" lang="en-GB" sz="14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cxnSp>
        <p:nvCxnSpPr>
          <p:cNvPr id="69" name="Straight Arrow Connector 68"/>
          <p:cNvCxnSpPr/>
          <p:nvPr/>
        </p:nvCxnSpPr>
        <p:spPr bwMode="auto">
          <a:xfrm>
            <a:off x="2555911" y="2454583"/>
            <a:ext cx="600772"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70" name="TextBox 69"/>
          <p:cNvSpPr txBox="1"/>
          <p:nvPr/>
        </p:nvSpPr>
        <p:spPr>
          <a:xfrm flipH="1">
            <a:off x="2717070" y="2406185"/>
            <a:ext cx="269626" cy="276999"/>
          </a:xfrm>
          <a:prstGeom prst="rect">
            <a:avLst/>
          </a:prstGeom>
          <a:noFill/>
        </p:spPr>
        <p:txBody>
          <a:bodyPr wrap="none" rtlCol="0">
            <a:spAutoFit/>
          </a:bodyPr>
          <a:lstStyle/>
          <a:p>
            <a:pPr algn="ctr"/>
            <a:r>
              <a:rPr lang="en-GB" sz="1200" dirty="0" smtClean="0">
                <a:latin typeface="Calibri" panose="020F0502020204030204" pitchFamily="34" charset="0"/>
              </a:rPr>
              <a:t>1</a:t>
            </a:r>
            <a:endParaRPr lang="en-GB" sz="1200" dirty="0">
              <a:latin typeface="Calibri" panose="020F0502020204030204" pitchFamily="34" charset="0"/>
            </a:endParaRPr>
          </a:p>
        </p:txBody>
      </p:sp>
      <p:cxnSp>
        <p:nvCxnSpPr>
          <p:cNvPr id="71" name="Straight Connector 70"/>
          <p:cNvCxnSpPr/>
          <p:nvPr/>
        </p:nvCxnSpPr>
        <p:spPr bwMode="auto">
          <a:xfrm flipH="1" flipV="1">
            <a:off x="2555911" y="2329984"/>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aphicFrame>
        <p:nvGraphicFramePr>
          <p:cNvPr id="72" name="Table 71"/>
          <p:cNvGraphicFramePr>
            <a:graphicFrameLocks noGrp="1"/>
          </p:cNvGraphicFramePr>
          <p:nvPr>
            <p:extLst>
              <p:ext uri="{D42A27DB-BD31-4B8C-83A1-F6EECF244321}">
                <p14:modId xmlns:p14="http://schemas.microsoft.com/office/powerpoint/2010/main" val="1029958330"/>
              </p:ext>
            </p:extLst>
          </p:nvPr>
        </p:nvGraphicFramePr>
        <p:xfrm>
          <a:off x="503877" y="4038600"/>
          <a:ext cx="6096000" cy="1051560"/>
        </p:xfrm>
        <a:graphic>
          <a:graphicData uri="http://schemas.openxmlformats.org/drawingml/2006/table">
            <a:tbl>
              <a:tblPr firstRow="1" bandRow="1">
                <a:tableStyleId>{16D9F66E-5EB9-4882-86FB-DCBF35E3C3E4}</a:tableStyleId>
              </a:tblPr>
              <a:tblGrid>
                <a:gridCol w="3048000"/>
                <a:gridCol w="2667000"/>
                <a:gridCol w="381000"/>
              </a:tblGrid>
              <a:tr h="365760">
                <a:tc>
                  <a:txBody>
                    <a:bodyPr/>
                    <a:lstStyle/>
                    <a:p>
                      <a:pPr algn="ctr"/>
                      <a:r>
                        <a:rPr lang="en-GB" sz="1600" b="0" dirty="0" smtClean="0">
                          <a:latin typeface="Calibri" panose="020F0502020204030204" pitchFamily="34" charset="0"/>
                        </a:rPr>
                        <a:t>SPS</a:t>
                      </a:r>
                      <a:endParaRPr lang="en-GB" sz="1600" b="0" dirty="0">
                        <a:solidFill>
                          <a:schemeClr val="tx1"/>
                        </a:solidFill>
                        <a:latin typeface="Calibri" panose="020F0502020204030204" pitchFamily="34" charset="0"/>
                      </a:endParaRPr>
                    </a:p>
                  </a:txBody>
                  <a:tcPr marL="0" marR="0" marT="0" marB="0" anchor="ctr">
                    <a:solidFill>
                      <a:schemeClr val="accent6">
                        <a:lumMod val="20000"/>
                        <a:lumOff val="80000"/>
                      </a:schemeClr>
                    </a:solidFill>
                  </a:tcPr>
                </a:tc>
                <a:tc>
                  <a:txBody>
                    <a:bodyPr/>
                    <a:lstStyle/>
                    <a:p>
                      <a:pPr algn="ctr"/>
                      <a:r>
                        <a:rPr lang="en-GB" sz="1600" b="0" dirty="0" err="1" smtClean="0">
                          <a:latin typeface="Calibri" panose="020F0502020204030204" pitchFamily="34" charset="0"/>
                        </a:rPr>
                        <a:t>InOO</a:t>
                      </a:r>
                      <a:endParaRPr lang="en-GB" sz="1600" b="0" dirty="0">
                        <a:solidFill>
                          <a:schemeClr val="tx1"/>
                        </a:solidFill>
                        <a:latin typeface="Calibri" panose="020F0502020204030204" pitchFamily="34" charset="0"/>
                      </a:endParaRPr>
                    </a:p>
                  </a:txBody>
                  <a:tcPr marL="0" marR="0" marT="0" marB="0" anchor="ctr">
                    <a:solidFill>
                      <a:schemeClr val="accent6">
                        <a:lumMod val="40000"/>
                        <a:lumOff val="60000"/>
                      </a:schemeClr>
                    </a:solidFill>
                  </a:tcPr>
                </a:tc>
                <a:tc>
                  <a:txBody>
                    <a:bodyPr/>
                    <a:lstStyle/>
                    <a:p>
                      <a:pPr algn="ctr"/>
                      <a:r>
                        <a:rPr lang="en-GB" sz="1600" b="0" dirty="0" smtClean="0">
                          <a:latin typeface="Calibri" panose="020F0502020204030204" pitchFamily="34" charset="0"/>
                        </a:rPr>
                        <a:t>Len</a:t>
                      </a:r>
                      <a:endParaRPr lang="en-GB" sz="1500" b="0" dirty="0">
                        <a:solidFill>
                          <a:schemeClr val="tx1"/>
                        </a:solidFill>
                        <a:latin typeface="Calibri" panose="020F0502020204030204" pitchFamily="34" charset="0"/>
                      </a:endParaRPr>
                    </a:p>
                  </a:txBody>
                  <a:tcPr marL="0" marR="0" marT="0" marB="0" anchor="ctr">
                    <a:solidFill>
                      <a:schemeClr val="accent6">
                        <a:lumMod val="60000"/>
                        <a:lumOff val="40000"/>
                      </a:schemeClr>
                    </a:solidFill>
                  </a:tcPr>
                </a:tc>
              </a:tr>
              <a:tr h="365760">
                <a:tc>
                  <a:txBody>
                    <a:bodyPr/>
                    <a:lstStyle/>
                    <a:p>
                      <a:pPr algn="ctr"/>
                      <a:r>
                        <a:rPr lang="en-GB" sz="1600" b="0" dirty="0" smtClean="0">
                          <a:solidFill>
                            <a:schemeClr val="tx1"/>
                          </a:solidFill>
                          <a:latin typeface="Calibri" panose="020F0502020204030204" pitchFamily="34" charset="0"/>
                        </a:rPr>
                        <a:t>Magic Number</a:t>
                      </a:r>
                      <a:r>
                        <a:rPr lang="en-GB" sz="1600" b="0" baseline="0" dirty="0" smtClean="0">
                          <a:solidFill>
                            <a:schemeClr val="tx1"/>
                          </a:solidFill>
                          <a:latin typeface="Calibri" panose="020F0502020204030204" pitchFamily="34" charset="0"/>
                        </a:rPr>
                        <a:t> B</a:t>
                      </a:r>
                      <a:endParaRPr lang="en-GB" sz="1600" b="0" dirty="0">
                        <a:solidFill>
                          <a:schemeClr val="tx1"/>
                        </a:solidFill>
                        <a:latin typeface="Calibri" panose="020F0502020204030204" pitchFamily="34" charset="0"/>
                      </a:endParaRPr>
                    </a:p>
                  </a:txBody>
                  <a:tcPr marL="0" marR="0" marT="0" marB="0" anchor="ctr">
                    <a:solidFill>
                      <a:schemeClr val="accent6"/>
                    </a:solidFill>
                  </a:tcPr>
                </a:tc>
                <a:tc>
                  <a:txBody>
                    <a:bodyPr/>
                    <a:lstStyle/>
                    <a:p>
                      <a:pPr algn="ctr"/>
                      <a:r>
                        <a:rPr lang="en-GB" sz="1600" b="0" dirty="0" smtClean="0">
                          <a:solidFill>
                            <a:schemeClr val="tx1"/>
                          </a:solidFill>
                          <a:latin typeface="Calibri" panose="020F0502020204030204" pitchFamily="34" charset="0"/>
                        </a:rPr>
                        <a:t>SOO</a:t>
                      </a:r>
                      <a:endParaRPr lang="en-GB" sz="1600" b="0" dirty="0">
                        <a:solidFill>
                          <a:schemeClr val="tx1"/>
                        </a:solidFill>
                        <a:latin typeface="Calibri" panose="020F0502020204030204" pitchFamily="34" charset="0"/>
                      </a:endParaRPr>
                    </a:p>
                  </a:txBody>
                  <a:tcPr marL="0" marR="0" marT="0" marB="0" anchor="ctr">
                    <a:solidFill>
                      <a:schemeClr val="accent6">
                        <a:lumMod val="40000"/>
                        <a:lumOff val="60000"/>
                      </a:schemeClr>
                    </a:solidFill>
                  </a:tcPr>
                </a:tc>
                <a:tc>
                  <a:txBody>
                    <a:bodyPr/>
                    <a:lstStyle/>
                    <a:p>
                      <a:pPr algn="ctr"/>
                      <a:r>
                        <a:rPr lang="en-GB" sz="1600" b="0" dirty="0" smtClean="0">
                          <a:solidFill>
                            <a:schemeClr val="tx1"/>
                          </a:solidFill>
                          <a:latin typeface="Calibri" panose="020F0502020204030204" pitchFamily="34" charset="0"/>
                        </a:rPr>
                        <a:t>CU</a:t>
                      </a:r>
                      <a:endParaRPr lang="en-GB" sz="1500" b="0" dirty="0">
                        <a:solidFill>
                          <a:schemeClr val="tx1"/>
                        </a:solidFill>
                        <a:latin typeface="Calibri" panose="020F0502020204030204" pitchFamily="34" charset="0"/>
                      </a:endParaRPr>
                    </a:p>
                  </a:txBody>
                  <a:tcPr marL="0" marR="0" marT="0" marB="0" anchor="ctr">
                    <a:solidFill>
                      <a:schemeClr val="accent6">
                        <a:lumMod val="20000"/>
                        <a:lumOff val="80000"/>
                      </a:schemeClr>
                    </a:solidFill>
                  </a:tcPr>
                </a:tc>
              </a:tr>
              <a:tr h="320040">
                <a:tc>
                  <a:txBody>
                    <a:bodyPr/>
                    <a:lstStyle/>
                    <a:p>
                      <a:pPr algn="ctr"/>
                      <a:r>
                        <a:rPr lang="en-GB" sz="1500" dirty="0" smtClean="0">
                          <a:latin typeface="Calibri" panose="020F0502020204030204" pitchFamily="34" charset="0"/>
                        </a:rPr>
                        <a:t>16b</a:t>
                      </a:r>
                      <a:endParaRPr lang="en-GB" sz="1500" b="0" dirty="0">
                        <a:solidFill>
                          <a:schemeClr val="tx1"/>
                        </a:solidFill>
                        <a:latin typeface="Calibri" panose="020F050202020403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algn="ctr"/>
                      <a:r>
                        <a:rPr lang="en-GB" sz="1500" dirty="0" smtClean="0">
                          <a:latin typeface="Calibri" panose="020F0502020204030204" pitchFamily="34" charset="0"/>
                        </a:rPr>
                        <a:t>14b</a:t>
                      </a:r>
                      <a:endParaRPr lang="en-GB" sz="1500" b="0" dirty="0">
                        <a:solidFill>
                          <a:schemeClr val="tx1"/>
                        </a:solidFill>
                        <a:latin typeface="Calibri" panose="020F050202020403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algn="ctr"/>
                      <a:r>
                        <a:rPr lang="en-GB" sz="1500" dirty="0" smtClean="0">
                          <a:latin typeface="Calibri" panose="020F0502020204030204" pitchFamily="34" charset="0"/>
                        </a:rPr>
                        <a:t>2b</a:t>
                      </a:r>
                      <a:endParaRPr lang="en-GB" sz="1500" b="0" dirty="0">
                        <a:solidFill>
                          <a:schemeClr val="tx1"/>
                        </a:solidFill>
                        <a:latin typeface="Calibri" panose="020F050202020403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r>
            </a:tbl>
          </a:graphicData>
        </a:graphic>
      </p:graphicFrame>
      <p:cxnSp>
        <p:nvCxnSpPr>
          <p:cNvPr id="73" name="Straight Connector 72"/>
          <p:cNvCxnSpPr/>
          <p:nvPr/>
        </p:nvCxnSpPr>
        <p:spPr bwMode="auto">
          <a:xfrm flipV="1">
            <a:off x="496365" y="3168184"/>
            <a:ext cx="2660318" cy="870416"/>
          </a:xfrm>
          <a:prstGeom prst="line">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74" name="Straight Connector 73"/>
          <p:cNvCxnSpPr/>
          <p:nvPr/>
        </p:nvCxnSpPr>
        <p:spPr bwMode="auto">
          <a:xfrm>
            <a:off x="4689513" y="3217701"/>
            <a:ext cx="1910367" cy="820900"/>
          </a:xfrm>
          <a:prstGeom prst="line">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75" name="Straight Arrow Connector 74"/>
          <p:cNvCxnSpPr/>
          <p:nvPr/>
        </p:nvCxnSpPr>
        <p:spPr bwMode="auto">
          <a:xfrm>
            <a:off x="4672068" y="2022431"/>
            <a:ext cx="1201491"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76" name="TextBox 75"/>
          <p:cNvSpPr txBox="1"/>
          <p:nvPr/>
        </p:nvSpPr>
        <p:spPr>
          <a:xfrm flipH="1">
            <a:off x="4754446" y="1604702"/>
            <a:ext cx="1091709" cy="646331"/>
          </a:xfrm>
          <a:prstGeom prst="rect">
            <a:avLst/>
          </a:prstGeom>
          <a:noFill/>
        </p:spPr>
        <p:txBody>
          <a:bodyPr wrap="none" rtlCol="0">
            <a:spAutoFit/>
          </a:bodyPr>
          <a:lstStyle/>
          <a:p>
            <a:pPr algn="ctr"/>
            <a:r>
              <a:rPr lang="en-GB" sz="1200" dirty="0" smtClean="0">
                <a:latin typeface="Calibri" panose="020F0502020204030204" pitchFamily="34" charset="0"/>
              </a:rPr>
              <a:t>Suffix</a:t>
            </a:r>
            <a:br>
              <a:rPr lang="en-GB" sz="1200" dirty="0" smtClean="0">
                <a:latin typeface="Calibri" panose="020F0502020204030204" pitchFamily="34" charset="0"/>
              </a:rPr>
            </a:br>
            <a:r>
              <a:rPr lang="en-GB" sz="1200" dirty="0" smtClean="0">
                <a:latin typeface="Calibri" panose="020F0502020204030204" pitchFamily="34" charset="0"/>
              </a:rPr>
              <a:t>Options Offset</a:t>
            </a:r>
            <a:br>
              <a:rPr lang="en-GB" sz="1200" dirty="0" smtClean="0">
                <a:latin typeface="Calibri" panose="020F0502020204030204" pitchFamily="34" charset="0"/>
              </a:rPr>
            </a:br>
            <a:r>
              <a:rPr lang="en-GB" sz="1200" dirty="0" smtClean="0">
                <a:latin typeface="Calibri" panose="020F0502020204030204" pitchFamily="34" charset="0"/>
              </a:rPr>
              <a:t>(SOO)</a:t>
            </a:r>
            <a:endParaRPr lang="en-GB" sz="1200" dirty="0">
              <a:latin typeface="Calibri" panose="020F0502020204030204" pitchFamily="34" charset="0"/>
            </a:endParaRPr>
          </a:p>
        </p:txBody>
      </p:sp>
      <p:sp>
        <p:nvSpPr>
          <p:cNvPr id="77" name="Rectangle 76"/>
          <p:cNvSpPr/>
          <p:nvPr/>
        </p:nvSpPr>
        <p:spPr bwMode="auto">
          <a:xfrm flipH="1">
            <a:off x="5867400" y="2710378"/>
            <a:ext cx="1219200" cy="457807"/>
          </a:xfrm>
          <a:prstGeom prst="rect">
            <a:avLst/>
          </a:prstGeom>
          <a:solidFill>
            <a:schemeClr val="accent6">
              <a:lumMod val="40000"/>
              <a:lumOff val="6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Suffix Options</a:t>
            </a:r>
            <a:endParaRPr kumimoji="0" lang="en-GB" sz="14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cxnSp>
        <p:nvCxnSpPr>
          <p:cNvPr id="78" name="Straight Connector 77"/>
          <p:cNvCxnSpPr/>
          <p:nvPr/>
        </p:nvCxnSpPr>
        <p:spPr bwMode="auto">
          <a:xfrm flipH="1" flipV="1">
            <a:off x="5865225" y="1846272"/>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79" name="Left Brace 78"/>
          <p:cNvSpPr/>
          <p:nvPr/>
        </p:nvSpPr>
        <p:spPr bwMode="auto">
          <a:xfrm rot="16200000">
            <a:off x="5774769" y="2080208"/>
            <a:ext cx="167823" cy="2455842"/>
          </a:xfrm>
          <a:prstGeom prst="leftBrace">
            <a:avLst>
              <a:gd name="adj1" fmla="val 29981"/>
              <a:gd name="adj2" fmla="val 50000"/>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Calibri" panose="020F0502020204030204" pitchFamily="34" charset="0"/>
              <a:ea typeface="ＭＳ Ｐゴシック" charset="0"/>
              <a:cs typeface="ＭＳ Ｐゴシック" charset="0"/>
            </a:endParaRPr>
          </a:p>
        </p:txBody>
      </p:sp>
      <p:sp>
        <p:nvSpPr>
          <p:cNvPr id="80" name="TextBox 79"/>
          <p:cNvSpPr txBox="1"/>
          <p:nvPr/>
        </p:nvSpPr>
        <p:spPr>
          <a:xfrm flipH="1">
            <a:off x="5607933" y="3352800"/>
            <a:ext cx="1326709" cy="338554"/>
          </a:xfrm>
          <a:prstGeom prst="rect">
            <a:avLst/>
          </a:prstGeom>
          <a:noFill/>
        </p:spPr>
        <p:txBody>
          <a:bodyPr wrap="none" rtlCol="0">
            <a:spAutoFit/>
          </a:bodyPr>
          <a:lstStyle/>
          <a:p>
            <a:pPr algn="ctr"/>
            <a:r>
              <a:rPr lang="en-GB" sz="1600" dirty="0" smtClean="0">
                <a:latin typeface="Calibri" panose="020F0502020204030204" pitchFamily="34" charset="0"/>
              </a:rPr>
              <a:t>Inner Options</a:t>
            </a:r>
            <a:endParaRPr lang="en-GB" sz="1600" dirty="0">
              <a:latin typeface="Calibri" panose="020F0502020204030204" pitchFamily="34" charset="0"/>
            </a:endParaRPr>
          </a:p>
        </p:txBody>
      </p:sp>
      <p:sp>
        <p:nvSpPr>
          <p:cNvPr id="4" name="Slide Number Placeholder 3"/>
          <p:cNvSpPr>
            <a:spLocks noGrp="1"/>
          </p:cNvSpPr>
          <p:nvPr>
            <p:ph type="sldNum" sz="quarter" idx="11"/>
          </p:nvPr>
        </p:nvSpPr>
        <p:spPr/>
        <p:txBody>
          <a:bodyPr/>
          <a:lstStyle/>
          <a:p>
            <a:fld id="{B6F15528-21DE-4FAA-801E-634DDDAF4B2B}" type="slidenum">
              <a:rPr lang="en-US" smtClean="0"/>
              <a:pPr/>
              <a:t>18</a:t>
            </a:fld>
            <a:endParaRPr lang="en-US"/>
          </a:p>
        </p:txBody>
      </p:sp>
    </p:spTree>
    <p:extLst>
      <p:ext uri="{BB962C8B-B14F-4D97-AF65-F5344CB8AC3E}">
        <p14:creationId xmlns:p14="http://schemas.microsoft.com/office/powerpoint/2010/main" val="10889680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tricky bits – processing order: one </a:t>
            </a:r>
            <a:r>
              <a:rPr lang="en-GB" dirty="0"/>
              <a:t>level of recursion</a:t>
            </a:r>
          </a:p>
        </p:txBody>
      </p:sp>
      <p:sp>
        <p:nvSpPr>
          <p:cNvPr id="3" name="Content Placeholder 2"/>
          <p:cNvSpPr>
            <a:spLocks noGrp="1"/>
          </p:cNvSpPr>
          <p:nvPr>
            <p:ph idx="1"/>
          </p:nvPr>
        </p:nvSpPr>
        <p:spPr/>
        <p:txBody>
          <a:bodyPr/>
          <a:lstStyle/>
          <a:p>
            <a:r>
              <a:rPr lang="en-GB" dirty="0" smtClean="0"/>
              <a:t>If </a:t>
            </a:r>
            <a:r>
              <a:rPr lang="en-GB" dirty="0"/>
              <a:t>TCP alters the TCP Data (e.g. decrypt, </a:t>
            </a:r>
            <a:r>
              <a:rPr lang="en-GB" dirty="0" smtClean="0"/>
              <a:t>decompress </a:t>
            </a:r>
            <a:r>
              <a:rPr lang="en-GB" dirty="0"/>
              <a:t>in the receiving case, for example</a:t>
            </a:r>
            <a:r>
              <a:rPr lang="en-GB" dirty="0" smtClean="0"/>
              <a:t>)</a:t>
            </a:r>
          </a:p>
          <a:p>
            <a:pPr lvl="1"/>
            <a:r>
              <a:rPr lang="en-GB" dirty="0" smtClean="0"/>
              <a:t>SYN=1: if </a:t>
            </a:r>
            <a:r>
              <a:rPr lang="en-GB" dirty="0"/>
              <a:t>it hasn’t previously found </a:t>
            </a:r>
            <a:r>
              <a:rPr lang="en-GB" dirty="0" err="1"/>
              <a:t>MagicA</a:t>
            </a:r>
            <a:r>
              <a:rPr lang="en-GB" dirty="0"/>
              <a:t>, it looks </a:t>
            </a:r>
            <a:r>
              <a:rPr lang="en-GB" dirty="0" smtClean="0"/>
              <a:t>again</a:t>
            </a:r>
          </a:p>
          <a:p>
            <a:pPr lvl="1"/>
            <a:endParaRPr lang="en-GB" dirty="0" smtClean="0"/>
          </a:p>
          <a:p>
            <a:pPr lvl="1"/>
            <a:endParaRPr lang="en-GB" dirty="0"/>
          </a:p>
          <a:p>
            <a:pPr lvl="1"/>
            <a:endParaRPr lang="en-GB" dirty="0" smtClean="0"/>
          </a:p>
          <a:p>
            <a:pPr lvl="1"/>
            <a:r>
              <a:rPr lang="en-GB" dirty="0" smtClean="0"/>
              <a:t>SYN=0: There might be a rekey command in an encrypted Inner Option. So the TCP receiver decrypts up to the end of each set of Inner Options, processes those options, then continues decrypting (which might be with a new key).</a:t>
            </a:r>
            <a:endParaRPr lang="en-GB" dirty="0"/>
          </a:p>
          <a:p>
            <a:endParaRPr lang="en-GB" dirty="0"/>
          </a:p>
        </p:txBody>
      </p:sp>
      <p:pic>
        <p:nvPicPr>
          <p:cNvPr id="4098" name="Picture 2" descr="http://www.psdgraphics.com/wp-content/uploads/2011/10/magic-wand.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8638" t="5330" r="10543" b="4530"/>
          <a:stretch/>
        </p:blipFill>
        <p:spPr bwMode="auto">
          <a:xfrm>
            <a:off x="4016830" y="2743200"/>
            <a:ext cx="1346453" cy="1128456"/>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s://www.petfinder.com/wp-content/uploads/2012/11/10-reasons-rescue-rabbits-rule-thinkstock-148125620-253x200.jpg"/>
          <p:cNvPicPr>
            <a:picLocks noChangeAspect="1" noChangeArrowheads="1"/>
          </p:cNvPicPr>
          <p:nvPr/>
        </p:nvPicPr>
        <p:blipFill rotWithShape="1">
          <a:blip r:embed="rId3">
            <a:extLst>
              <a:ext uri="{28A0092B-C50C-407E-A947-70E740481C1C}">
                <a14:useLocalDpi xmlns:a14="http://schemas.microsoft.com/office/drawing/2010/main" val="0"/>
              </a:ext>
            </a:extLst>
          </a:blip>
          <a:srcRect l="11713" t="16088" r="17208"/>
          <a:stretch/>
        </p:blipFill>
        <p:spPr bwMode="auto">
          <a:xfrm>
            <a:off x="4016829" y="2743201"/>
            <a:ext cx="1344308" cy="1134895"/>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1"/>
          </p:nvPr>
        </p:nvSpPr>
        <p:spPr/>
        <p:txBody>
          <a:bodyPr/>
          <a:lstStyle/>
          <a:p>
            <a:fld id="{B6F15528-21DE-4FAA-801E-634DDDAF4B2B}" type="slidenum">
              <a:rPr lang="en-US" smtClean="0"/>
              <a:pPr/>
              <a:t>19</a:t>
            </a:fld>
            <a:endParaRPr lang="en-US"/>
          </a:p>
        </p:txBody>
      </p:sp>
    </p:spTree>
    <p:extLst>
      <p:ext uri="{BB962C8B-B14F-4D97-AF65-F5344CB8AC3E}">
        <p14:creationId xmlns:p14="http://schemas.microsoft.com/office/powerpoint/2010/main" val="4134771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0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problem (Inner Space addresses all these)</a:t>
            </a:r>
            <a:endParaRPr lang="en-GB" dirty="0"/>
          </a:p>
        </p:txBody>
      </p:sp>
      <p:sp>
        <p:nvSpPr>
          <p:cNvPr id="3" name="Content Placeholder 2"/>
          <p:cNvSpPr>
            <a:spLocks noGrp="1"/>
          </p:cNvSpPr>
          <p:nvPr>
            <p:ph idx="1"/>
          </p:nvPr>
        </p:nvSpPr>
        <p:spPr/>
        <p:txBody>
          <a:bodyPr/>
          <a:lstStyle/>
          <a:p>
            <a:r>
              <a:rPr lang="en-GB" dirty="0" smtClean="0"/>
              <a:t>no arbitrary limit to TCP </a:t>
            </a:r>
            <a:r>
              <a:rPr lang="en-GB" dirty="0" smtClean="0"/>
              <a:t>option space on </a:t>
            </a:r>
            <a:r>
              <a:rPr lang="en-GB" dirty="0" smtClean="0">
                <a:solidFill>
                  <a:srgbClr val="C00000"/>
                </a:solidFill>
              </a:rPr>
              <a:t>all</a:t>
            </a:r>
            <a:r>
              <a:rPr lang="en-GB" dirty="0" smtClean="0"/>
              <a:t> segments</a:t>
            </a:r>
          </a:p>
          <a:p>
            <a:pPr lvl="1"/>
            <a:r>
              <a:rPr lang="en-GB" dirty="0" smtClean="0"/>
              <a:t>SYN, </a:t>
            </a:r>
            <a:r>
              <a:rPr lang="en-GB" dirty="0" smtClean="0">
                <a:solidFill>
                  <a:srgbClr val="C00000"/>
                </a:solidFill>
              </a:rPr>
              <a:t>SYN/ACK</a:t>
            </a:r>
            <a:r>
              <a:rPr lang="en-GB" dirty="0" smtClean="0"/>
              <a:t>, non-SYN</a:t>
            </a:r>
          </a:p>
          <a:p>
            <a:r>
              <a:rPr lang="en-GB" dirty="0" smtClean="0"/>
              <a:t>middlebox </a:t>
            </a:r>
            <a:r>
              <a:rPr lang="en-GB" dirty="0" smtClean="0">
                <a:solidFill>
                  <a:srgbClr val="C00000"/>
                </a:solidFill>
              </a:rPr>
              <a:t>traversal</a:t>
            </a:r>
          </a:p>
          <a:p>
            <a:pPr lvl="1"/>
            <a:r>
              <a:rPr lang="en-GB" dirty="0">
                <a:solidFill>
                  <a:srgbClr val="C00000"/>
                </a:solidFill>
              </a:rPr>
              <a:t>not just </a:t>
            </a:r>
            <a:r>
              <a:rPr lang="en-GB" dirty="0" smtClean="0">
                <a:solidFill>
                  <a:srgbClr val="C00000"/>
                </a:solidFill>
              </a:rPr>
              <a:t>detect-and-die</a:t>
            </a:r>
            <a:endParaRPr lang="en-GB" dirty="0">
              <a:solidFill>
                <a:srgbClr val="C00000"/>
              </a:solidFill>
            </a:endParaRPr>
          </a:p>
          <a:p>
            <a:pPr lvl="1"/>
            <a:r>
              <a:rPr lang="en-GB" dirty="0" smtClean="0"/>
              <a:t>traverse resegmentation, </a:t>
            </a:r>
            <a:r>
              <a:rPr lang="en-GB" dirty="0" smtClean="0"/>
              <a:t>option-stripping, DPI Web filters etc.</a:t>
            </a:r>
            <a:endParaRPr lang="en-GB" dirty="0" smtClean="0"/>
          </a:p>
          <a:p>
            <a:pPr lvl="1"/>
            <a:r>
              <a:rPr lang="en-GB" dirty="0" smtClean="0"/>
              <a:t>for itself and for all TCP </a:t>
            </a:r>
            <a:r>
              <a:rPr lang="en-GB" dirty="0" smtClean="0"/>
              <a:t>options it supports</a:t>
            </a:r>
            <a:endParaRPr lang="en-GB" dirty="0" smtClean="0"/>
          </a:p>
          <a:p>
            <a:r>
              <a:rPr lang="en-GB" dirty="0" smtClean="0"/>
              <a:t>legacy server fall-back with no added </a:t>
            </a:r>
            <a:r>
              <a:rPr lang="en-GB" dirty="0" smtClean="0"/>
              <a:t>latency</a:t>
            </a:r>
          </a:p>
          <a:p>
            <a:endParaRPr lang="en-GB" dirty="0"/>
          </a:p>
          <a:p>
            <a:r>
              <a:rPr lang="en-GB" dirty="0" smtClean="0"/>
              <a:t>make TCP options easy</a:t>
            </a:r>
          </a:p>
          <a:p>
            <a:pPr lvl="1"/>
            <a:r>
              <a:rPr lang="en-GB" dirty="0" smtClean="0"/>
              <a:t>they will just work</a:t>
            </a:r>
          </a:p>
          <a:p>
            <a:pPr lvl="1"/>
            <a:r>
              <a:rPr lang="en-GB" dirty="0" smtClean="0"/>
              <a:t>from the </a:t>
            </a:r>
            <a:r>
              <a:rPr lang="en-GB" dirty="0" smtClean="0">
                <a:solidFill>
                  <a:srgbClr val="C00000"/>
                </a:solidFill>
              </a:rPr>
              <a:t>SYN</a:t>
            </a:r>
            <a:r>
              <a:rPr lang="en-GB" dirty="0" smtClean="0"/>
              <a:t> onwards</a:t>
            </a:r>
          </a:p>
        </p:txBody>
      </p:sp>
      <p:sp>
        <p:nvSpPr>
          <p:cNvPr id="6" name="Slide Number Placeholder 5"/>
          <p:cNvSpPr>
            <a:spLocks noGrp="1"/>
          </p:cNvSpPr>
          <p:nvPr>
            <p:ph type="sldNum" sz="quarter" idx="11"/>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1547459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Rounded Rectangle 80"/>
          <p:cNvSpPr/>
          <p:nvPr/>
        </p:nvSpPr>
        <p:spPr bwMode="auto">
          <a:xfrm>
            <a:off x="381000" y="1815489"/>
            <a:ext cx="8686800" cy="1638647"/>
          </a:xfrm>
          <a:prstGeom prst="roundRect">
            <a:avLst>
              <a:gd name="adj" fmla="val 4878"/>
            </a:avLst>
          </a:prstGeom>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Calibri" panose="020F0502020204030204" pitchFamily="34" charset="0"/>
              <a:ea typeface="ＭＳ Ｐゴシック" charset="0"/>
              <a:cs typeface="ＭＳ Ｐゴシック" charset="0"/>
            </a:endParaRPr>
          </a:p>
        </p:txBody>
      </p:sp>
      <p:sp>
        <p:nvSpPr>
          <p:cNvPr id="2" name="Title 1"/>
          <p:cNvSpPr>
            <a:spLocks noGrp="1"/>
          </p:cNvSpPr>
          <p:nvPr>
            <p:ph type="title"/>
          </p:nvPr>
        </p:nvSpPr>
        <p:spPr/>
        <p:txBody>
          <a:bodyPr/>
          <a:lstStyle/>
          <a:p>
            <a:r>
              <a:rPr lang="en-GB" dirty="0" smtClean="0"/>
              <a:t>extension </a:t>
            </a:r>
            <a:r>
              <a:rPr lang="en-GB" dirty="0"/>
              <a:t>– DPI traversal</a:t>
            </a:r>
          </a:p>
        </p:txBody>
      </p:sp>
      <p:sp>
        <p:nvSpPr>
          <p:cNvPr id="7" name="Content Placeholder 6"/>
          <p:cNvSpPr>
            <a:spLocks noGrp="1"/>
          </p:cNvSpPr>
          <p:nvPr>
            <p:ph idx="1"/>
          </p:nvPr>
        </p:nvSpPr>
        <p:spPr>
          <a:xfrm>
            <a:off x="685800" y="990600"/>
            <a:ext cx="7772400" cy="5486400"/>
          </a:xfrm>
        </p:spPr>
        <p:txBody>
          <a:bodyPr>
            <a:normAutofit fontScale="77500" lnSpcReduction="20000"/>
          </a:bodyPr>
          <a:lstStyle/>
          <a:p>
            <a:r>
              <a:rPr lang="en-GB" dirty="0" smtClean="0"/>
              <a:t>conjecture: DPI often parses payload &amp; stops when it finds what it needs</a:t>
            </a:r>
          </a:p>
          <a:p>
            <a:r>
              <a:rPr lang="en-GB" dirty="0" smtClean="0"/>
              <a:t>solution?: locate </a:t>
            </a:r>
            <a:r>
              <a:rPr lang="en-GB" dirty="0" err="1"/>
              <a:t>MagicA</a:t>
            </a:r>
            <a:r>
              <a:rPr lang="en-GB" dirty="0"/>
              <a:t> at </a:t>
            </a:r>
            <a:r>
              <a:rPr lang="en-GB" dirty="0" smtClean="0"/>
              <a:t>the end </a:t>
            </a:r>
            <a:r>
              <a:rPr lang="en-GB" dirty="0"/>
              <a:t>of </a:t>
            </a:r>
            <a:r>
              <a:rPr lang="en-GB" dirty="0" smtClean="0"/>
              <a:t>the segment</a:t>
            </a:r>
            <a:endParaRPr lang="en-GB" dirty="0"/>
          </a:p>
          <a:p>
            <a:pPr lvl="1"/>
            <a:r>
              <a:rPr lang="en-GB" dirty="0"/>
              <a:t>server searches for </a:t>
            </a:r>
            <a:r>
              <a:rPr lang="en-GB" dirty="0" err="1"/>
              <a:t>MagicA</a:t>
            </a:r>
            <a:r>
              <a:rPr lang="en-GB" dirty="0"/>
              <a:t> at end if not at </a:t>
            </a:r>
            <a:r>
              <a:rPr lang="en-GB" dirty="0" smtClean="0"/>
              <a:t>start</a:t>
            </a:r>
          </a:p>
          <a:p>
            <a:pPr lvl="1"/>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smtClean="0"/>
          </a:p>
          <a:p>
            <a:endParaRPr lang="en-GB" dirty="0"/>
          </a:p>
          <a:p>
            <a:endParaRPr lang="en-GB" dirty="0" smtClean="0"/>
          </a:p>
          <a:p>
            <a:endParaRPr lang="en-GB" dirty="0"/>
          </a:p>
          <a:p>
            <a:endParaRPr lang="en-GB" dirty="0" smtClean="0"/>
          </a:p>
          <a:p>
            <a:r>
              <a:rPr lang="en-GB" dirty="0" smtClean="0"/>
              <a:t>can’t work from the end of every segment, only the first</a:t>
            </a:r>
          </a:p>
          <a:p>
            <a:pPr lvl="1"/>
            <a:r>
              <a:rPr lang="en-GB" dirty="0" smtClean="0"/>
              <a:t>then use the spare first SPS (SPS#1) for the second segment</a:t>
            </a:r>
            <a:endParaRPr lang="en-GB" dirty="0"/>
          </a:p>
        </p:txBody>
      </p:sp>
      <p:sp>
        <p:nvSpPr>
          <p:cNvPr id="4" name="Rectangle 3"/>
          <p:cNvSpPr/>
          <p:nvPr/>
        </p:nvSpPr>
        <p:spPr bwMode="auto">
          <a:xfrm flipH="1">
            <a:off x="762000" y="2606232"/>
            <a:ext cx="914400" cy="457200"/>
          </a:xfrm>
          <a:prstGeom prst="rect">
            <a:avLst/>
          </a:prstGeom>
          <a:ln>
            <a:headEnd type="none" w="med" len="med"/>
            <a:tailEnd type="none" w="med" len="med"/>
          </a:ln>
          <a:extLst/>
        </p:spPr>
        <p:style>
          <a:lnRef idx="3">
            <a:schemeClr val="lt1"/>
          </a:lnRef>
          <a:fillRef idx="1">
            <a:schemeClr val="dk1"/>
          </a:fillRef>
          <a:effectRef idx="1">
            <a:schemeClr val="dk1"/>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400" dirty="0">
                <a:solidFill>
                  <a:schemeClr val="bg1"/>
                </a:solidFill>
                <a:latin typeface="Calibri" panose="020F0502020204030204" pitchFamily="34" charset="0"/>
                <a:ea typeface="ＭＳ Ｐゴシック" charset="0"/>
                <a:cs typeface="ＭＳ Ｐゴシック" charset="0"/>
              </a:rPr>
              <a:t>B</a:t>
            </a:r>
            <a:r>
              <a:rPr kumimoji="0" lang="en-GB" sz="1400" b="0" i="0" u="none" strike="noStrike" cap="none" normalizeH="0" baseline="0" dirty="0" smtClean="0">
                <a:ln>
                  <a:noFill/>
                </a:ln>
                <a:solidFill>
                  <a:schemeClr val="bg1"/>
                </a:solidFill>
                <a:effectLst/>
                <a:latin typeface="Calibri" panose="020F0502020204030204" pitchFamily="34" charset="0"/>
                <a:ea typeface="ＭＳ Ｐゴシック" charset="0"/>
                <a:cs typeface="ＭＳ Ｐゴシック" charset="0"/>
              </a:rPr>
              <a:t>ase TCP header</a:t>
            </a:r>
            <a:endParaRPr kumimoji="0" lang="en-GB" sz="1400" b="0" i="0" u="none" strike="noStrike" cap="none" normalizeH="0" baseline="0" dirty="0">
              <a:ln>
                <a:noFill/>
              </a:ln>
              <a:solidFill>
                <a:schemeClr val="bg1"/>
              </a:solidFill>
              <a:effectLst/>
              <a:latin typeface="Calibri" panose="020F0502020204030204" pitchFamily="34" charset="0"/>
              <a:ea typeface="ＭＳ Ｐゴシック" charset="0"/>
              <a:cs typeface="ＭＳ Ｐゴシック" charset="0"/>
            </a:endParaRPr>
          </a:p>
        </p:txBody>
      </p:sp>
      <p:sp>
        <p:nvSpPr>
          <p:cNvPr id="5" name="Rectangle 4"/>
          <p:cNvSpPr/>
          <p:nvPr/>
        </p:nvSpPr>
        <p:spPr bwMode="auto">
          <a:xfrm flipH="1">
            <a:off x="1676400" y="2606232"/>
            <a:ext cx="914400" cy="457200"/>
          </a:xfrm>
          <a:prstGeom prst="rect">
            <a:avLst/>
          </a:prstGeom>
          <a:ln>
            <a:headEnd type="none" w="med" len="med"/>
            <a:tailEnd type="none" w="med" len="med"/>
          </a:ln>
          <a:extLst/>
        </p:spPr>
        <p:style>
          <a:lnRef idx="3">
            <a:schemeClr val="lt1"/>
          </a:lnRef>
          <a:fillRef idx="1">
            <a:schemeClr val="dk1"/>
          </a:fillRef>
          <a:effectRef idx="1">
            <a:schemeClr val="dk1"/>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bg1"/>
                </a:solidFill>
                <a:effectLst/>
                <a:latin typeface="Calibri" panose="020F0502020204030204" pitchFamily="34" charset="0"/>
                <a:ea typeface="ＭＳ Ｐゴシック" charset="0"/>
                <a:cs typeface="ＭＳ Ｐゴシック" charset="0"/>
              </a:rPr>
              <a:t>Outer Options</a:t>
            </a:r>
            <a:endParaRPr kumimoji="0" lang="en-GB" sz="1400" b="0" i="0" u="none" strike="noStrike" cap="none" normalizeH="0" baseline="0" dirty="0">
              <a:ln>
                <a:noFill/>
              </a:ln>
              <a:solidFill>
                <a:schemeClr val="bg1"/>
              </a:solidFill>
              <a:effectLst/>
              <a:latin typeface="Calibri" panose="020F0502020204030204" pitchFamily="34" charset="0"/>
              <a:ea typeface="ＭＳ Ｐゴシック" charset="0"/>
              <a:cs typeface="ＭＳ Ｐゴシック" charset="0"/>
            </a:endParaRPr>
          </a:p>
        </p:txBody>
      </p:sp>
      <p:sp>
        <p:nvSpPr>
          <p:cNvPr id="77" name="TextBox 76"/>
          <p:cNvSpPr txBox="1"/>
          <p:nvPr/>
        </p:nvSpPr>
        <p:spPr>
          <a:xfrm>
            <a:off x="381000" y="1815489"/>
            <a:ext cx="981551" cy="461665"/>
          </a:xfrm>
          <a:prstGeom prst="rect">
            <a:avLst/>
          </a:prstGeom>
          <a:noFill/>
        </p:spPr>
        <p:txBody>
          <a:bodyPr wrap="none" rtlCol="0">
            <a:spAutoFit/>
          </a:bodyPr>
          <a:lstStyle/>
          <a:p>
            <a:r>
              <a:rPr lang="en-GB" sz="2400" dirty="0" smtClean="0">
                <a:latin typeface="Calibri" panose="020F0502020204030204" pitchFamily="34" charset="0"/>
              </a:rPr>
              <a:t>SYN=1</a:t>
            </a:r>
            <a:endParaRPr lang="en-GB" sz="2400" dirty="0">
              <a:latin typeface="Calibri" panose="020F0502020204030204" pitchFamily="34" charset="0"/>
            </a:endParaRPr>
          </a:p>
        </p:txBody>
      </p:sp>
      <p:sp>
        <p:nvSpPr>
          <p:cNvPr id="6" name="Rectangle 5"/>
          <p:cNvSpPr/>
          <p:nvPr/>
        </p:nvSpPr>
        <p:spPr bwMode="auto">
          <a:xfrm>
            <a:off x="6740491" y="2606232"/>
            <a:ext cx="1506557" cy="457200"/>
          </a:xfrm>
          <a:prstGeom prst="rect">
            <a:avLst/>
          </a:prstGeom>
          <a:solidFill>
            <a:schemeClr val="accent6">
              <a:lumMod val="60000"/>
              <a:lumOff val="4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InSpace </a:t>
            </a:r>
            <a:br>
              <a:rPr kumimoji="0" lang="en-GB" sz="14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br>
            <a:r>
              <a:rPr kumimoji="0" lang="en-GB" sz="14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Option#1</a:t>
            </a:r>
            <a:endParaRPr kumimoji="0" lang="en-GB" sz="14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sp>
        <p:nvSpPr>
          <p:cNvPr id="9" name="Rectangle 8"/>
          <p:cNvSpPr/>
          <p:nvPr/>
        </p:nvSpPr>
        <p:spPr bwMode="auto">
          <a:xfrm>
            <a:off x="5199045" y="2606232"/>
            <a:ext cx="1524000" cy="457200"/>
          </a:xfrm>
          <a:prstGeom prst="rect">
            <a:avLst/>
          </a:prstGeom>
          <a:solidFill>
            <a:schemeClr val="accent6">
              <a:lumMod val="40000"/>
              <a:lumOff val="6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Inner Options</a:t>
            </a:r>
            <a:endParaRPr kumimoji="0" lang="en-GB" sz="14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sp>
        <p:nvSpPr>
          <p:cNvPr id="11" name="Rectangle 10"/>
          <p:cNvSpPr/>
          <p:nvPr/>
        </p:nvSpPr>
        <p:spPr bwMode="auto">
          <a:xfrm>
            <a:off x="2590803" y="2606232"/>
            <a:ext cx="2608245" cy="457200"/>
          </a:xfrm>
          <a:prstGeom prst="rect">
            <a:avLst/>
          </a:prstGeom>
          <a:solidFill>
            <a:schemeClr val="accent6">
              <a:lumMod val="20000"/>
              <a:lumOff val="8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TCP Payload</a:t>
            </a:r>
            <a:endParaRPr kumimoji="0" lang="en-GB" sz="14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cxnSp>
        <p:nvCxnSpPr>
          <p:cNvPr id="15" name="Straight Arrow Connector 14"/>
          <p:cNvCxnSpPr>
            <a:endCxn id="22" idx="3"/>
          </p:cNvCxnSpPr>
          <p:nvPr/>
        </p:nvCxnSpPr>
        <p:spPr bwMode="auto">
          <a:xfrm flipH="1" flipV="1">
            <a:off x="6688839" y="2347601"/>
            <a:ext cx="1558211" cy="2232"/>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6" name="TextBox 15"/>
          <p:cNvSpPr txBox="1"/>
          <p:nvPr/>
        </p:nvSpPr>
        <p:spPr>
          <a:xfrm>
            <a:off x="7213081" y="2301434"/>
            <a:ext cx="561372" cy="276999"/>
          </a:xfrm>
          <a:prstGeom prst="rect">
            <a:avLst/>
          </a:prstGeom>
          <a:noFill/>
        </p:spPr>
        <p:txBody>
          <a:bodyPr wrap="none" rtlCol="0">
            <a:spAutoFit/>
          </a:bodyPr>
          <a:lstStyle/>
          <a:p>
            <a:pPr algn="ctr"/>
            <a:r>
              <a:rPr lang="en-GB" sz="1200" dirty="0" smtClean="0">
                <a:latin typeface="Calibri" panose="020F0502020204030204" pitchFamily="34" charset="0"/>
              </a:rPr>
              <a:t>Len=2</a:t>
            </a:r>
            <a:endParaRPr lang="en-GB" sz="1200" dirty="0">
              <a:latin typeface="Calibri" panose="020F0502020204030204" pitchFamily="34" charset="0"/>
            </a:endParaRPr>
          </a:p>
        </p:txBody>
      </p:sp>
      <p:sp>
        <p:nvSpPr>
          <p:cNvPr id="22" name="TextBox 21"/>
          <p:cNvSpPr txBox="1"/>
          <p:nvPr/>
        </p:nvSpPr>
        <p:spPr>
          <a:xfrm>
            <a:off x="5233248" y="2116768"/>
            <a:ext cx="1455591" cy="461665"/>
          </a:xfrm>
          <a:prstGeom prst="rect">
            <a:avLst/>
          </a:prstGeom>
          <a:noFill/>
        </p:spPr>
        <p:txBody>
          <a:bodyPr wrap="none" rtlCol="0">
            <a:spAutoFit/>
          </a:bodyPr>
          <a:lstStyle/>
          <a:p>
            <a:pPr algn="ctr"/>
            <a:r>
              <a:rPr lang="en-GB" sz="1200" dirty="0" smtClean="0">
                <a:latin typeface="Calibri" panose="020F0502020204030204" pitchFamily="34" charset="0"/>
              </a:rPr>
              <a:t>Inner Options Offset</a:t>
            </a:r>
            <a:br>
              <a:rPr lang="en-GB" sz="1200" dirty="0" smtClean="0">
                <a:latin typeface="Calibri" panose="020F0502020204030204" pitchFamily="34" charset="0"/>
              </a:rPr>
            </a:br>
            <a:r>
              <a:rPr lang="en-GB" sz="1200" dirty="0" smtClean="0">
                <a:latin typeface="Calibri" panose="020F0502020204030204" pitchFamily="34" charset="0"/>
              </a:rPr>
              <a:t>(</a:t>
            </a:r>
            <a:r>
              <a:rPr lang="en-GB" sz="1200" dirty="0" err="1" smtClean="0">
                <a:latin typeface="Calibri" panose="020F0502020204030204" pitchFamily="34" charset="0"/>
              </a:rPr>
              <a:t>InOO</a:t>
            </a:r>
            <a:r>
              <a:rPr lang="en-GB" sz="1200" dirty="0" smtClean="0">
                <a:latin typeface="Calibri" panose="020F0502020204030204" pitchFamily="34" charset="0"/>
              </a:rPr>
              <a:t>)</a:t>
            </a:r>
            <a:endParaRPr lang="en-GB" sz="1200" dirty="0">
              <a:latin typeface="Calibri" panose="020F0502020204030204" pitchFamily="34" charset="0"/>
            </a:endParaRPr>
          </a:p>
        </p:txBody>
      </p:sp>
      <p:cxnSp>
        <p:nvCxnSpPr>
          <p:cNvPr id="20" name="Straight Arrow Connector 19"/>
          <p:cNvCxnSpPr/>
          <p:nvPr/>
        </p:nvCxnSpPr>
        <p:spPr bwMode="auto">
          <a:xfrm flipH="1">
            <a:off x="5199045" y="2349831"/>
            <a:ext cx="1524000"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9" name="Straight Connector 28"/>
          <p:cNvCxnSpPr/>
          <p:nvPr/>
        </p:nvCxnSpPr>
        <p:spPr bwMode="auto">
          <a:xfrm flipV="1">
            <a:off x="8247045" y="2225232"/>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1" name="Straight Connector 30"/>
          <p:cNvCxnSpPr/>
          <p:nvPr/>
        </p:nvCxnSpPr>
        <p:spPr bwMode="auto">
          <a:xfrm flipV="1">
            <a:off x="6740488" y="2225232"/>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2" name="Straight Connector 31"/>
          <p:cNvCxnSpPr/>
          <p:nvPr/>
        </p:nvCxnSpPr>
        <p:spPr bwMode="auto">
          <a:xfrm flipV="1">
            <a:off x="5199045" y="2225232"/>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9" name="Rectangle 38"/>
          <p:cNvSpPr/>
          <p:nvPr/>
        </p:nvSpPr>
        <p:spPr bwMode="auto">
          <a:xfrm>
            <a:off x="8238428" y="2606232"/>
            <a:ext cx="600772" cy="457200"/>
          </a:xfrm>
          <a:prstGeom prst="rect">
            <a:avLst/>
          </a:prstGeom>
          <a:solidFill>
            <a:schemeClr val="accent6"/>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Magic</a:t>
            </a:r>
            <a:br>
              <a:rPr kumimoji="0" lang="en-GB" sz="14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br>
            <a:r>
              <a:rPr kumimoji="0" lang="en-GB" sz="14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A</a:t>
            </a:r>
            <a:endParaRPr kumimoji="0" lang="en-GB" sz="14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cxnSp>
        <p:nvCxnSpPr>
          <p:cNvPr id="40" name="Straight Arrow Connector 39"/>
          <p:cNvCxnSpPr/>
          <p:nvPr/>
        </p:nvCxnSpPr>
        <p:spPr bwMode="auto">
          <a:xfrm flipH="1">
            <a:off x="8238428" y="2349831"/>
            <a:ext cx="600772"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41" name="TextBox 40"/>
          <p:cNvSpPr txBox="1"/>
          <p:nvPr/>
        </p:nvSpPr>
        <p:spPr>
          <a:xfrm>
            <a:off x="8408415" y="2301434"/>
            <a:ext cx="269626" cy="276999"/>
          </a:xfrm>
          <a:prstGeom prst="rect">
            <a:avLst/>
          </a:prstGeom>
          <a:noFill/>
        </p:spPr>
        <p:txBody>
          <a:bodyPr wrap="none" rtlCol="0">
            <a:spAutoFit/>
          </a:bodyPr>
          <a:lstStyle/>
          <a:p>
            <a:pPr algn="ctr"/>
            <a:r>
              <a:rPr lang="en-GB" sz="1200" dirty="0" smtClean="0">
                <a:latin typeface="Calibri" panose="020F0502020204030204" pitchFamily="34" charset="0"/>
              </a:rPr>
              <a:t>1</a:t>
            </a:r>
            <a:endParaRPr lang="en-GB" sz="1200" dirty="0">
              <a:latin typeface="Calibri" panose="020F0502020204030204" pitchFamily="34" charset="0"/>
            </a:endParaRPr>
          </a:p>
        </p:txBody>
      </p:sp>
      <p:cxnSp>
        <p:nvCxnSpPr>
          <p:cNvPr id="43" name="Straight Connector 42"/>
          <p:cNvCxnSpPr/>
          <p:nvPr/>
        </p:nvCxnSpPr>
        <p:spPr bwMode="auto">
          <a:xfrm flipV="1">
            <a:off x="8839200" y="2225232"/>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46" name="Rounded Rectangle 45"/>
          <p:cNvSpPr/>
          <p:nvPr/>
        </p:nvSpPr>
        <p:spPr bwMode="auto">
          <a:xfrm>
            <a:off x="381000" y="3807447"/>
            <a:ext cx="8686800" cy="1638647"/>
          </a:xfrm>
          <a:prstGeom prst="roundRect">
            <a:avLst>
              <a:gd name="adj" fmla="val 5664"/>
            </a:avLst>
          </a:prstGeom>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Calibri" panose="020F0502020204030204" pitchFamily="34" charset="0"/>
              <a:ea typeface="ＭＳ Ｐゴシック" charset="0"/>
              <a:cs typeface="ＭＳ Ｐゴシック" charset="0"/>
            </a:endParaRPr>
          </a:p>
        </p:txBody>
      </p:sp>
      <p:sp>
        <p:nvSpPr>
          <p:cNvPr id="47" name="Rectangle 46"/>
          <p:cNvSpPr/>
          <p:nvPr/>
        </p:nvSpPr>
        <p:spPr bwMode="auto">
          <a:xfrm flipH="1">
            <a:off x="762000" y="4598191"/>
            <a:ext cx="914400" cy="457200"/>
          </a:xfrm>
          <a:prstGeom prst="rect">
            <a:avLst/>
          </a:prstGeom>
          <a:ln>
            <a:headEnd type="none" w="med" len="med"/>
            <a:tailEnd type="none" w="med" len="med"/>
          </a:ln>
          <a:extLst/>
        </p:spPr>
        <p:style>
          <a:lnRef idx="3">
            <a:schemeClr val="lt1"/>
          </a:lnRef>
          <a:fillRef idx="1">
            <a:schemeClr val="dk1"/>
          </a:fillRef>
          <a:effectRef idx="1">
            <a:schemeClr val="dk1"/>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400" dirty="0">
                <a:solidFill>
                  <a:schemeClr val="bg1"/>
                </a:solidFill>
                <a:latin typeface="Calibri" panose="020F0502020204030204" pitchFamily="34" charset="0"/>
                <a:ea typeface="ＭＳ Ｐゴシック" charset="0"/>
                <a:cs typeface="ＭＳ Ｐゴシック" charset="0"/>
              </a:rPr>
              <a:t>B</a:t>
            </a:r>
            <a:r>
              <a:rPr kumimoji="0" lang="en-GB" sz="1400" b="0" i="0" u="none" strike="noStrike" cap="none" normalizeH="0" baseline="0" dirty="0" smtClean="0">
                <a:ln>
                  <a:noFill/>
                </a:ln>
                <a:solidFill>
                  <a:schemeClr val="bg1"/>
                </a:solidFill>
                <a:effectLst/>
                <a:latin typeface="Calibri" panose="020F0502020204030204" pitchFamily="34" charset="0"/>
                <a:ea typeface="ＭＳ Ｐゴシック" charset="0"/>
                <a:cs typeface="ＭＳ Ｐゴシック" charset="0"/>
              </a:rPr>
              <a:t>ase TCP header</a:t>
            </a:r>
            <a:endParaRPr kumimoji="0" lang="en-GB" sz="1400" b="0" i="0" u="none" strike="noStrike" cap="none" normalizeH="0" baseline="0" dirty="0">
              <a:ln>
                <a:noFill/>
              </a:ln>
              <a:solidFill>
                <a:schemeClr val="bg1"/>
              </a:solidFill>
              <a:effectLst/>
              <a:latin typeface="Calibri" panose="020F0502020204030204" pitchFamily="34" charset="0"/>
              <a:ea typeface="ＭＳ Ｐゴシック" charset="0"/>
              <a:cs typeface="ＭＳ Ｐゴシック" charset="0"/>
            </a:endParaRPr>
          </a:p>
        </p:txBody>
      </p:sp>
      <p:sp>
        <p:nvSpPr>
          <p:cNvPr id="48" name="Rectangle 47"/>
          <p:cNvSpPr/>
          <p:nvPr/>
        </p:nvSpPr>
        <p:spPr bwMode="auto">
          <a:xfrm flipH="1">
            <a:off x="1676400" y="4598191"/>
            <a:ext cx="914400" cy="457200"/>
          </a:xfrm>
          <a:prstGeom prst="rect">
            <a:avLst/>
          </a:prstGeom>
          <a:ln>
            <a:headEnd type="none" w="med" len="med"/>
            <a:tailEnd type="none" w="med" len="med"/>
          </a:ln>
          <a:extLst/>
        </p:spPr>
        <p:style>
          <a:lnRef idx="3">
            <a:schemeClr val="lt1"/>
          </a:lnRef>
          <a:fillRef idx="1">
            <a:schemeClr val="dk1"/>
          </a:fillRef>
          <a:effectRef idx="1">
            <a:schemeClr val="dk1"/>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bg1"/>
                </a:solidFill>
                <a:effectLst/>
                <a:latin typeface="Calibri" panose="020F0502020204030204" pitchFamily="34" charset="0"/>
                <a:ea typeface="ＭＳ Ｐゴシック" charset="0"/>
                <a:cs typeface="ＭＳ Ｐゴシック" charset="0"/>
              </a:rPr>
              <a:t>Outer Options</a:t>
            </a:r>
            <a:endParaRPr kumimoji="0" lang="en-GB" sz="1400" b="0" i="0" u="none" strike="noStrike" cap="none" normalizeH="0" baseline="0" dirty="0">
              <a:ln>
                <a:noFill/>
              </a:ln>
              <a:solidFill>
                <a:schemeClr val="bg1"/>
              </a:solidFill>
              <a:effectLst/>
              <a:latin typeface="Calibri" panose="020F0502020204030204" pitchFamily="34" charset="0"/>
              <a:ea typeface="ＭＳ Ｐゴシック" charset="0"/>
              <a:cs typeface="ＭＳ Ｐゴシック" charset="0"/>
            </a:endParaRPr>
          </a:p>
        </p:txBody>
      </p:sp>
      <p:sp>
        <p:nvSpPr>
          <p:cNvPr id="49" name="Rectangle 48"/>
          <p:cNvSpPr/>
          <p:nvPr/>
        </p:nvSpPr>
        <p:spPr bwMode="auto">
          <a:xfrm flipH="1">
            <a:off x="5662631" y="4598191"/>
            <a:ext cx="762000" cy="457200"/>
          </a:xfrm>
          <a:prstGeom prst="rect">
            <a:avLst/>
          </a:prstGeom>
          <a:solidFill>
            <a:schemeClr val="accent6">
              <a:lumMod val="60000"/>
              <a:lumOff val="4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InSpace Option#2</a:t>
            </a:r>
            <a:endParaRPr kumimoji="0" lang="en-GB" sz="14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sp>
        <p:nvSpPr>
          <p:cNvPr id="50" name="Rectangle 49"/>
          <p:cNvSpPr/>
          <p:nvPr/>
        </p:nvSpPr>
        <p:spPr bwMode="auto">
          <a:xfrm flipH="1">
            <a:off x="6424631" y="4598191"/>
            <a:ext cx="1524000" cy="457200"/>
          </a:xfrm>
          <a:prstGeom prst="rect">
            <a:avLst/>
          </a:prstGeom>
          <a:solidFill>
            <a:schemeClr val="accent6">
              <a:lumMod val="40000"/>
              <a:lumOff val="6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Inner Options</a:t>
            </a:r>
            <a:endParaRPr kumimoji="0" lang="en-GB" sz="14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sp>
        <p:nvSpPr>
          <p:cNvPr id="51" name="Rectangle 50"/>
          <p:cNvSpPr/>
          <p:nvPr/>
        </p:nvSpPr>
        <p:spPr bwMode="auto">
          <a:xfrm flipH="1">
            <a:off x="8001000" y="4598191"/>
            <a:ext cx="838200" cy="457200"/>
          </a:xfrm>
          <a:prstGeom prst="rect">
            <a:avLst/>
          </a:prstGeom>
          <a:solidFill>
            <a:schemeClr val="accent6">
              <a:lumMod val="20000"/>
              <a:lumOff val="8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TCP Payload</a:t>
            </a:r>
            <a:endParaRPr kumimoji="0" lang="en-GB" sz="14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cxnSp>
        <p:nvCxnSpPr>
          <p:cNvPr id="54" name="Straight Arrow Connector 53"/>
          <p:cNvCxnSpPr/>
          <p:nvPr/>
        </p:nvCxnSpPr>
        <p:spPr bwMode="auto">
          <a:xfrm>
            <a:off x="5662631" y="4341791"/>
            <a:ext cx="762000"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55" name="TextBox 54"/>
          <p:cNvSpPr txBox="1"/>
          <p:nvPr/>
        </p:nvSpPr>
        <p:spPr>
          <a:xfrm flipH="1">
            <a:off x="5762945" y="4293393"/>
            <a:ext cx="561372" cy="276999"/>
          </a:xfrm>
          <a:prstGeom prst="rect">
            <a:avLst/>
          </a:prstGeom>
          <a:noFill/>
        </p:spPr>
        <p:txBody>
          <a:bodyPr wrap="none" rtlCol="0">
            <a:spAutoFit/>
          </a:bodyPr>
          <a:lstStyle/>
          <a:p>
            <a:pPr algn="ctr"/>
            <a:r>
              <a:rPr lang="en-GB" sz="1200" dirty="0" smtClean="0">
                <a:latin typeface="Calibri" panose="020F0502020204030204" pitchFamily="34" charset="0"/>
              </a:rPr>
              <a:t>Len=1</a:t>
            </a:r>
            <a:endParaRPr lang="en-GB" sz="1200" dirty="0">
              <a:latin typeface="Calibri" panose="020F0502020204030204" pitchFamily="34" charset="0"/>
            </a:endParaRPr>
          </a:p>
        </p:txBody>
      </p:sp>
      <p:sp>
        <p:nvSpPr>
          <p:cNvPr id="59" name="TextBox 58"/>
          <p:cNvSpPr txBox="1"/>
          <p:nvPr/>
        </p:nvSpPr>
        <p:spPr>
          <a:xfrm flipH="1">
            <a:off x="6458836" y="4108726"/>
            <a:ext cx="1455591" cy="461665"/>
          </a:xfrm>
          <a:prstGeom prst="rect">
            <a:avLst/>
          </a:prstGeom>
          <a:noFill/>
        </p:spPr>
        <p:txBody>
          <a:bodyPr wrap="none" rtlCol="0">
            <a:spAutoFit/>
          </a:bodyPr>
          <a:lstStyle/>
          <a:p>
            <a:pPr algn="ctr"/>
            <a:r>
              <a:rPr lang="en-GB" sz="1200" dirty="0" smtClean="0">
                <a:latin typeface="Calibri" panose="020F0502020204030204" pitchFamily="34" charset="0"/>
              </a:rPr>
              <a:t>Inner Options Offset</a:t>
            </a:r>
            <a:br>
              <a:rPr lang="en-GB" sz="1200" dirty="0" smtClean="0">
                <a:latin typeface="Calibri" panose="020F0502020204030204" pitchFamily="34" charset="0"/>
              </a:rPr>
            </a:br>
            <a:r>
              <a:rPr lang="en-GB" sz="1200" dirty="0" smtClean="0">
                <a:latin typeface="Calibri" panose="020F0502020204030204" pitchFamily="34" charset="0"/>
              </a:rPr>
              <a:t>(</a:t>
            </a:r>
            <a:r>
              <a:rPr lang="en-GB" sz="1200" dirty="0" err="1" smtClean="0">
                <a:latin typeface="Calibri" panose="020F0502020204030204" pitchFamily="34" charset="0"/>
              </a:rPr>
              <a:t>InOO</a:t>
            </a:r>
            <a:r>
              <a:rPr lang="en-GB" sz="1200" dirty="0" smtClean="0">
                <a:latin typeface="Calibri" panose="020F0502020204030204" pitchFamily="34" charset="0"/>
              </a:rPr>
              <a:t>)</a:t>
            </a:r>
            <a:endParaRPr lang="en-GB" sz="1200" dirty="0">
              <a:latin typeface="Calibri" panose="020F0502020204030204" pitchFamily="34" charset="0"/>
            </a:endParaRPr>
          </a:p>
        </p:txBody>
      </p:sp>
      <p:cxnSp>
        <p:nvCxnSpPr>
          <p:cNvPr id="60" name="Straight Arrow Connector 59"/>
          <p:cNvCxnSpPr/>
          <p:nvPr/>
        </p:nvCxnSpPr>
        <p:spPr bwMode="auto">
          <a:xfrm>
            <a:off x="6424631" y="4341791"/>
            <a:ext cx="1524000"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61" name="TextBox 60"/>
          <p:cNvSpPr txBox="1"/>
          <p:nvPr/>
        </p:nvSpPr>
        <p:spPr>
          <a:xfrm flipH="1">
            <a:off x="8144208" y="4121605"/>
            <a:ext cx="561371" cy="276999"/>
          </a:xfrm>
          <a:prstGeom prst="rect">
            <a:avLst/>
          </a:prstGeom>
          <a:noFill/>
        </p:spPr>
        <p:txBody>
          <a:bodyPr wrap="none" rtlCol="0">
            <a:spAutoFit/>
          </a:bodyPr>
          <a:lstStyle/>
          <a:p>
            <a:pPr algn="ctr"/>
            <a:r>
              <a:rPr lang="en-GB" sz="1200" dirty="0" smtClean="0">
                <a:latin typeface="Calibri" panose="020F0502020204030204" pitchFamily="34" charset="0"/>
              </a:rPr>
              <a:t>SPS#2</a:t>
            </a:r>
            <a:endParaRPr lang="en-GB" sz="1200" dirty="0">
              <a:latin typeface="Calibri" panose="020F0502020204030204" pitchFamily="34" charset="0"/>
            </a:endParaRPr>
          </a:p>
        </p:txBody>
      </p:sp>
      <p:cxnSp>
        <p:nvCxnSpPr>
          <p:cNvPr id="62" name="Straight Arrow Connector 61"/>
          <p:cNvCxnSpPr/>
          <p:nvPr/>
        </p:nvCxnSpPr>
        <p:spPr bwMode="auto">
          <a:xfrm>
            <a:off x="7966076" y="4351683"/>
            <a:ext cx="873124" cy="2796"/>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3" name="Straight Connector 62"/>
          <p:cNvCxnSpPr/>
          <p:nvPr/>
        </p:nvCxnSpPr>
        <p:spPr bwMode="auto">
          <a:xfrm flipH="1" flipV="1">
            <a:off x="5662631" y="4217191"/>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4" name="Straight Connector 63"/>
          <p:cNvCxnSpPr/>
          <p:nvPr/>
        </p:nvCxnSpPr>
        <p:spPr bwMode="auto">
          <a:xfrm flipH="1" flipV="1">
            <a:off x="6407188" y="4217191"/>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6" name="Straight Connector 65"/>
          <p:cNvCxnSpPr/>
          <p:nvPr/>
        </p:nvCxnSpPr>
        <p:spPr bwMode="auto">
          <a:xfrm flipH="1" flipV="1">
            <a:off x="7948631" y="4217191"/>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7" name="Straight Connector 66"/>
          <p:cNvCxnSpPr/>
          <p:nvPr/>
        </p:nvCxnSpPr>
        <p:spPr bwMode="auto">
          <a:xfrm flipH="1" flipV="1">
            <a:off x="8839200" y="4217191"/>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72" name="TextBox 71"/>
          <p:cNvSpPr txBox="1"/>
          <p:nvPr/>
        </p:nvSpPr>
        <p:spPr>
          <a:xfrm>
            <a:off x="381001" y="3807449"/>
            <a:ext cx="1537087" cy="461665"/>
          </a:xfrm>
          <a:prstGeom prst="rect">
            <a:avLst/>
          </a:prstGeom>
          <a:noFill/>
        </p:spPr>
        <p:txBody>
          <a:bodyPr wrap="none" rtlCol="0">
            <a:spAutoFit/>
          </a:bodyPr>
          <a:lstStyle/>
          <a:p>
            <a:r>
              <a:rPr lang="en-GB" sz="2400" dirty="0" smtClean="0">
                <a:latin typeface="Calibri" panose="020F0502020204030204" pitchFamily="34" charset="0"/>
              </a:rPr>
              <a:t>first SYN=0</a:t>
            </a:r>
            <a:endParaRPr lang="en-GB" sz="2400" dirty="0">
              <a:latin typeface="Calibri" panose="020F0502020204030204" pitchFamily="34" charset="0"/>
            </a:endParaRPr>
          </a:p>
        </p:txBody>
      </p:sp>
      <p:sp>
        <p:nvSpPr>
          <p:cNvPr id="56" name="Rectangle 55"/>
          <p:cNvSpPr/>
          <p:nvPr/>
        </p:nvSpPr>
        <p:spPr bwMode="auto">
          <a:xfrm flipH="1">
            <a:off x="2590801" y="4598191"/>
            <a:ext cx="3071831" cy="457200"/>
          </a:xfrm>
          <a:prstGeom prst="rect">
            <a:avLst/>
          </a:prstGeom>
          <a:solidFill>
            <a:schemeClr val="accent6">
              <a:lumMod val="20000"/>
              <a:lumOff val="8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TCP Payload</a:t>
            </a:r>
            <a:endParaRPr kumimoji="0" lang="en-GB" sz="14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sp>
        <p:nvSpPr>
          <p:cNvPr id="57" name="TextBox 56"/>
          <p:cNvSpPr txBox="1"/>
          <p:nvPr/>
        </p:nvSpPr>
        <p:spPr>
          <a:xfrm flipH="1">
            <a:off x="3850446" y="4121605"/>
            <a:ext cx="561371" cy="276999"/>
          </a:xfrm>
          <a:prstGeom prst="rect">
            <a:avLst/>
          </a:prstGeom>
          <a:noFill/>
        </p:spPr>
        <p:txBody>
          <a:bodyPr wrap="none" rtlCol="0">
            <a:spAutoFit/>
          </a:bodyPr>
          <a:lstStyle/>
          <a:p>
            <a:pPr algn="ctr"/>
            <a:r>
              <a:rPr lang="en-GB" sz="1200" dirty="0" smtClean="0">
                <a:latin typeface="Calibri" panose="020F0502020204030204" pitchFamily="34" charset="0"/>
              </a:rPr>
              <a:t>SPS#1</a:t>
            </a:r>
            <a:endParaRPr lang="en-GB" sz="1200" dirty="0">
              <a:latin typeface="Calibri" panose="020F0502020204030204" pitchFamily="34" charset="0"/>
            </a:endParaRPr>
          </a:p>
        </p:txBody>
      </p:sp>
      <p:cxnSp>
        <p:nvCxnSpPr>
          <p:cNvPr id="58" name="Straight Arrow Connector 57"/>
          <p:cNvCxnSpPr/>
          <p:nvPr/>
        </p:nvCxnSpPr>
        <p:spPr bwMode="auto">
          <a:xfrm>
            <a:off x="2599629" y="4351683"/>
            <a:ext cx="3063002"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5" name="Straight Connector 64"/>
          <p:cNvCxnSpPr/>
          <p:nvPr/>
        </p:nvCxnSpPr>
        <p:spPr bwMode="auto">
          <a:xfrm flipH="1" flipV="1">
            <a:off x="2582184" y="4217191"/>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nvGrpSpPr>
          <p:cNvPr id="12" name="Group 11"/>
          <p:cNvGrpSpPr/>
          <p:nvPr/>
        </p:nvGrpSpPr>
        <p:grpSpPr>
          <a:xfrm>
            <a:off x="7948631" y="96472"/>
            <a:ext cx="1046267" cy="913665"/>
            <a:chOff x="5953991" y="292997"/>
            <a:chExt cx="1564604" cy="1370760"/>
          </a:xfrm>
        </p:grpSpPr>
        <p:pic>
          <p:nvPicPr>
            <p:cNvPr id="3076" name="Picture 4" descr="http://pixabay.com/static/uploads/photo/2012/04/10/17/17/underpass-sign-26519_640.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53991" y="292997"/>
              <a:ext cx="1564604" cy="1370760"/>
            </a:xfrm>
            <a:prstGeom prst="rect">
              <a:avLst/>
            </a:prstGeom>
            <a:noFill/>
            <a:extLst>
              <a:ext uri="{909E8E84-426E-40DD-AFC4-6F175D3DCCD1}">
                <a14:hiddenFill xmlns:a14="http://schemas.microsoft.com/office/drawing/2010/main">
                  <a:solidFill>
                    <a:srgbClr val="FFFFFF"/>
                  </a:solidFill>
                </a14:hiddenFill>
              </a:ext>
            </a:extLst>
          </p:spPr>
        </p:pic>
        <p:sp>
          <p:nvSpPr>
            <p:cNvPr id="3" name="Flowchart: Delay 2"/>
            <p:cNvSpPr/>
            <p:nvPr/>
          </p:nvSpPr>
          <p:spPr bwMode="auto">
            <a:xfrm rot="16200000">
              <a:off x="6594128" y="1148405"/>
              <a:ext cx="284329" cy="381000"/>
            </a:xfrm>
            <a:prstGeom prst="flowChartDelay">
              <a:avLst/>
            </a:prstGeom>
            <a:solidFill>
              <a:schemeClr val="bg1"/>
            </a:solidFill>
            <a:ln w="9525" cap="flat" cmpd="sng" algn="ctr">
              <a:noFill/>
              <a:prstDash val="solid"/>
              <a:round/>
              <a:headEnd type="none" w="med" len="med"/>
              <a:tailEnd type="none" w="med" len="med"/>
            </a:ln>
            <a:effectLst/>
            <a:extLst/>
          </p:spPr>
          <p:txBody>
            <a:bodyPr vert="vert" wrap="none" lIns="0" tIns="0" rIns="0" bIns="1800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100" b="1" i="0" u="none" strike="noStrike" cap="none" normalizeH="0" baseline="0" dirty="0" smtClean="0">
                  <a:ln>
                    <a:noFill/>
                  </a:ln>
                  <a:solidFill>
                    <a:srgbClr val="000000"/>
                  </a:solidFill>
                  <a:effectLst/>
                  <a:latin typeface="Arial" charset="0"/>
                  <a:ea typeface="ＭＳ Ｐゴシック" charset="0"/>
                  <a:cs typeface="ＭＳ Ｐゴシック" charset="0"/>
                </a:rPr>
                <a:t>DPI</a:t>
              </a:r>
              <a:endParaRPr kumimoji="0" lang="en-GB" sz="1100" b="1" i="0" u="none" strike="noStrike" cap="none" normalizeH="0" baseline="0" dirty="0">
                <a:ln>
                  <a:noFill/>
                </a:ln>
                <a:solidFill>
                  <a:srgbClr val="000000"/>
                </a:solidFill>
                <a:effectLst/>
                <a:latin typeface="Arial" charset="0"/>
                <a:ea typeface="ＭＳ Ｐゴシック" charset="0"/>
                <a:cs typeface="ＭＳ Ｐゴシック" charset="0"/>
              </a:endParaRPr>
            </a:p>
          </p:txBody>
        </p:sp>
      </p:grpSp>
      <p:sp>
        <p:nvSpPr>
          <p:cNvPr id="8" name="Slide Number Placeholder 7"/>
          <p:cNvSpPr>
            <a:spLocks noGrp="1"/>
          </p:cNvSpPr>
          <p:nvPr>
            <p:ph type="sldNum" sz="quarter" idx="11"/>
          </p:nvPr>
        </p:nvSpPr>
        <p:spPr/>
        <p:txBody>
          <a:bodyPr/>
          <a:lstStyle/>
          <a:p>
            <a:fld id="{B6F15528-21DE-4FAA-801E-634DDDAF4B2B}" type="slidenum">
              <a:rPr lang="en-US" smtClean="0"/>
              <a:pPr/>
              <a:t>20</a:t>
            </a:fld>
            <a:endParaRPr lang="en-US"/>
          </a:p>
        </p:txBody>
      </p:sp>
    </p:spTree>
    <p:extLst>
      <p:ext uri="{BB962C8B-B14F-4D97-AF65-F5344CB8AC3E}">
        <p14:creationId xmlns:p14="http://schemas.microsoft.com/office/powerpoint/2010/main" val="22928852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spare slides - to </a:t>
            </a:r>
            <a:r>
              <a:rPr lang="en-GB" dirty="0" smtClean="0"/>
              <a:t>write, see draft</a:t>
            </a:r>
            <a:endParaRPr lang="en-GB" dirty="0"/>
          </a:p>
        </p:txBody>
      </p:sp>
      <p:sp>
        <p:nvSpPr>
          <p:cNvPr id="6" name="Content Placeholder 5"/>
          <p:cNvSpPr>
            <a:spLocks noGrp="1"/>
          </p:cNvSpPr>
          <p:nvPr>
            <p:ph idx="1"/>
          </p:nvPr>
        </p:nvSpPr>
        <p:spPr/>
        <p:txBody>
          <a:bodyPr/>
          <a:lstStyle/>
          <a:p>
            <a:r>
              <a:rPr lang="en-GB" dirty="0"/>
              <a:t>handshake retransmissions</a:t>
            </a:r>
          </a:p>
          <a:p>
            <a:r>
              <a:rPr lang="en-GB" dirty="0" smtClean="0"/>
              <a:t>explicit </a:t>
            </a:r>
            <a:r>
              <a:rPr lang="en-GB" dirty="0"/>
              <a:t>dual handshake</a:t>
            </a:r>
          </a:p>
          <a:p>
            <a:pPr lvl="1"/>
            <a:r>
              <a:rPr lang="en-GB" dirty="0" smtClean="0"/>
              <a:t>corner cases of dual handshake</a:t>
            </a:r>
          </a:p>
          <a:p>
            <a:pPr lvl="1"/>
            <a:r>
              <a:rPr lang="en-GB" dirty="0"/>
              <a:t>deferred data in </a:t>
            </a:r>
            <a:r>
              <a:rPr lang="en-GB" dirty="0" smtClean="0"/>
              <a:t>SYN</a:t>
            </a:r>
            <a:endParaRPr lang="en-GB" dirty="0"/>
          </a:p>
        </p:txBody>
      </p:sp>
      <p:pic>
        <p:nvPicPr>
          <p:cNvPr id="1026" name="Picture 2" descr="http://www.chirotoons.com/HSRS/eart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228600"/>
            <a:ext cx="2143125" cy="3333750"/>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1"/>
          </p:nvPr>
        </p:nvSpPr>
        <p:spPr/>
        <p:txBody>
          <a:bodyPr/>
          <a:lstStyle/>
          <a:p>
            <a:fld id="{B6F15528-21DE-4FAA-801E-634DDDAF4B2B}" type="slidenum">
              <a:rPr lang="en-US" smtClean="0"/>
              <a:pPr/>
              <a:t>21</a:t>
            </a:fld>
            <a:endParaRPr lang="en-US"/>
          </a:p>
        </p:txBody>
      </p:sp>
    </p:spTree>
    <p:extLst>
      <p:ext uri="{BB962C8B-B14F-4D97-AF65-F5344CB8AC3E}">
        <p14:creationId xmlns:p14="http://schemas.microsoft.com/office/powerpoint/2010/main" val="27418538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ounded Rectangle 35"/>
          <p:cNvSpPr/>
          <p:nvPr/>
        </p:nvSpPr>
        <p:spPr bwMode="auto">
          <a:xfrm>
            <a:off x="137201" y="2717850"/>
            <a:ext cx="8702001" cy="3378151"/>
          </a:xfrm>
          <a:prstGeom prst="roundRect">
            <a:avLst>
              <a:gd name="adj" fmla="val 4933"/>
            </a:avLst>
          </a:prstGeom>
          <a:solidFill>
            <a:schemeClr val="bg1">
              <a:lumMod val="95000"/>
            </a:schemeClr>
          </a:solidFill>
          <a:ln>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
        <p:nvSpPr>
          <p:cNvPr id="33" name="Rounded Rectangle 32"/>
          <p:cNvSpPr/>
          <p:nvPr/>
        </p:nvSpPr>
        <p:spPr bwMode="auto">
          <a:xfrm>
            <a:off x="137201" y="1219200"/>
            <a:ext cx="8702001" cy="1371600"/>
          </a:xfrm>
          <a:prstGeom prst="roundRect">
            <a:avLst>
              <a:gd name="adj" fmla="val 11033"/>
            </a:avLst>
          </a:prstGeom>
          <a:ln>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
        <p:nvSpPr>
          <p:cNvPr id="2" name="Title 1"/>
          <p:cNvSpPr>
            <a:spLocks noGrp="1"/>
          </p:cNvSpPr>
          <p:nvPr>
            <p:ph type="title"/>
          </p:nvPr>
        </p:nvSpPr>
        <p:spPr/>
        <p:txBody>
          <a:bodyPr/>
          <a:lstStyle/>
          <a:p>
            <a:r>
              <a:rPr lang="en-GB" dirty="0" smtClean="0"/>
              <a:t>Extensions – summary of dependencies</a:t>
            </a:r>
            <a:endParaRPr lang="en-GB" dirty="0"/>
          </a:p>
        </p:txBody>
      </p:sp>
      <p:sp>
        <p:nvSpPr>
          <p:cNvPr id="3" name="Content Placeholder 2"/>
          <p:cNvSpPr>
            <a:spLocks noGrp="1"/>
          </p:cNvSpPr>
          <p:nvPr>
            <p:ph idx="1"/>
          </p:nvPr>
        </p:nvSpPr>
        <p:spPr>
          <a:xfrm>
            <a:off x="533400" y="1295400"/>
            <a:ext cx="8153400" cy="4953000"/>
          </a:xfrm>
        </p:spPr>
        <p:txBody>
          <a:bodyPr>
            <a:normAutofit lnSpcReduction="10000"/>
          </a:bodyPr>
          <a:lstStyle/>
          <a:p>
            <a:r>
              <a:rPr lang="en-GB" dirty="0" smtClean="0"/>
              <a:t>mandatory if implement Inner Space</a:t>
            </a:r>
          </a:p>
          <a:p>
            <a:pPr lvl="1"/>
            <a:endParaRPr lang="en-GB" dirty="0" smtClean="0"/>
          </a:p>
          <a:p>
            <a:pPr lvl="1"/>
            <a:r>
              <a:rPr lang="en-GB" dirty="0" err="1" smtClean="0"/>
              <a:t>EchoCookie</a:t>
            </a:r>
            <a:r>
              <a:rPr lang="en-GB" dirty="0" smtClean="0"/>
              <a:t> TCP option</a:t>
            </a:r>
          </a:p>
          <a:p>
            <a:endParaRPr lang="en-GB" dirty="0" smtClean="0"/>
          </a:p>
          <a:p>
            <a:r>
              <a:rPr lang="en-GB" dirty="0" smtClean="0"/>
              <a:t>extensions: optional while Inner Space is Experimental</a:t>
            </a:r>
          </a:p>
          <a:p>
            <a:pPr lvl="1"/>
            <a:endParaRPr lang="en-GB" dirty="0" smtClean="0"/>
          </a:p>
          <a:p>
            <a:pPr lvl="2"/>
            <a:r>
              <a:rPr lang="en-GB" dirty="0" err="1" smtClean="0"/>
              <a:t>ModeSwitch</a:t>
            </a:r>
            <a:r>
              <a:rPr lang="en-GB" dirty="0" smtClean="0"/>
              <a:t> TCP Option (scope wider than Inner Space)</a:t>
            </a:r>
          </a:p>
          <a:p>
            <a:pPr lvl="1"/>
            <a:endParaRPr lang="en-GB" dirty="0" smtClean="0"/>
          </a:p>
          <a:p>
            <a:pPr lvl="2"/>
            <a:r>
              <a:rPr lang="en-GB" dirty="0" smtClean="0"/>
              <a:t>Explicit </a:t>
            </a:r>
            <a:r>
              <a:rPr lang="en-GB" dirty="0"/>
              <a:t>Dual Handshake (2 </a:t>
            </a:r>
            <a:r>
              <a:rPr lang="en-GB" dirty="0" smtClean="0"/>
              <a:t>Outer </a:t>
            </a:r>
            <a:r>
              <a:rPr lang="en-GB" dirty="0"/>
              <a:t>TCP </a:t>
            </a:r>
            <a:r>
              <a:rPr lang="en-GB" dirty="0" smtClean="0"/>
              <a:t>Options)</a:t>
            </a:r>
            <a:endParaRPr lang="en-GB" dirty="0"/>
          </a:p>
          <a:p>
            <a:pPr lvl="1"/>
            <a:endParaRPr lang="en-GB" dirty="0" smtClean="0"/>
          </a:p>
          <a:p>
            <a:pPr lvl="2"/>
            <a:r>
              <a:rPr lang="en-GB" dirty="0" smtClean="0"/>
              <a:t>Jumbo InSpace Option</a:t>
            </a:r>
          </a:p>
          <a:p>
            <a:pPr lvl="1"/>
            <a:endParaRPr lang="en-GB" dirty="0" smtClean="0"/>
          </a:p>
          <a:p>
            <a:pPr lvl="2"/>
            <a:r>
              <a:rPr lang="en-GB" dirty="0" smtClean="0"/>
              <a:t>Inner Space segment </a:t>
            </a:r>
            <a:r>
              <a:rPr lang="en-GB" dirty="0"/>
              <a:t>structure </a:t>
            </a:r>
            <a:r>
              <a:rPr lang="en-GB" dirty="0" smtClean="0"/>
              <a:t>for DPI </a:t>
            </a:r>
            <a:r>
              <a:rPr lang="en-GB" dirty="0"/>
              <a:t>traversal </a:t>
            </a:r>
          </a:p>
        </p:txBody>
      </p:sp>
      <p:grpSp>
        <p:nvGrpSpPr>
          <p:cNvPr id="29" name="Group 28"/>
          <p:cNvGrpSpPr/>
          <p:nvPr/>
        </p:nvGrpSpPr>
        <p:grpSpPr>
          <a:xfrm>
            <a:off x="137199" y="3327043"/>
            <a:ext cx="1209576" cy="485176"/>
            <a:chOff x="2206065" y="4772624"/>
            <a:chExt cx="3657600" cy="1447800"/>
          </a:xfrm>
        </p:grpSpPr>
        <p:cxnSp>
          <p:nvCxnSpPr>
            <p:cNvPr id="5" name="Straight Connector 4"/>
            <p:cNvCxnSpPr/>
            <p:nvPr/>
          </p:nvCxnSpPr>
          <p:spPr bwMode="auto">
            <a:xfrm rot="16200000">
              <a:off x="4034865" y="4163024"/>
              <a:ext cx="0" cy="36576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 name="Straight Connector 5"/>
            <p:cNvCxnSpPr/>
            <p:nvPr/>
          </p:nvCxnSpPr>
          <p:spPr bwMode="auto">
            <a:xfrm rot="16200000">
              <a:off x="4034865" y="3172424"/>
              <a:ext cx="0" cy="36576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7" name="Straight Arrow Connector 6"/>
            <p:cNvCxnSpPr/>
            <p:nvPr/>
          </p:nvCxnSpPr>
          <p:spPr bwMode="auto">
            <a:xfrm rot="16200000" flipH="1">
              <a:off x="2298594" y="5169953"/>
              <a:ext cx="990600" cy="653143"/>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8" name="Straight Arrow Connector 7"/>
            <p:cNvCxnSpPr/>
            <p:nvPr/>
          </p:nvCxnSpPr>
          <p:spPr bwMode="auto">
            <a:xfrm rot="16200000">
              <a:off x="2877352" y="5267464"/>
              <a:ext cx="990600" cy="458121"/>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9" name="Straight Arrow Connector 8"/>
            <p:cNvCxnSpPr/>
            <p:nvPr/>
          </p:nvCxnSpPr>
          <p:spPr bwMode="auto">
            <a:xfrm rot="16200000" flipH="1">
              <a:off x="2527653" y="5169953"/>
              <a:ext cx="990600" cy="653143"/>
            </a:xfrm>
            <a:prstGeom prst="straightConnector1">
              <a:avLst/>
            </a:prstGeom>
            <a:solidFill>
              <a:schemeClr val="accent1"/>
            </a:solidFill>
            <a:ln w="28575" cap="flat" cmpd="sng" algn="ctr">
              <a:solidFill>
                <a:srgbClr val="FFC000"/>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0" name="Straight Arrow Connector 9"/>
            <p:cNvCxnSpPr/>
            <p:nvPr/>
          </p:nvCxnSpPr>
          <p:spPr bwMode="auto">
            <a:xfrm rot="16200000">
              <a:off x="3106411" y="5267464"/>
              <a:ext cx="990600" cy="458121"/>
            </a:xfrm>
            <a:prstGeom prst="straightConnector1">
              <a:avLst/>
            </a:prstGeom>
            <a:solidFill>
              <a:schemeClr val="accent1"/>
            </a:solidFill>
            <a:ln w="28575" cap="flat" cmpd="sng" algn="ctr">
              <a:solidFill>
                <a:srgbClr val="FFC000"/>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1" name="Straight Arrow Connector 10"/>
            <p:cNvCxnSpPr/>
            <p:nvPr/>
          </p:nvCxnSpPr>
          <p:spPr bwMode="auto">
            <a:xfrm rot="16200000" flipH="1">
              <a:off x="2756712" y="5169953"/>
              <a:ext cx="990600" cy="653143"/>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2" name="Straight Arrow Connector 11"/>
            <p:cNvCxnSpPr/>
            <p:nvPr/>
          </p:nvCxnSpPr>
          <p:spPr bwMode="auto">
            <a:xfrm rot="16200000">
              <a:off x="3335471" y="5267464"/>
              <a:ext cx="990600" cy="458121"/>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3" name="Straight Arrow Connector 12"/>
            <p:cNvCxnSpPr/>
            <p:nvPr/>
          </p:nvCxnSpPr>
          <p:spPr bwMode="auto">
            <a:xfrm rot="16200000" flipH="1">
              <a:off x="2961063" y="5169953"/>
              <a:ext cx="990600" cy="653143"/>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4" name="Straight Arrow Connector 13"/>
            <p:cNvCxnSpPr/>
            <p:nvPr/>
          </p:nvCxnSpPr>
          <p:spPr bwMode="auto">
            <a:xfrm rot="16200000">
              <a:off x="3536473" y="5267464"/>
              <a:ext cx="990600" cy="458121"/>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5" name="Straight Arrow Connector 14"/>
            <p:cNvCxnSpPr/>
            <p:nvPr/>
          </p:nvCxnSpPr>
          <p:spPr bwMode="auto">
            <a:xfrm rot="16200000" flipH="1">
              <a:off x="3168963" y="5169953"/>
              <a:ext cx="990600" cy="653143"/>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6" name="Straight Arrow Connector 15"/>
            <p:cNvCxnSpPr/>
            <p:nvPr/>
          </p:nvCxnSpPr>
          <p:spPr bwMode="auto">
            <a:xfrm rot="16200000">
              <a:off x="3765534" y="5267464"/>
              <a:ext cx="990600" cy="458121"/>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7" name="Straight Arrow Connector 16"/>
            <p:cNvCxnSpPr/>
            <p:nvPr/>
          </p:nvCxnSpPr>
          <p:spPr bwMode="auto">
            <a:xfrm rot="16200000" flipH="1">
              <a:off x="3452454" y="5169953"/>
              <a:ext cx="990600" cy="653143"/>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8" name="Straight Arrow Connector 17"/>
            <p:cNvCxnSpPr/>
            <p:nvPr/>
          </p:nvCxnSpPr>
          <p:spPr bwMode="auto">
            <a:xfrm rot="16200000">
              <a:off x="4031212" y="5267464"/>
              <a:ext cx="990600" cy="458121"/>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9" name="Straight Arrow Connector 18"/>
            <p:cNvCxnSpPr/>
            <p:nvPr/>
          </p:nvCxnSpPr>
          <p:spPr bwMode="auto">
            <a:xfrm rot="16200000" flipH="1">
              <a:off x="3725379" y="5169953"/>
              <a:ext cx="990600" cy="653143"/>
            </a:xfrm>
            <a:prstGeom prst="straightConnector1">
              <a:avLst/>
            </a:prstGeom>
            <a:solidFill>
              <a:schemeClr val="accent1"/>
            </a:solidFill>
            <a:ln w="28575" cap="flat" cmpd="sng" algn="ctr">
              <a:solidFill>
                <a:srgbClr val="FFC000"/>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0" name="Straight Arrow Connector 19"/>
            <p:cNvCxnSpPr/>
            <p:nvPr/>
          </p:nvCxnSpPr>
          <p:spPr bwMode="auto">
            <a:xfrm rot="16200000">
              <a:off x="4304137" y="5267464"/>
              <a:ext cx="990600" cy="458121"/>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1" name="Straight Arrow Connector 20"/>
            <p:cNvCxnSpPr/>
            <p:nvPr/>
          </p:nvCxnSpPr>
          <p:spPr bwMode="auto">
            <a:xfrm rot="16200000" flipH="1">
              <a:off x="3954438" y="5169953"/>
              <a:ext cx="990600" cy="653143"/>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2" name="Straight Arrow Connector 21"/>
            <p:cNvCxnSpPr/>
            <p:nvPr/>
          </p:nvCxnSpPr>
          <p:spPr bwMode="auto">
            <a:xfrm rot="16200000">
              <a:off x="4533197" y="5267464"/>
              <a:ext cx="990600" cy="458121"/>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3" name="Straight Arrow Connector 22"/>
            <p:cNvCxnSpPr/>
            <p:nvPr/>
          </p:nvCxnSpPr>
          <p:spPr bwMode="auto">
            <a:xfrm rot="16200000" flipH="1">
              <a:off x="4158789" y="5169953"/>
              <a:ext cx="990600" cy="653143"/>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4" name="Straight Arrow Connector 23"/>
            <p:cNvCxnSpPr/>
            <p:nvPr/>
          </p:nvCxnSpPr>
          <p:spPr bwMode="auto">
            <a:xfrm rot="16200000">
              <a:off x="4734199" y="5267464"/>
              <a:ext cx="990600" cy="458121"/>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5" name="Straight Arrow Connector 24"/>
            <p:cNvCxnSpPr/>
            <p:nvPr/>
          </p:nvCxnSpPr>
          <p:spPr bwMode="auto">
            <a:xfrm rot="16200000" flipH="1">
              <a:off x="4366689" y="5169953"/>
              <a:ext cx="990600" cy="653143"/>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6" name="Straight Arrow Connector 25"/>
            <p:cNvCxnSpPr/>
            <p:nvPr/>
          </p:nvCxnSpPr>
          <p:spPr bwMode="auto">
            <a:xfrm rot="16200000">
              <a:off x="4963260" y="5267464"/>
              <a:ext cx="990600" cy="458121"/>
            </a:xfrm>
            <a:prstGeom prst="straightConnector1">
              <a:avLst/>
            </a:prstGeom>
            <a:solidFill>
              <a:schemeClr val="accent1"/>
            </a:solidFill>
            <a:ln w="9525" cap="flat" cmpd="sng" algn="ctr">
              <a:solidFill>
                <a:schemeClr val="tx1"/>
              </a:solidFill>
              <a:prstDash val="lgDash"/>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7" name="Straight Connector 26"/>
            <p:cNvCxnSpPr/>
            <p:nvPr/>
          </p:nvCxnSpPr>
          <p:spPr bwMode="auto">
            <a:xfrm>
              <a:off x="3864050" y="4772624"/>
              <a:ext cx="972638" cy="1447800"/>
            </a:xfrm>
            <a:prstGeom prst="line">
              <a:avLst/>
            </a:prstGeom>
            <a:solidFill>
              <a:schemeClr val="accent1"/>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8" name="Straight Connector 27"/>
            <p:cNvCxnSpPr/>
            <p:nvPr/>
          </p:nvCxnSpPr>
          <p:spPr bwMode="auto">
            <a:xfrm flipH="1">
              <a:off x="3372651" y="4772624"/>
              <a:ext cx="662214" cy="1447800"/>
            </a:xfrm>
            <a:prstGeom prst="line">
              <a:avLst/>
            </a:prstGeom>
            <a:solidFill>
              <a:schemeClr val="accent1"/>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pic>
        <p:nvPicPr>
          <p:cNvPr id="2050" name="Picture 2" descr="http://www.clker.com/cliparts/f/f/4/4/121617897960609915lemmling_2D_cartoon_elephant.svg.hi.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498" y="4876800"/>
            <a:ext cx="554916" cy="403205"/>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2601" y="3962400"/>
            <a:ext cx="812799" cy="8127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4" descr="http://digitalunite.com/sites/default/files/images/shutterstock_75760198.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5032" y="1752600"/>
            <a:ext cx="1007936" cy="762000"/>
          </a:xfrm>
          <a:prstGeom prst="rect">
            <a:avLst/>
          </a:prstGeom>
          <a:noFill/>
          <a:extLst>
            <a:ext uri="{909E8E84-426E-40DD-AFC4-6F175D3DCCD1}">
              <a14:hiddenFill xmlns:a14="http://schemas.microsoft.com/office/drawing/2010/main">
                <a:solidFill>
                  <a:srgbClr val="FFFFFF"/>
                </a:solidFill>
              </a14:hiddenFill>
            </a:ext>
          </a:extLst>
        </p:spPr>
      </p:pic>
      <p:grpSp>
        <p:nvGrpSpPr>
          <p:cNvPr id="37" name="Group 36"/>
          <p:cNvGrpSpPr/>
          <p:nvPr/>
        </p:nvGrpSpPr>
        <p:grpSpPr>
          <a:xfrm>
            <a:off x="457200" y="5280005"/>
            <a:ext cx="900703" cy="681424"/>
            <a:chOff x="5953991" y="292997"/>
            <a:chExt cx="1564604" cy="1370760"/>
          </a:xfrm>
        </p:grpSpPr>
        <p:pic>
          <p:nvPicPr>
            <p:cNvPr id="38" name="Picture 4" descr="http://pixabay.com/static/uploads/photo/2012/04/10/17/17/underpass-sign-26519_640.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953991" y="292997"/>
              <a:ext cx="1564604" cy="1370760"/>
            </a:xfrm>
            <a:prstGeom prst="rect">
              <a:avLst/>
            </a:prstGeom>
            <a:noFill/>
            <a:extLst>
              <a:ext uri="{909E8E84-426E-40DD-AFC4-6F175D3DCCD1}">
                <a14:hiddenFill xmlns:a14="http://schemas.microsoft.com/office/drawing/2010/main">
                  <a:solidFill>
                    <a:srgbClr val="FFFFFF"/>
                  </a:solidFill>
                </a14:hiddenFill>
              </a:ext>
            </a:extLst>
          </p:spPr>
        </p:pic>
        <p:sp>
          <p:nvSpPr>
            <p:cNvPr id="39" name="Flowchart: Delay 38"/>
            <p:cNvSpPr/>
            <p:nvPr/>
          </p:nvSpPr>
          <p:spPr bwMode="auto">
            <a:xfrm rot="16200000">
              <a:off x="6594128" y="1148405"/>
              <a:ext cx="284329" cy="381000"/>
            </a:xfrm>
            <a:prstGeom prst="flowChartDelay">
              <a:avLst/>
            </a:prstGeom>
            <a:solidFill>
              <a:schemeClr val="bg1"/>
            </a:solidFill>
            <a:ln w="9525" cap="flat" cmpd="sng" algn="ctr">
              <a:noFill/>
              <a:prstDash val="solid"/>
              <a:round/>
              <a:headEnd type="none" w="med" len="med"/>
              <a:tailEnd type="none" w="med" len="med"/>
            </a:ln>
            <a:effectLst/>
            <a:extLst/>
          </p:spPr>
          <p:txBody>
            <a:bodyPr vert="vert" wrap="none" lIns="0" tIns="0" rIns="0" bIns="1800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50" b="1" i="0" u="none" strike="noStrike" cap="none" normalizeH="0" baseline="0" dirty="0" smtClean="0">
                  <a:ln>
                    <a:noFill/>
                  </a:ln>
                  <a:solidFill>
                    <a:srgbClr val="000000"/>
                  </a:solidFill>
                  <a:effectLst/>
                  <a:latin typeface="Arial" charset="0"/>
                  <a:ea typeface="ＭＳ Ｐゴシック" charset="0"/>
                  <a:cs typeface="ＭＳ Ｐゴシック" charset="0"/>
                </a:rPr>
                <a:t>DPI</a:t>
              </a:r>
              <a:endParaRPr kumimoji="0" lang="en-GB" sz="1050" b="1" i="0" u="none" strike="noStrike" cap="none" normalizeH="0" baseline="0" dirty="0">
                <a:ln>
                  <a:noFill/>
                </a:ln>
                <a:solidFill>
                  <a:srgbClr val="000000"/>
                </a:solidFill>
                <a:effectLst/>
                <a:latin typeface="Arial" charset="0"/>
                <a:ea typeface="ＭＳ Ｐゴシック" charset="0"/>
                <a:cs typeface="ＭＳ Ｐゴシック" charset="0"/>
              </a:endParaRPr>
            </a:p>
          </p:txBody>
        </p:sp>
      </p:grpSp>
      <p:sp>
        <p:nvSpPr>
          <p:cNvPr id="40" name="Rounded Rectangle 39"/>
          <p:cNvSpPr/>
          <p:nvPr/>
        </p:nvSpPr>
        <p:spPr bwMode="auto">
          <a:xfrm>
            <a:off x="4876800" y="5961429"/>
            <a:ext cx="2895600" cy="519935"/>
          </a:xfrm>
          <a:prstGeom prst="roundRect">
            <a:avLst>
              <a:gd name="adj" fmla="val 4933"/>
            </a:avLst>
          </a:prstGeom>
          <a:solidFill>
            <a:schemeClr val="bg1">
              <a:lumMod val="95000"/>
            </a:schemeClr>
          </a:solidFill>
          <a:ln>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t>see spare slides or draft</a:t>
            </a:r>
            <a:endParaRPr kumimoji="0" lang="en-GB" sz="2000" b="0" i="0" u="none" strike="noStrike" cap="none" normalizeH="0" baseline="0" dirty="0">
              <a:ln>
                <a:noFill/>
              </a:ln>
              <a:solidFill>
                <a:srgbClr val="000000"/>
              </a:solidFill>
              <a:effectLst/>
              <a:latin typeface="Calibri" panose="020F0502020204030204" pitchFamily="34" charset="0"/>
              <a:ea typeface="ＭＳ Ｐゴシック" charset="0"/>
              <a:cs typeface="ＭＳ Ｐゴシック" charset="0"/>
            </a:endParaRPr>
          </a:p>
        </p:txBody>
      </p:sp>
      <p:sp>
        <p:nvSpPr>
          <p:cNvPr id="30" name="Slide Number Placeholder 29"/>
          <p:cNvSpPr>
            <a:spLocks noGrp="1"/>
          </p:cNvSpPr>
          <p:nvPr>
            <p:ph type="sldNum" sz="quarter" idx="11"/>
          </p:nvPr>
        </p:nvSpPr>
        <p:spPr/>
        <p:txBody>
          <a:bodyPr/>
          <a:lstStyle/>
          <a:p>
            <a:fld id="{B6F15528-21DE-4FAA-801E-634DDDAF4B2B}" type="slidenum">
              <a:rPr lang="en-US" smtClean="0"/>
              <a:pPr/>
              <a:t>22</a:t>
            </a:fld>
            <a:endParaRPr lang="en-US"/>
          </a:p>
        </p:txBody>
      </p:sp>
    </p:spTree>
    <p:extLst>
      <p:ext uri="{BB962C8B-B14F-4D97-AF65-F5344CB8AC3E}">
        <p14:creationId xmlns:p14="http://schemas.microsoft.com/office/powerpoint/2010/main" val="14108740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Rounded Rectangle 65"/>
          <p:cNvSpPr/>
          <p:nvPr/>
        </p:nvSpPr>
        <p:spPr bwMode="auto">
          <a:xfrm>
            <a:off x="609600" y="2182678"/>
            <a:ext cx="7130778" cy="2812769"/>
          </a:xfrm>
          <a:prstGeom prst="roundRect">
            <a:avLst>
              <a:gd name="adj" fmla="val 4304"/>
            </a:avLst>
          </a:prstGeom>
          <a:ln>
            <a:headEnd type="none" w="med" len="med"/>
            <a:tailEnd type="none" w="med" len="med"/>
          </a:ln>
          <a:extLst/>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
        <p:nvSpPr>
          <p:cNvPr id="2" name="Title 1"/>
          <p:cNvSpPr>
            <a:spLocks noGrp="1"/>
          </p:cNvSpPr>
          <p:nvPr>
            <p:ph type="title"/>
          </p:nvPr>
        </p:nvSpPr>
        <p:spPr/>
        <p:txBody>
          <a:bodyPr/>
          <a:lstStyle/>
          <a:p>
            <a:r>
              <a:rPr lang="en-GB" dirty="0"/>
              <a:t>Inner Space &amp; TCP Fast </a:t>
            </a:r>
            <a:r>
              <a:rPr lang="en-GB" dirty="0" smtClean="0"/>
              <a:t>Open (TFO)</a:t>
            </a:r>
            <a:endParaRPr lang="en-GB" dirty="0"/>
          </a:p>
        </p:txBody>
      </p:sp>
      <p:sp>
        <p:nvSpPr>
          <p:cNvPr id="99" name="Content Placeholder 98"/>
          <p:cNvSpPr>
            <a:spLocks noGrp="1"/>
          </p:cNvSpPr>
          <p:nvPr>
            <p:ph idx="1"/>
          </p:nvPr>
        </p:nvSpPr>
        <p:spPr>
          <a:xfrm>
            <a:off x="685800" y="914400"/>
            <a:ext cx="7772400" cy="5562600"/>
          </a:xfrm>
        </p:spPr>
        <p:txBody>
          <a:bodyPr>
            <a:normAutofit fontScale="92500" lnSpcReduction="10000"/>
          </a:bodyPr>
          <a:lstStyle/>
          <a:p>
            <a:pPr marL="457200" indent="-457200">
              <a:buFont typeface="+mj-lt"/>
              <a:buAutoNum type="arabicPeriod"/>
            </a:pPr>
            <a:r>
              <a:rPr lang="en-GB" dirty="0" smtClean="0"/>
              <a:t>If Upgraded Client  uses TFO</a:t>
            </a:r>
          </a:p>
          <a:p>
            <a:pPr lvl="1"/>
            <a:r>
              <a:rPr lang="en-GB" dirty="0" smtClean="0"/>
              <a:t>MUST place cookie in Inner of SYN-U</a:t>
            </a:r>
          </a:p>
          <a:p>
            <a:pPr lvl="1"/>
            <a:r>
              <a:rPr lang="en-GB" dirty="0" smtClean="0"/>
              <a:t>then Legacy Server will not pass corrupt TCP Data to app before RST</a:t>
            </a:r>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pPr marL="457200" indent="-457200">
              <a:buFont typeface="+mj-lt"/>
              <a:buAutoNum type="arabicPeriod" startAt="2"/>
            </a:pPr>
            <a:r>
              <a:rPr lang="en-GB" dirty="0" smtClean="0"/>
              <a:t>If dual h/s, Upgraded Server will pass payload to app twice</a:t>
            </a:r>
          </a:p>
          <a:p>
            <a:pPr lvl="1"/>
            <a:r>
              <a:rPr lang="en-GB" dirty="0" smtClean="0"/>
              <a:t>OK, because TFO only applicable if app immune to duplication</a:t>
            </a:r>
            <a:endParaRPr lang="en-GB" dirty="0"/>
          </a:p>
        </p:txBody>
      </p:sp>
      <p:sp>
        <p:nvSpPr>
          <p:cNvPr id="30" name="TextBox 29"/>
          <p:cNvSpPr txBox="1"/>
          <p:nvPr/>
        </p:nvSpPr>
        <p:spPr>
          <a:xfrm>
            <a:off x="609602" y="2420209"/>
            <a:ext cx="1083951" cy="584775"/>
          </a:xfrm>
          <a:prstGeom prst="rect">
            <a:avLst/>
          </a:prstGeom>
          <a:noFill/>
        </p:spPr>
        <p:txBody>
          <a:bodyPr wrap="none" rtlCol="0">
            <a:spAutoFit/>
          </a:bodyPr>
          <a:lstStyle/>
          <a:p>
            <a:r>
              <a:rPr lang="en-GB" sz="1600" dirty="0" smtClean="0"/>
              <a:t>Upgraded</a:t>
            </a:r>
            <a:br>
              <a:rPr lang="en-GB" sz="1600" dirty="0" smtClean="0"/>
            </a:br>
            <a:r>
              <a:rPr lang="en-GB" sz="1600" dirty="0" smtClean="0"/>
              <a:t>Client</a:t>
            </a:r>
            <a:endParaRPr lang="en-GB" sz="1600" dirty="0"/>
          </a:p>
        </p:txBody>
      </p:sp>
      <p:sp>
        <p:nvSpPr>
          <p:cNvPr id="31" name="TextBox 30"/>
          <p:cNvSpPr txBox="1"/>
          <p:nvPr/>
        </p:nvSpPr>
        <p:spPr>
          <a:xfrm>
            <a:off x="2388224" y="2182678"/>
            <a:ext cx="936474" cy="830997"/>
          </a:xfrm>
          <a:prstGeom prst="rect">
            <a:avLst/>
          </a:prstGeom>
          <a:noFill/>
        </p:spPr>
        <p:txBody>
          <a:bodyPr wrap="none" rtlCol="0">
            <a:spAutoFit/>
          </a:bodyPr>
          <a:lstStyle/>
          <a:p>
            <a:pPr algn="r"/>
            <a:r>
              <a:rPr lang="en-GB" sz="1600" dirty="0" smtClean="0"/>
              <a:t>Legacy</a:t>
            </a:r>
            <a:br>
              <a:rPr lang="en-GB" sz="1600" dirty="0" smtClean="0"/>
            </a:br>
            <a:r>
              <a:rPr lang="en-GB" sz="1600" dirty="0" smtClean="0"/>
              <a:t>Server</a:t>
            </a:r>
            <a:br>
              <a:rPr lang="en-GB" sz="1600" dirty="0" smtClean="0"/>
            </a:br>
            <a:r>
              <a:rPr lang="en-GB" sz="1600" dirty="0" smtClean="0"/>
              <a:t>Threads</a:t>
            </a:r>
            <a:endParaRPr lang="en-GB" sz="1600" dirty="0"/>
          </a:p>
        </p:txBody>
      </p:sp>
      <p:sp>
        <p:nvSpPr>
          <p:cNvPr id="80" name="TextBox 79"/>
          <p:cNvSpPr txBox="1"/>
          <p:nvPr/>
        </p:nvSpPr>
        <p:spPr>
          <a:xfrm>
            <a:off x="4411955" y="2420209"/>
            <a:ext cx="1083951" cy="584775"/>
          </a:xfrm>
          <a:prstGeom prst="rect">
            <a:avLst/>
          </a:prstGeom>
          <a:noFill/>
        </p:spPr>
        <p:txBody>
          <a:bodyPr wrap="none" rtlCol="0">
            <a:spAutoFit/>
          </a:bodyPr>
          <a:lstStyle/>
          <a:p>
            <a:r>
              <a:rPr lang="en-GB" sz="1600" dirty="0" smtClean="0"/>
              <a:t>Upgraded</a:t>
            </a:r>
            <a:br>
              <a:rPr lang="en-GB" sz="1600" dirty="0" smtClean="0"/>
            </a:br>
            <a:r>
              <a:rPr lang="en-GB" sz="1600" dirty="0" smtClean="0"/>
              <a:t>Client</a:t>
            </a:r>
            <a:endParaRPr lang="en-GB" sz="1600" dirty="0"/>
          </a:p>
        </p:txBody>
      </p:sp>
      <p:sp>
        <p:nvSpPr>
          <p:cNvPr id="81" name="TextBox 80"/>
          <p:cNvSpPr txBox="1"/>
          <p:nvPr/>
        </p:nvSpPr>
        <p:spPr>
          <a:xfrm>
            <a:off x="6043101" y="2182678"/>
            <a:ext cx="1083950" cy="830997"/>
          </a:xfrm>
          <a:prstGeom prst="rect">
            <a:avLst/>
          </a:prstGeom>
          <a:noFill/>
        </p:spPr>
        <p:txBody>
          <a:bodyPr wrap="none" rtlCol="0">
            <a:spAutoFit/>
          </a:bodyPr>
          <a:lstStyle/>
          <a:p>
            <a:pPr algn="r"/>
            <a:r>
              <a:rPr lang="en-GB" sz="1600" dirty="0" smtClean="0">
                <a:solidFill>
                  <a:srgbClr val="92D050"/>
                </a:solidFill>
              </a:rPr>
              <a:t>Upgraded</a:t>
            </a:r>
            <a:r>
              <a:rPr lang="en-GB" sz="1600" dirty="0" smtClean="0"/>
              <a:t/>
            </a:r>
            <a:br>
              <a:rPr lang="en-GB" sz="1600" dirty="0" smtClean="0"/>
            </a:br>
            <a:r>
              <a:rPr lang="en-GB" sz="1600" dirty="0" smtClean="0"/>
              <a:t>Server</a:t>
            </a:r>
            <a:br>
              <a:rPr lang="en-GB" sz="1600" dirty="0" smtClean="0"/>
            </a:br>
            <a:r>
              <a:rPr lang="en-GB" sz="1600" dirty="0" smtClean="0"/>
              <a:t>Threads</a:t>
            </a:r>
            <a:endParaRPr lang="en-GB" sz="1600" dirty="0"/>
          </a:p>
        </p:txBody>
      </p:sp>
      <p:cxnSp>
        <p:nvCxnSpPr>
          <p:cNvPr id="32" name="Straight Arrow Connector 31"/>
          <p:cNvCxnSpPr/>
          <p:nvPr/>
        </p:nvCxnSpPr>
        <p:spPr bwMode="auto">
          <a:xfrm>
            <a:off x="1219200" y="3115134"/>
            <a:ext cx="1828800" cy="436951"/>
          </a:xfrm>
          <a:prstGeom prst="straightConnector1">
            <a:avLst/>
          </a:prstGeom>
          <a:ln w="38100">
            <a:solidFill>
              <a:srgbClr val="92D050"/>
            </a:solidFill>
            <a:headEnd type="none" w="med" len="med"/>
            <a:tailEnd type="arrow"/>
          </a:ln>
          <a:extLst/>
        </p:spPr>
        <p:style>
          <a:lnRef idx="1">
            <a:schemeClr val="accent5"/>
          </a:lnRef>
          <a:fillRef idx="0">
            <a:schemeClr val="accent5"/>
          </a:fillRef>
          <a:effectRef idx="0">
            <a:schemeClr val="accent5"/>
          </a:effectRef>
          <a:fontRef idx="minor">
            <a:schemeClr val="tx1"/>
          </a:fontRef>
        </p:style>
      </p:cxnSp>
      <p:cxnSp>
        <p:nvCxnSpPr>
          <p:cNvPr id="33" name="Straight Arrow Connector 32"/>
          <p:cNvCxnSpPr/>
          <p:nvPr/>
        </p:nvCxnSpPr>
        <p:spPr bwMode="auto">
          <a:xfrm>
            <a:off x="1219200" y="3243006"/>
            <a:ext cx="1524000" cy="364127"/>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4" name="Straight Arrow Connector 33"/>
          <p:cNvCxnSpPr/>
          <p:nvPr/>
        </p:nvCxnSpPr>
        <p:spPr bwMode="auto">
          <a:xfrm flipH="1">
            <a:off x="1219200" y="3606705"/>
            <a:ext cx="1828800" cy="509777"/>
          </a:xfrm>
          <a:prstGeom prst="straightConnector1">
            <a:avLst/>
          </a:prstGeom>
          <a:ln w="38100">
            <a:solidFill>
              <a:srgbClr val="92D050"/>
            </a:solidFill>
            <a:headEnd type="none" w="med" len="med"/>
            <a:tailEnd type="arrow"/>
          </a:ln>
          <a:extLst/>
        </p:spPr>
        <p:style>
          <a:lnRef idx="1">
            <a:schemeClr val="accent5"/>
          </a:lnRef>
          <a:fillRef idx="0">
            <a:schemeClr val="accent5"/>
          </a:fillRef>
          <a:effectRef idx="0">
            <a:schemeClr val="accent5"/>
          </a:effectRef>
          <a:fontRef idx="minor">
            <a:schemeClr val="tx1"/>
          </a:fontRef>
        </p:style>
      </p:cxnSp>
      <p:cxnSp>
        <p:nvCxnSpPr>
          <p:cNvPr id="35" name="Straight Arrow Connector 34"/>
          <p:cNvCxnSpPr/>
          <p:nvPr/>
        </p:nvCxnSpPr>
        <p:spPr bwMode="auto">
          <a:xfrm flipH="1">
            <a:off x="1219200" y="3624910"/>
            <a:ext cx="1524000" cy="424815"/>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6" name="Straight Arrow Connector 35"/>
          <p:cNvCxnSpPr/>
          <p:nvPr/>
        </p:nvCxnSpPr>
        <p:spPr bwMode="auto">
          <a:xfrm>
            <a:off x="1219200" y="4158963"/>
            <a:ext cx="1828800" cy="436952"/>
          </a:xfrm>
          <a:prstGeom prst="straightConnector1">
            <a:avLst/>
          </a:prstGeom>
          <a:ln w="38100">
            <a:solidFill>
              <a:srgbClr val="92D050"/>
            </a:solidFill>
            <a:headEnd type="none" w="med" len="med"/>
            <a:tailEnd type="arrow"/>
          </a:ln>
          <a:extLst/>
        </p:spPr>
        <p:style>
          <a:lnRef idx="1">
            <a:schemeClr val="accent5"/>
          </a:lnRef>
          <a:fillRef idx="0">
            <a:schemeClr val="accent5"/>
          </a:fillRef>
          <a:effectRef idx="0">
            <a:schemeClr val="accent5"/>
          </a:effectRef>
          <a:fontRef idx="minor">
            <a:schemeClr val="tx1"/>
          </a:fontRef>
        </p:style>
      </p:cxnSp>
      <p:cxnSp>
        <p:nvCxnSpPr>
          <p:cNvPr id="37" name="Straight Arrow Connector 36"/>
          <p:cNvCxnSpPr/>
          <p:nvPr/>
        </p:nvCxnSpPr>
        <p:spPr bwMode="auto">
          <a:xfrm>
            <a:off x="1219200" y="4225719"/>
            <a:ext cx="1524000" cy="364127"/>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8" name="TextBox 37"/>
          <p:cNvSpPr txBox="1"/>
          <p:nvPr/>
        </p:nvSpPr>
        <p:spPr>
          <a:xfrm rot="866319">
            <a:off x="1196789" y="3028021"/>
            <a:ext cx="1662635" cy="307777"/>
          </a:xfrm>
          <a:prstGeom prst="rect">
            <a:avLst/>
          </a:prstGeom>
          <a:noFill/>
        </p:spPr>
        <p:txBody>
          <a:bodyPr wrap="none" rtlCol="0">
            <a:spAutoFit/>
          </a:bodyPr>
          <a:lstStyle/>
          <a:p>
            <a:r>
              <a:rPr lang="en-GB" sz="1400" dirty="0" smtClean="0">
                <a:solidFill>
                  <a:srgbClr val="92D050"/>
                </a:solidFill>
              </a:rPr>
              <a:t>SYN-U +</a:t>
            </a:r>
            <a:r>
              <a:rPr lang="en-GB" sz="1400" dirty="0" err="1" smtClean="0">
                <a:solidFill>
                  <a:srgbClr val="92D050"/>
                </a:solidFill>
              </a:rPr>
              <a:t>InnerTFO</a:t>
            </a:r>
            <a:endParaRPr lang="en-GB" sz="1400" dirty="0" smtClean="0">
              <a:solidFill>
                <a:srgbClr val="92D050"/>
              </a:solidFill>
            </a:endParaRPr>
          </a:p>
        </p:txBody>
      </p:sp>
      <p:sp>
        <p:nvSpPr>
          <p:cNvPr id="39" name="TextBox 38"/>
          <p:cNvSpPr txBox="1"/>
          <p:nvPr/>
        </p:nvSpPr>
        <p:spPr>
          <a:xfrm rot="20567900">
            <a:off x="1197342" y="3638565"/>
            <a:ext cx="984565" cy="307777"/>
          </a:xfrm>
          <a:prstGeom prst="rect">
            <a:avLst/>
          </a:prstGeom>
          <a:noFill/>
        </p:spPr>
        <p:txBody>
          <a:bodyPr wrap="none" rtlCol="0">
            <a:spAutoFit/>
          </a:bodyPr>
          <a:lstStyle/>
          <a:p>
            <a:r>
              <a:rPr lang="en-GB" sz="1400" dirty="0" smtClean="0"/>
              <a:t>SYN-ACK</a:t>
            </a:r>
          </a:p>
        </p:txBody>
      </p:sp>
      <p:sp>
        <p:nvSpPr>
          <p:cNvPr id="40" name="TextBox 39"/>
          <p:cNvSpPr txBox="1"/>
          <p:nvPr/>
        </p:nvSpPr>
        <p:spPr>
          <a:xfrm rot="20567900">
            <a:off x="1852291" y="3773019"/>
            <a:ext cx="984565" cy="307777"/>
          </a:xfrm>
          <a:prstGeom prst="rect">
            <a:avLst/>
          </a:prstGeom>
          <a:noFill/>
        </p:spPr>
        <p:txBody>
          <a:bodyPr wrap="none" rtlCol="0">
            <a:spAutoFit/>
          </a:bodyPr>
          <a:lstStyle/>
          <a:p>
            <a:r>
              <a:rPr lang="en-GB" sz="1400" dirty="0" smtClean="0">
                <a:solidFill>
                  <a:srgbClr val="92D050"/>
                </a:solidFill>
              </a:rPr>
              <a:t>SYN-ACK</a:t>
            </a:r>
          </a:p>
        </p:txBody>
      </p:sp>
      <p:sp>
        <p:nvSpPr>
          <p:cNvPr id="41" name="TextBox 40"/>
          <p:cNvSpPr txBox="1"/>
          <p:nvPr/>
        </p:nvSpPr>
        <p:spPr>
          <a:xfrm rot="866319">
            <a:off x="1166480" y="3359148"/>
            <a:ext cx="1463862" cy="307777"/>
          </a:xfrm>
          <a:prstGeom prst="rect">
            <a:avLst/>
          </a:prstGeom>
          <a:noFill/>
        </p:spPr>
        <p:txBody>
          <a:bodyPr wrap="none" rtlCol="0">
            <a:spAutoFit/>
          </a:bodyPr>
          <a:lstStyle/>
          <a:p>
            <a:r>
              <a:rPr lang="en-GB" sz="1400" dirty="0" err="1" smtClean="0"/>
              <a:t>SYN+OuterTFO</a:t>
            </a:r>
            <a:endParaRPr lang="en-GB" sz="1400" dirty="0" smtClean="0"/>
          </a:p>
        </p:txBody>
      </p:sp>
      <p:cxnSp>
        <p:nvCxnSpPr>
          <p:cNvPr id="43" name="Straight Connector 42"/>
          <p:cNvCxnSpPr/>
          <p:nvPr/>
        </p:nvCxnSpPr>
        <p:spPr bwMode="auto">
          <a:xfrm>
            <a:off x="1219200" y="2981621"/>
            <a:ext cx="0" cy="189518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4" name="Straight Connector 43"/>
          <p:cNvCxnSpPr/>
          <p:nvPr/>
        </p:nvCxnSpPr>
        <p:spPr bwMode="auto">
          <a:xfrm>
            <a:off x="2743200" y="2981621"/>
            <a:ext cx="0" cy="189518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5" name="Straight Connector 44"/>
          <p:cNvCxnSpPr/>
          <p:nvPr/>
        </p:nvCxnSpPr>
        <p:spPr bwMode="auto">
          <a:xfrm>
            <a:off x="3048000" y="2981621"/>
            <a:ext cx="0" cy="189518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46" name="TextBox 45"/>
          <p:cNvSpPr txBox="1"/>
          <p:nvPr/>
        </p:nvSpPr>
        <p:spPr>
          <a:xfrm rot="866319">
            <a:off x="2239587" y="4219298"/>
            <a:ext cx="543739" cy="307777"/>
          </a:xfrm>
          <a:prstGeom prst="rect">
            <a:avLst/>
          </a:prstGeom>
          <a:noFill/>
        </p:spPr>
        <p:txBody>
          <a:bodyPr wrap="none" rtlCol="0">
            <a:spAutoFit/>
          </a:bodyPr>
          <a:lstStyle/>
          <a:p>
            <a:r>
              <a:rPr lang="en-GB" sz="1400" dirty="0" smtClean="0">
                <a:solidFill>
                  <a:srgbClr val="92D050"/>
                </a:solidFill>
              </a:rPr>
              <a:t>RST</a:t>
            </a:r>
          </a:p>
        </p:txBody>
      </p:sp>
      <p:sp>
        <p:nvSpPr>
          <p:cNvPr id="47" name="TextBox 46"/>
          <p:cNvSpPr txBox="1"/>
          <p:nvPr/>
        </p:nvSpPr>
        <p:spPr>
          <a:xfrm rot="866319">
            <a:off x="2223749" y="4488042"/>
            <a:ext cx="554960" cy="307777"/>
          </a:xfrm>
          <a:prstGeom prst="rect">
            <a:avLst/>
          </a:prstGeom>
          <a:noFill/>
        </p:spPr>
        <p:txBody>
          <a:bodyPr wrap="none" rtlCol="0">
            <a:spAutoFit/>
          </a:bodyPr>
          <a:lstStyle/>
          <a:p>
            <a:r>
              <a:rPr lang="en-GB" sz="1400" smtClean="0"/>
              <a:t>ACK</a:t>
            </a:r>
            <a:endParaRPr lang="en-GB" sz="1400" dirty="0" smtClean="0"/>
          </a:p>
        </p:txBody>
      </p:sp>
      <p:cxnSp>
        <p:nvCxnSpPr>
          <p:cNvPr id="82" name="Straight Arrow Connector 81"/>
          <p:cNvCxnSpPr/>
          <p:nvPr/>
        </p:nvCxnSpPr>
        <p:spPr bwMode="auto">
          <a:xfrm>
            <a:off x="5021553" y="3115134"/>
            <a:ext cx="1828800" cy="436951"/>
          </a:xfrm>
          <a:prstGeom prst="straightConnector1">
            <a:avLst/>
          </a:prstGeom>
          <a:ln w="38100">
            <a:solidFill>
              <a:srgbClr val="92D050"/>
            </a:solidFill>
            <a:headEnd type="none" w="med" len="med"/>
            <a:tailEnd type="arrow"/>
          </a:ln>
          <a:extLst/>
        </p:spPr>
        <p:style>
          <a:lnRef idx="1">
            <a:schemeClr val="accent5"/>
          </a:lnRef>
          <a:fillRef idx="0">
            <a:schemeClr val="accent5"/>
          </a:fillRef>
          <a:effectRef idx="0">
            <a:schemeClr val="accent5"/>
          </a:effectRef>
          <a:fontRef idx="minor">
            <a:schemeClr val="tx1"/>
          </a:fontRef>
        </p:style>
      </p:cxnSp>
      <p:cxnSp>
        <p:nvCxnSpPr>
          <p:cNvPr id="83" name="Straight Arrow Connector 82"/>
          <p:cNvCxnSpPr/>
          <p:nvPr/>
        </p:nvCxnSpPr>
        <p:spPr bwMode="auto">
          <a:xfrm>
            <a:off x="5021553" y="3243006"/>
            <a:ext cx="1524000" cy="364127"/>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84" name="Straight Arrow Connector 83"/>
          <p:cNvCxnSpPr/>
          <p:nvPr/>
        </p:nvCxnSpPr>
        <p:spPr bwMode="auto">
          <a:xfrm flipH="1">
            <a:off x="5021553" y="3606705"/>
            <a:ext cx="1828800" cy="509777"/>
          </a:xfrm>
          <a:prstGeom prst="straightConnector1">
            <a:avLst/>
          </a:prstGeom>
          <a:ln w="38100">
            <a:solidFill>
              <a:srgbClr val="92D050"/>
            </a:solidFill>
            <a:headEnd type="none" w="med" len="med"/>
            <a:tailEnd type="arrow"/>
          </a:ln>
          <a:extLst/>
        </p:spPr>
        <p:style>
          <a:lnRef idx="1">
            <a:schemeClr val="accent5"/>
          </a:lnRef>
          <a:fillRef idx="0">
            <a:schemeClr val="accent5"/>
          </a:fillRef>
          <a:effectRef idx="0">
            <a:schemeClr val="accent5"/>
          </a:effectRef>
          <a:fontRef idx="minor">
            <a:schemeClr val="tx1"/>
          </a:fontRef>
        </p:style>
      </p:cxnSp>
      <p:cxnSp>
        <p:nvCxnSpPr>
          <p:cNvPr id="85" name="Straight Arrow Connector 84"/>
          <p:cNvCxnSpPr/>
          <p:nvPr/>
        </p:nvCxnSpPr>
        <p:spPr bwMode="auto">
          <a:xfrm flipH="1">
            <a:off x="5021553" y="3624910"/>
            <a:ext cx="1524000" cy="424815"/>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86" name="Straight Arrow Connector 85"/>
          <p:cNvCxnSpPr/>
          <p:nvPr/>
        </p:nvCxnSpPr>
        <p:spPr bwMode="auto">
          <a:xfrm>
            <a:off x="5021553" y="4158963"/>
            <a:ext cx="1828800" cy="436952"/>
          </a:xfrm>
          <a:prstGeom prst="straightConnector1">
            <a:avLst/>
          </a:prstGeom>
          <a:ln w="38100">
            <a:solidFill>
              <a:srgbClr val="92D050"/>
            </a:solidFill>
            <a:headEnd type="none" w="med" len="med"/>
            <a:tailEnd type="arrow"/>
          </a:ln>
          <a:extLst/>
        </p:spPr>
        <p:style>
          <a:lnRef idx="1">
            <a:schemeClr val="accent5"/>
          </a:lnRef>
          <a:fillRef idx="0">
            <a:schemeClr val="accent5"/>
          </a:fillRef>
          <a:effectRef idx="0">
            <a:schemeClr val="accent5"/>
          </a:effectRef>
          <a:fontRef idx="minor">
            <a:schemeClr val="tx1"/>
          </a:fontRef>
        </p:style>
      </p:cxnSp>
      <p:cxnSp>
        <p:nvCxnSpPr>
          <p:cNvPr id="87" name="Straight Arrow Connector 86"/>
          <p:cNvCxnSpPr/>
          <p:nvPr/>
        </p:nvCxnSpPr>
        <p:spPr bwMode="auto">
          <a:xfrm>
            <a:off x="5021553" y="4225719"/>
            <a:ext cx="1524000" cy="364127"/>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88" name="TextBox 87"/>
          <p:cNvSpPr txBox="1"/>
          <p:nvPr/>
        </p:nvSpPr>
        <p:spPr>
          <a:xfrm rot="866319">
            <a:off x="4965117" y="3045444"/>
            <a:ext cx="1662635" cy="307777"/>
          </a:xfrm>
          <a:prstGeom prst="rect">
            <a:avLst/>
          </a:prstGeom>
          <a:noFill/>
        </p:spPr>
        <p:txBody>
          <a:bodyPr wrap="none" rtlCol="0">
            <a:spAutoFit/>
          </a:bodyPr>
          <a:lstStyle/>
          <a:p>
            <a:r>
              <a:rPr lang="en-GB" sz="1400" dirty="0">
                <a:solidFill>
                  <a:srgbClr val="92D050"/>
                </a:solidFill>
              </a:rPr>
              <a:t>SYN-U +</a:t>
            </a:r>
            <a:r>
              <a:rPr lang="en-GB" sz="1400" dirty="0" err="1" smtClean="0">
                <a:solidFill>
                  <a:srgbClr val="92D050"/>
                </a:solidFill>
              </a:rPr>
              <a:t>InnerTFO</a:t>
            </a:r>
            <a:endParaRPr lang="en-GB" sz="1400" dirty="0">
              <a:solidFill>
                <a:srgbClr val="92D050"/>
              </a:solidFill>
            </a:endParaRPr>
          </a:p>
        </p:txBody>
      </p:sp>
      <p:sp>
        <p:nvSpPr>
          <p:cNvPr id="90" name="TextBox 89"/>
          <p:cNvSpPr txBox="1"/>
          <p:nvPr/>
        </p:nvSpPr>
        <p:spPr>
          <a:xfrm rot="20567900">
            <a:off x="5469917" y="3795586"/>
            <a:ext cx="1173719" cy="307777"/>
          </a:xfrm>
          <a:prstGeom prst="rect">
            <a:avLst/>
          </a:prstGeom>
          <a:noFill/>
        </p:spPr>
        <p:txBody>
          <a:bodyPr wrap="none" rtlCol="0">
            <a:spAutoFit/>
          </a:bodyPr>
          <a:lstStyle/>
          <a:p>
            <a:r>
              <a:rPr lang="en-GB" sz="1400" dirty="0" smtClean="0">
                <a:solidFill>
                  <a:srgbClr val="92D050"/>
                </a:solidFill>
              </a:rPr>
              <a:t>SYN-ACK-U</a:t>
            </a:r>
          </a:p>
        </p:txBody>
      </p:sp>
      <p:sp>
        <p:nvSpPr>
          <p:cNvPr id="91" name="TextBox 90"/>
          <p:cNvSpPr txBox="1"/>
          <p:nvPr/>
        </p:nvSpPr>
        <p:spPr>
          <a:xfrm rot="866319">
            <a:off x="4926350" y="3350585"/>
            <a:ext cx="1463862" cy="307777"/>
          </a:xfrm>
          <a:prstGeom prst="rect">
            <a:avLst/>
          </a:prstGeom>
          <a:noFill/>
        </p:spPr>
        <p:txBody>
          <a:bodyPr wrap="none" rtlCol="0">
            <a:spAutoFit/>
          </a:bodyPr>
          <a:lstStyle/>
          <a:p>
            <a:r>
              <a:rPr lang="en-GB" sz="1400" dirty="0" err="1" smtClean="0"/>
              <a:t>SYN+OuterTFO</a:t>
            </a:r>
            <a:endParaRPr lang="en-GB" sz="1400" dirty="0"/>
          </a:p>
        </p:txBody>
      </p:sp>
      <p:cxnSp>
        <p:nvCxnSpPr>
          <p:cNvPr id="93" name="Straight Connector 92"/>
          <p:cNvCxnSpPr/>
          <p:nvPr/>
        </p:nvCxnSpPr>
        <p:spPr bwMode="auto">
          <a:xfrm>
            <a:off x="5021553" y="2981621"/>
            <a:ext cx="0" cy="189518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94" name="Straight Connector 93"/>
          <p:cNvCxnSpPr/>
          <p:nvPr/>
        </p:nvCxnSpPr>
        <p:spPr bwMode="auto">
          <a:xfrm>
            <a:off x="6545553" y="2981621"/>
            <a:ext cx="0" cy="189518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95" name="Straight Connector 94"/>
          <p:cNvCxnSpPr/>
          <p:nvPr/>
        </p:nvCxnSpPr>
        <p:spPr bwMode="auto">
          <a:xfrm>
            <a:off x="6850353" y="2981621"/>
            <a:ext cx="0" cy="189518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96" name="TextBox 95"/>
          <p:cNvSpPr txBox="1"/>
          <p:nvPr/>
        </p:nvSpPr>
        <p:spPr>
          <a:xfrm rot="866319">
            <a:off x="6036327" y="4219298"/>
            <a:ext cx="554960" cy="307777"/>
          </a:xfrm>
          <a:prstGeom prst="rect">
            <a:avLst/>
          </a:prstGeom>
          <a:noFill/>
        </p:spPr>
        <p:txBody>
          <a:bodyPr wrap="none" rtlCol="0">
            <a:spAutoFit/>
          </a:bodyPr>
          <a:lstStyle/>
          <a:p>
            <a:r>
              <a:rPr lang="en-GB" sz="1400" dirty="0" smtClean="0">
                <a:solidFill>
                  <a:srgbClr val="92D050"/>
                </a:solidFill>
              </a:rPr>
              <a:t>ACK</a:t>
            </a:r>
          </a:p>
        </p:txBody>
      </p:sp>
      <p:sp>
        <p:nvSpPr>
          <p:cNvPr id="97" name="TextBox 96"/>
          <p:cNvSpPr txBox="1"/>
          <p:nvPr/>
        </p:nvSpPr>
        <p:spPr>
          <a:xfrm rot="866319">
            <a:off x="6031715" y="4488042"/>
            <a:ext cx="543739" cy="307777"/>
          </a:xfrm>
          <a:prstGeom prst="rect">
            <a:avLst/>
          </a:prstGeom>
          <a:noFill/>
        </p:spPr>
        <p:txBody>
          <a:bodyPr wrap="none" rtlCol="0">
            <a:spAutoFit/>
          </a:bodyPr>
          <a:lstStyle/>
          <a:p>
            <a:r>
              <a:rPr lang="en-GB" sz="1400" dirty="0" smtClean="0"/>
              <a:t>RST</a:t>
            </a:r>
          </a:p>
        </p:txBody>
      </p:sp>
      <p:sp>
        <p:nvSpPr>
          <p:cNvPr id="98" name="TextBox 97"/>
          <p:cNvSpPr txBox="1"/>
          <p:nvPr/>
        </p:nvSpPr>
        <p:spPr>
          <a:xfrm>
            <a:off x="2133601" y="4995446"/>
            <a:ext cx="5095241" cy="338554"/>
          </a:xfrm>
          <a:prstGeom prst="rect">
            <a:avLst/>
          </a:prstGeom>
          <a:noFill/>
        </p:spPr>
        <p:txBody>
          <a:bodyPr wrap="none" rtlCol="0">
            <a:spAutoFit/>
          </a:bodyPr>
          <a:lstStyle/>
          <a:p>
            <a:r>
              <a:rPr lang="en-GB" sz="1600" dirty="0" smtClean="0">
                <a:solidFill>
                  <a:srgbClr val="92D050"/>
                </a:solidFill>
              </a:rPr>
              <a:t>-U = upgraded</a:t>
            </a:r>
            <a:r>
              <a:rPr lang="en-GB" sz="1600" dirty="0" smtClean="0"/>
              <a:t>, i.e. magic no. etc. at start of TCP Data</a:t>
            </a:r>
          </a:p>
        </p:txBody>
      </p:sp>
      <p:sp>
        <p:nvSpPr>
          <p:cNvPr id="48" name="TextBox 47"/>
          <p:cNvSpPr txBox="1"/>
          <p:nvPr/>
        </p:nvSpPr>
        <p:spPr>
          <a:xfrm rot="20567900">
            <a:off x="4990745" y="3641332"/>
            <a:ext cx="984565" cy="307777"/>
          </a:xfrm>
          <a:prstGeom prst="rect">
            <a:avLst/>
          </a:prstGeom>
          <a:noFill/>
        </p:spPr>
        <p:txBody>
          <a:bodyPr wrap="none" rtlCol="0">
            <a:spAutoFit/>
          </a:bodyPr>
          <a:lstStyle/>
          <a:p>
            <a:r>
              <a:rPr lang="en-GB" sz="1400" dirty="0" smtClean="0"/>
              <a:t>SYN-ACK</a:t>
            </a:r>
          </a:p>
        </p:txBody>
      </p:sp>
      <p:cxnSp>
        <p:nvCxnSpPr>
          <p:cNvPr id="56" name="Straight Connector 55"/>
          <p:cNvCxnSpPr/>
          <p:nvPr/>
        </p:nvCxnSpPr>
        <p:spPr bwMode="auto">
          <a:xfrm>
            <a:off x="7466104" y="2981621"/>
            <a:ext cx="0" cy="189518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57" name="Straight Connector 56"/>
          <p:cNvCxnSpPr/>
          <p:nvPr/>
        </p:nvCxnSpPr>
        <p:spPr bwMode="auto">
          <a:xfrm>
            <a:off x="3657600" y="2979318"/>
            <a:ext cx="0" cy="189518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58" name="TextBox 57"/>
          <p:cNvSpPr txBox="1"/>
          <p:nvPr/>
        </p:nvSpPr>
        <p:spPr>
          <a:xfrm>
            <a:off x="3383326" y="2663216"/>
            <a:ext cx="548548" cy="338554"/>
          </a:xfrm>
          <a:prstGeom prst="rect">
            <a:avLst/>
          </a:prstGeom>
          <a:noFill/>
        </p:spPr>
        <p:txBody>
          <a:bodyPr wrap="none" rtlCol="0">
            <a:spAutoFit/>
          </a:bodyPr>
          <a:lstStyle/>
          <a:p>
            <a:r>
              <a:rPr lang="en-GB" sz="1600" dirty="0" smtClean="0"/>
              <a:t>App</a:t>
            </a:r>
            <a:endParaRPr lang="en-GB" sz="1600" dirty="0"/>
          </a:p>
        </p:txBody>
      </p:sp>
      <p:sp>
        <p:nvSpPr>
          <p:cNvPr id="59" name="TextBox 58"/>
          <p:cNvSpPr txBox="1"/>
          <p:nvPr/>
        </p:nvSpPr>
        <p:spPr>
          <a:xfrm>
            <a:off x="7191830" y="2663216"/>
            <a:ext cx="548548" cy="338554"/>
          </a:xfrm>
          <a:prstGeom prst="rect">
            <a:avLst/>
          </a:prstGeom>
          <a:noFill/>
        </p:spPr>
        <p:txBody>
          <a:bodyPr wrap="none" rtlCol="0">
            <a:spAutoFit/>
          </a:bodyPr>
          <a:lstStyle/>
          <a:p>
            <a:r>
              <a:rPr lang="en-GB" sz="1600" dirty="0" smtClean="0"/>
              <a:t>App</a:t>
            </a:r>
            <a:endParaRPr lang="en-GB" sz="1600" dirty="0"/>
          </a:p>
        </p:txBody>
      </p:sp>
      <p:cxnSp>
        <p:nvCxnSpPr>
          <p:cNvPr id="61" name="Straight Arrow Connector 60"/>
          <p:cNvCxnSpPr/>
          <p:nvPr/>
        </p:nvCxnSpPr>
        <p:spPr bwMode="auto">
          <a:xfrm>
            <a:off x="2743200" y="3610718"/>
            <a:ext cx="914400" cy="218476"/>
          </a:xfrm>
          <a:prstGeom prst="straightConnector1">
            <a:avLst/>
          </a:prstGeom>
          <a:solidFill>
            <a:schemeClr val="accent1"/>
          </a:solidFill>
          <a:ln w="381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4" name="Straight Arrow Connector 63"/>
          <p:cNvCxnSpPr/>
          <p:nvPr/>
        </p:nvCxnSpPr>
        <p:spPr bwMode="auto">
          <a:xfrm>
            <a:off x="6545553" y="3610718"/>
            <a:ext cx="914400" cy="218476"/>
          </a:xfrm>
          <a:prstGeom prst="straightConnector1">
            <a:avLst/>
          </a:prstGeom>
          <a:solidFill>
            <a:schemeClr val="accent1"/>
          </a:solidFill>
          <a:ln w="381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5" name="Straight Arrow Connector 64"/>
          <p:cNvCxnSpPr/>
          <p:nvPr/>
        </p:nvCxnSpPr>
        <p:spPr bwMode="auto">
          <a:xfrm>
            <a:off x="6850355" y="3555642"/>
            <a:ext cx="620321" cy="148212"/>
          </a:xfrm>
          <a:prstGeom prst="straightConnector1">
            <a:avLst/>
          </a:prstGeom>
          <a:ln w="38100">
            <a:solidFill>
              <a:srgbClr val="92D050"/>
            </a:solidFill>
            <a:headEnd type="none" w="med" len="med"/>
            <a:tailEnd type="arrow"/>
          </a:ln>
          <a:extLst/>
        </p:spPr>
        <p:style>
          <a:lnRef idx="1">
            <a:schemeClr val="accent5"/>
          </a:lnRef>
          <a:fillRef idx="0">
            <a:schemeClr val="accent5"/>
          </a:fillRef>
          <a:effectRef idx="0">
            <a:schemeClr val="accent5"/>
          </a:effectRef>
          <a:fontRef idx="minor">
            <a:schemeClr val="tx1"/>
          </a:fontRef>
        </p:style>
      </p:cxnSp>
      <p:sp>
        <p:nvSpPr>
          <p:cNvPr id="6" name="Oval 5"/>
          <p:cNvSpPr/>
          <p:nvPr/>
        </p:nvSpPr>
        <p:spPr bwMode="auto">
          <a:xfrm>
            <a:off x="1994229" y="2743200"/>
            <a:ext cx="367629" cy="329923"/>
          </a:xfrm>
          <a:prstGeom prst="ellipse">
            <a:avLst/>
          </a:prstGeom>
          <a:solidFill>
            <a:schemeClr val="bg1"/>
          </a:solidFill>
          <a:ln w="381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b="0" i="0" u="none" strike="noStrike" cap="none" normalizeH="0" baseline="0" dirty="0" smtClean="0">
                <a:ln>
                  <a:noFill/>
                </a:ln>
                <a:solidFill>
                  <a:srgbClr val="000000"/>
                </a:solidFill>
                <a:effectLst/>
                <a:latin typeface="Arial" charset="0"/>
                <a:ea typeface="ＭＳ Ｐゴシック" charset="0"/>
                <a:cs typeface="ＭＳ Ｐゴシック" charset="0"/>
              </a:rPr>
              <a:t>1</a:t>
            </a:r>
            <a:endParaRPr kumimoji="0" lang="en-GB"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67" name="Oval 66"/>
          <p:cNvSpPr/>
          <p:nvPr/>
        </p:nvSpPr>
        <p:spPr bwMode="auto">
          <a:xfrm>
            <a:off x="7556565" y="3631817"/>
            <a:ext cx="367629" cy="329923"/>
          </a:xfrm>
          <a:prstGeom prst="ellipse">
            <a:avLst/>
          </a:prstGeom>
          <a:solidFill>
            <a:schemeClr val="bg1"/>
          </a:solidFill>
          <a:ln w="381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b="0" i="0" u="none" strike="noStrike" cap="none" normalizeH="0" baseline="0" dirty="0" smtClean="0">
                <a:ln>
                  <a:noFill/>
                </a:ln>
                <a:solidFill>
                  <a:srgbClr val="000000"/>
                </a:solidFill>
                <a:effectLst/>
                <a:latin typeface="Arial" charset="0"/>
                <a:ea typeface="ＭＳ Ｐゴシック" charset="0"/>
                <a:cs typeface="ＭＳ Ｐゴシック" charset="0"/>
              </a:rPr>
              <a:t>2</a:t>
            </a:r>
            <a:endParaRPr kumimoji="0" lang="en-GB"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3" name="Slide Number Placeholder 2"/>
          <p:cNvSpPr>
            <a:spLocks noGrp="1"/>
          </p:cNvSpPr>
          <p:nvPr>
            <p:ph type="sldNum" sz="quarter" idx="11"/>
          </p:nvPr>
        </p:nvSpPr>
        <p:spPr/>
        <p:txBody>
          <a:bodyPr/>
          <a:lstStyle/>
          <a:p>
            <a:fld id="{B6F15528-21DE-4FAA-801E-634DDDAF4B2B}" type="slidenum">
              <a:rPr lang="en-US" smtClean="0"/>
              <a:pPr/>
              <a:t>23</a:t>
            </a:fld>
            <a:endParaRPr lang="en-US"/>
          </a:p>
        </p:txBody>
      </p:sp>
    </p:spTree>
    <p:extLst>
      <p:ext uri="{BB962C8B-B14F-4D97-AF65-F5344CB8AC3E}">
        <p14:creationId xmlns:p14="http://schemas.microsoft.com/office/powerpoint/2010/main" val="41708934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Inner Space &amp; </a:t>
            </a:r>
            <a:r>
              <a:rPr lang="en-GB" dirty="0" err="1" smtClean="0"/>
              <a:t>tcpcrypt</a:t>
            </a:r>
            <a:endParaRPr lang="en-GB" dirty="0"/>
          </a:p>
        </p:txBody>
      </p:sp>
      <p:sp>
        <p:nvSpPr>
          <p:cNvPr id="3" name="Content Placeholder 2"/>
          <p:cNvSpPr>
            <a:spLocks noGrp="1"/>
          </p:cNvSpPr>
          <p:nvPr>
            <p:ph idx="1"/>
          </p:nvPr>
        </p:nvSpPr>
        <p:spPr/>
        <p:txBody>
          <a:bodyPr/>
          <a:lstStyle/>
          <a:p>
            <a:r>
              <a:rPr lang="en-GB" dirty="0" err="1" smtClean="0"/>
              <a:t>tcpcrypt</a:t>
            </a:r>
            <a:r>
              <a:rPr lang="en-GB" dirty="0" smtClean="0"/>
              <a:t> capability negotiation currently adds a round trip</a:t>
            </a:r>
          </a:p>
          <a:p>
            <a:pPr lvl="1"/>
            <a:r>
              <a:rPr lang="en-GB" b="1" dirty="0" smtClean="0">
                <a:solidFill>
                  <a:srgbClr val="C00000"/>
                </a:solidFill>
              </a:rPr>
              <a:t>not viable</a:t>
            </a:r>
            <a:r>
              <a:rPr lang="en-GB" dirty="0" smtClean="0">
                <a:solidFill>
                  <a:srgbClr val="C00000"/>
                </a:solidFill>
              </a:rPr>
              <a:t> </a:t>
            </a:r>
            <a:r>
              <a:rPr lang="en-GB" dirty="0" smtClean="0"/>
              <a:t>to add 1RTT delay to every connection</a:t>
            </a:r>
            <a:br>
              <a:rPr lang="en-GB" dirty="0" smtClean="0"/>
            </a:br>
            <a:r>
              <a:rPr lang="en-GB" dirty="0" smtClean="0"/>
              <a:t>to introduce </a:t>
            </a:r>
            <a:r>
              <a:rPr lang="en-GB" dirty="0"/>
              <a:t>opportunistic encryption</a:t>
            </a:r>
            <a:endParaRPr lang="en-GB" dirty="0" smtClean="0"/>
          </a:p>
          <a:p>
            <a:endParaRPr lang="en-GB" dirty="0" smtClean="0"/>
          </a:p>
          <a:p>
            <a:r>
              <a:rPr lang="en-GB" dirty="0" err="1" smtClean="0"/>
              <a:t>tcpcrypt</a:t>
            </a:r>
            <a:r>
              <a:rPr lang="en-GB" dirty="0" smtClean="0"/>
              <a:t> currently attempts most of Inner Space</a:t>
            </a:r>
          </a:p>
          <a:p>
            <a:pPr lvl="1"/>
            <a:r>
              <a:rPr lang="en-GB" dirty="0" smtClean="0"/>
              <a:t>in various complicated bespoke ways </a:t>
            </a:r>
          </a:p>
          <a:p>
            <a:pPr lvl="1"/>
            <a:r>
              <a:rPr lang="en-GB" dirty="0" smtClean="0"/>
              <a:t>have proposed how </a:t>
            </a:r>
            <a:r>
              <a:rPr lang="en-GB" dirty="0"/>
              <a:t>to structure </a:t>
            </a:r>
            <a:r>
              <a:rPr lang="en-GB" dirty="0" err="1"/>
              <a:t>tcpcrypt</a:t>
            </a:r>
            <a:r>
              <a:rPr lang="en-GB" dirty="0"/>
              <a:t> over </a:t>
            </a:r>
            <a:r>
              <a:rPr lang="en-GB" dirty="0" smtClean="0"/>
              <a:t>Inner Space</a:t>
            </a:r>
          </a:p>
          <a:p>
            <a:pPr lvl="1"/>
            <a:r>
              <a:rPr lang="en-GB" dirty="0" smtClean="0"/>
              <a:t>cuts 1.5 rounds </a:t>
            </a:r>
            <a:r>
              <a:rPr lang="en-GB" dirty="0" smtClean="0">
                <a:sym typeface="Symbol"/>
              </a:rPr>
              <a:t> </a:t>
            </a:r>
            <a:r>
              <a:rPr lang="en-GB" b="1" dirty="0" smtClean="0">
                <a:solidFill>
                  <a:srgbClr val="C00000"/>
                </a:solidFill>
                <a:sym typeface="Symbol"/>
              </a:rPr>
              <a:t>makes </a:t>
            </a:r>
            <a:r>
              <a:rPr lang="en-GB" b="1" dirty="0" err="1" smtClean="0">
                <a:solidFill>
                  <a:srgbClr val="C00000"/>
                </a:solidFill>
                <a:sym typeface="Symbol"/>
              </a:rPr>
              <a:t>tcpcrypt</a:t>
            </a:r>
            <a:r>
              <a:rPr lang="en-GB" b="1" dirty="0" smtClean="0">
                <a:solidFill>
                  <a:srgbClr val="C00000"/>
                </a:solidFill>
                <a:sym typeface="Symbol"/>
              </a:rPr>
              <a:t> viable</a:t>
            </a:r>
            <a:endParaRPr lang="en-GB" b="1" dirty="0" smtClean="0">
              <a:solidFill>
                <a:srgbClr val="C00000"/>
              </a:solidFill>
            </a:endParaRPr>
          </a:p>
          <a:p>
            <a:pPr lvl="1"/>
            <a:r>
              <a:rPr lang="en-GB" dirty="0" smtClean="0"/>
              <a:t>cuts out two states – greatly </a:t>
            </a:r>
            <a:r>
              <a:rPr lang="en-GB" dirty="0"/>
              <a:t>simplifies </a:t>
            </a:r>
          </a:p>
          <a:p>
            <a:pPr lvl="1"/>
            <a:r>
              <a:rPr lang="en-GB" dirty="0" smtClean="0"/>
              <a:t>(?) decouples </a:t>
            </a:r>
            <a:r>
              <a:rPr lang="en-GB" dirty="0" err="1" smtClean="0"/>
              <a:t>tcpcrypt</a:t>
            </a:r>
            <a:r>
              <a:rPr lang="en-GB" dirty="0" smtClean="0"/>
              <a:t> from TCP state m/c</a:t>
            </a:r>
          </a:p>
          <a:p>
            <a:pPr lvl="1"/>
            <a:r>
              <a:rPr lang="en-GB" dirty="0" err="1" smtClean="0"/>
              <a:t>tcpcrypt</a:t>
            </a:r>
            <a:r>
              <a:rPr lang="en-GB" dirty="0" smtClean="0"/>
              <a:t> can encrypt Inner Options (incl. its own)</a:t>
            </a:r>
          </a:p>
          <a:p>
            <a:pPr lvl="2"/>
            <a:r>
              <a:rPr lang="en-GB" dirty="0" smtClean="0"/>
              <a:t>because that needs reliable ordered delivery</a:t>
            </a:r>
            <a:endParaRPr lang="en-GB" dirty="0"/>
          </a:p>
        </p:txBody>
      </p:sp>
      <p:pic>
        <p:nvPicPr>
          <p:cNvPr id="4" name="Picture 2" descr="http://www.psdgraphics.com/wp-content/uploads/2011/10/magic-wand.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8638" t="5330" r="10543" b="4530"/>
          <a:stretch/>
        </p:blipFill>
        <p:spPr bwMode="auto">
          <a:xfrm>
            <a:off x="7239002" y="4724400"/>
            <a:ext cx="1346453" cy="112845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https://www.petfinder.com/wp-content/uploads/2012/11/10-reasons-rescue-rabbits-rule-thinkstock-148125620-253x200.jpg"/>
          <p:cNvPicPr>
            <a:picLocks noChangeAspect="1" noChangeArrowheads="1"/>
          </p:cNvPicPr>
          <p:nvPr/>
        </p:nvPicPr>
        <p:blipFill rotWithShape="1">
          <a:blip r:embed="rId3">
            <a:extLst>
              <a:ext uri="{28A0092B-C50C-407E-A947-70E740481C1C}">
                <a14:useLocalDpi xmlns:a14="http://schemas.microsoft.com/office/drawing/2010/main" val="0"/>
              </a:ext>
            </a:extLst>
          </a:blip>
          <a:srcRect l="11713" t="16088" r="17208"/>
          <a:stretch/>
        </p:blipFill>
        <p:spPr bwMode="auto">
          <a:xfrm>
            <a:off x="7239000" y="4724401"/>
            <a:ext cx="1344308" cy="1134895"/>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p:cNvSpPr>
            <a:spLocks noGrp="1"/>
          </p:cNvSpPr>
          <p:nvPr>
            <p:ph type="sldNum" sz="quarter" idx="11"/>
          </p:nvPr>
        </p:nvSpPr>
        <p:spPr/>
        <p:txBody>
          <a:bodyPr/>
          <a:lstStyle/>
          <a:p>
            <a:fld id="{B6F15528-21DE-4FAA-801E-634DDDAF4B2B}" type="slidenum">
              <a:rPr lang="en-US" smtClean="0"/>
              <a:pPr/>
              <a:t>24</a:t>
            </a:fld>
            <a:endParaRPr lang="en-US"/>
          </a:p>
        </p:txBody>
      </p:sp>
    </p:spTree>
    <p:extLst>
      <p:ext uri="{BB962C8B-B14F-4D97-AF65-F5344CB8AC3E}">
        <p14:creationId xmlns:p14="http://schemas.microsoft.com/office/powerpoint/2010/main" val="2432038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Inner Space &amp; MPTCP</a:t>
            </a:r>
            <a:endParaRPr lang="en-GB" dirty="0"/>
          </a:p>
        </p:txBody>
      </p:sp>
      <p:sp>
        <p:nvSpPr>
          <p:cNvPr id="3" name="Content Placeholder 2"/>
          <p:cNvSpPr>
            <a:spLocks noGrp="1"/>
          </p:cNvSpPr>
          <p:nvPr>
            <p:ph idx="1"/>
          </p:nvPr>
        </p:nvSpPr>
        <p:spPr/>
        <p:txBody>
          <a:bodyPr/>
          <a:lstStyle/>
          <a:p>
            <a:r>
              <a:rPr lang="en-GB" dirty="0" smtClean="0"/>
              <a:t>MPTCP adds Data ACK (in the DSS TCP Option)</a:t>
            </a:r>
          </a:p>
          <a:p>
            <a:pPr lvl="1"/>
            <a:r>
              <a:rPr lang="en-GB" dirty="0" smtClean="0"/>
              <a:t>cumulative ACK of the set of sub-flows cannot be inferred</a:t>
            </a:r>
          </a:p>
          <a:p>
            <a:r>
              <a:rPr lang="en-GB" dirty="0" smtClean="0"/>
              <a:t>Data ACK is a per-segment message</a:t>
            </a:r>
          </a:p>
          <a:p>
            <a:pPr lvl="1"/>
            <a:r>
              <a:rPr lang="en-GB" dirty="0" smtClean="0"/>
              <a:t>cannot use Inner Options</a:t>
            </a:r>
          </a:p>
          <a:p>
            <a:pPr lvl="2"/>
            <a:r>
              <a:rPr lang="en-GB" dirty="0" smtClean="0"/>
              <a:t>would not be interpretable on reception (if out of order)</a:t>
            </a:r>
          </a:p>
          <a:p>
            <a:pPr lvl="2"/>
            <a:r>
              <a:rPr lang="en-GB" dirty="0" smtClean="0"/>
              <a:t>potential deadlock: must not require receive buffer to ACK [1]</a:t>
            </a:r>
          </a:p>
          <a:p>
            <a:r>
              <a:rPr lang="en-GB" dirty="0" smtClean="0"/>
              <a:t>Three ways forward</a:t>
            </a:r>
          </a:p>
          <a:p>
            <a:pPr marL="914400" lvl="1" indent="-457200">
              <a:buFont typeface="+mj-lt"/>
              <a:buAutoNum type="arabicPeriod"/>
            </a:pPr>
            <a:r>
              <a:rPr lang="en-GB" dirty="0" smtClean="0"/>
              <a:t>give up – leave all MPTCP TCP Options as Outer Options</a:t>
            </a:r>
          </a:p>
          <a:p>
            <a:pPr marL="914400" lvl="1" indent="-457200">
              <a:buFont typeface="+mj-lt"/>
              <a:buAutoNum type="arabicPeriod"/>
            </a:pPr>
            <a:r>
              <a:rPr lang="en-GB" dirty="0" smtClean="0"/>
              <a:t>use Inner Space for a low latency MPTCP,</a:t>
            </a:r>
            <a:br>
              <a:rPr lang="en-GB" dirty="0" smtClean="0"/>
            </a:br>
            <a:r>
              <a:rPr lang="en-GB" dirty="0" smtClean="0"/>
              <a:t>except DSS and a way to test path for stripping DSS</a:t>
            </a:r>
          </a:p>
          <a:p>
            <a:pPr marL="914400" lvl="1" indent="-457200">
              <a:buFont typeface="+mj-lt"/>
              <a:buAutoNum type="arabicPeriod"/>
            </a:pPr>
            <a:r>
              <a:rPr lang="en-GB" dirty="0" smtClean="0"/>
              <a:t>extend Inner Space to include Outer Options within TCP Data</a:t>
            </a:r>
            <a:br>
              <a:rPr lang="en-GB" dirty="0" smtClean="0"/>
            </a:br>
            <a:r>
              <a:rPr lang="en-GB" dirty="0" smtClean="0"/>
              <a:t>without using RWND or sequence space (hard – see next)</a:t>
            </a:r>
          </a:p>
          <a:p>
            <a:pPr marL="914400" lvl="1" indent="-457200">
              <a:buFont typeface="+mj-lt"/>
              <a:buAutoNum type="arabicPeriod"/>
            </a:pPr>
            <a:endParaRPr lang="en-GB" dirty="0"/>
          </a:p>
        </p:txBody>
      </p:sp>
      <p:sp>
        <p:nvSpPr>
          <p:cNvPr id="4" name="TextBox 3"/>
          <p:cNvSpPr txBox="1"/>
          <p:nvPr/>
        </p:nvSpPr>
        <p:spPr>
          <a:xfrm>
            <a:off x="1905000" y="6119336"/>
            <a:ext cx="5867400" cy="738664"/>
          </a:xfrm>
          <a:prstGeom prst="rect">
            <a:avLst/>
          </a:prstGeom>
          <a:noFill/>
        </p:spPr>
        <p:txBody>
          <a:bodyPr wrap="square" rtlCol="0">
            <a:spAutoFit/>
          </a:bodyPr>
          <a:lstStyle/>
          <a:p>
            <a:r>
              <a:rPr lang="en-GB" sz="1400" u="sng" dirty="0" smtClean="0"/>
              <a:t>		</a:t>
            </a:r>
            <a:r>
              <a:rPr lang="en-GB" sz="1400" dirty="0" smtClean="0"/>
              <a:t/>
            </a:r>
            <a:br>
              <a:rPr lang="en-GB" sz="1400" dirty="0" smtClean="0"/>
            </a:br>
            <a:r>
              <a:rPr lang="en-GB" sz="1400" dirty="0" smtClean="0"/>
              <a:t>[1] </a:t>
            </a:r>
            <a:r>
              <a:rPr lang="en-GB" sz="1400" dirty="0" err="1" smtClean="0"/>
              <a:t>Raiciu</a:t>
            </a:r>
            <a:r>
              <a:rPr lang="en-GB" sz="1400" dirty="0" smtClean="0"/>
              <a:t> et al “How </a:t>
            </a:r>
            <a:r>
              <a:rPr lang="en-GB" sz="1400" dirty="0"/>
              <a:t>Hard Can It Be? Designing and Implementing </a:t>
            </a:r>
            <a:r>
              <a:rPr lang="en-GB" sz="1400" dirty="0" smtClean="0"/>
              <a:t>a Deployable </a:t>
            </a:r>
            <a:r>
              <a:rPr lang="en-GB" sz="1400" dirty="0"/>
              <a:t>Multipath </a:t>
            </a:r>
            <a:r>
              <a:rPr lang="en-GB" sz="1400" dirty="0" smtClean="0"/>
              <a:t>TCP”</a:t>
            </a:r>
            <a:endParaRPr lang="en-GB" sz="1400" dirty="0"/>
          </a:p>
        </p:txBody>
      </p:sp>
      <p:sp>
        <p:nvSpPr>
          <p:cNvPr id="5" name="Slide Number Placeholder 4"/>
          <p:cNvSpPr>
            <a:spLocks noGrp="1"/>
          </p:cNvSpPr>
          <p:nvPr>
            <p:ph type="sldNum" sz="quarter" idx="11"/>
          </p:nvPr>
        </p:nvSpPr>
        <p:spPr/>
        <p:txBody>
          <a:bodyPr/>
          <a:lstStyle/>
          <a:p>
            <a:fld id="{B6F15528-21DE-4FAA-801E-634DDDAF4B2B}" type="slidenum">
              <a:rPr lang="en-US" smtClean="0"/>
              <a:pPr/>
              <a:t>25</a:t>
            </a:fld>
            <a:endParaRPr lang="en-US"/>
          </a:p>
        </p:txBody>
      </p:sp>
    </p:spTree>
    <p:extLst>
      <p:ext uri="{BB962C8B-B14F-4D97-AF65-F5344CB8AC3E}">
        <p14:creationId xmlns:p14="http://schemas.microsoft.com/office/powerpoint/2010/main" val="20404933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opportunities / further work</a:t>
            </a:r>
            <a:endParaRPr lang="en-GB" dirty="0"/>
          </a:p>
        </p:txBody>
      </p:sp>
      <p:sp>
        <p:nvSpPr>
          <p:cNvPr id="3" name="Content Placeholder 2"/>
          <p:cNvSpPr>
            <a:spLocks noGrp="1"/>
          </p:cNvSpPr>
          <p:nvPr>
            <p:ph idx="1"/>
          </p:nvPr>
        </p:nvSpPr>
        <p:spPr/>
        <p:txBody>
          <a:bodyPr>
            <a:normAutofit/>
          </a:bodyPr>
          <a:lstStyle/>
          <a:p>
            <a:r>
              <a:rPr lang="en-GB" dirty="0" smtClean="0"/>
              <a:t>tcpcrypt-v2 </a:t>
            </a:r>
            <a:r>
              <a:rPr lang="en-GB" dirty="0"/>
              <a:t>decomposition</a:t>
            </a:r>
            <a:endParaRPr lang="en-GB" dirty="0" smtClean="0"/>
          </a:p>
          <a:p>
            <a:r>
              <a:rPr lang="en-GB" dirty="0" smtClean="0"/>
              <a:t>probes</a:t>
            </a:r>
          </a:p>
          <a:p>
            <a:pPr lvl="1"/>
            <a:r>
              <a:rPr lang="en-GB" dirty="0" smtClean="0"/>
              <a:t>any Inner Options delivered reliably in order</a:t>
            </a:r>
            <a:endParaRPr lang="en-GB" dirty="0"/>
          </a:p>
          <a:p>
            <a:r>
              <a:rPr lang="en-GB" dirty="0" smtClean="0"/>
              <a:t>relation to Minion, and multi-stream protocols</a:t>
            </a:r>
            <a:endParaRPr lang="en-GB" dirty="0"/>
          </a:p>
          <a:p>
            <a:endParaRPr lang="en-GB" dirty="0" smtClean="0"/>
          </a:p>
          <a:p>
            <a:endParaRPr lang="en-GB" dirty="0" smtClean="0"/>
          </a:p>
          <a:p>
            <a:r>
              <a:rPr lang="en-GB" dirty="0" smtClean="0"/>
              <a:t>Outer Options in Inner for middlebox traversal</a:t>
            </a:r>
          </a:p>
          <a:p>
            <a:pPr lvl="2"/>
            <a:r>
              <a:rPr lang="en-GB" dirty="0" smtClean="0"/>
              <a:t>without consuming </a:t>
            </a:r>
            <a:r>
              <a:rPr lang="en-GB" dirty="0" err="1" smtClean="0"/>
              <a:t>rwnd</a:t>
            </a:r>
            <a:r>
              <a:rPr lang="en-GB" dirty="0" smtClean="0"/>
              <a:t> (cf. fixed space for Outer Options)</a:t>
            </a:r>
          </a:p>
          <a:p>
            <a:pPr lvl="2"/>
            <a:r>
              <a:rPr lang="en-GB" dirty="0" smtClean="0"/>
              <a:t>without consuming sequence space (avoiding middlebox ‘correction’)</a:t>
            </a:r>
          </a:p>
          <a:p>
            <a:pPr lvl="2"/>
            <a:r>
              <a:rPr lang="en-GB" dirty="0" smtClean="0"/>
              <a:t>delivered immediately in received order, not sent order</a:t>
            </a:r>
          </a:p>
        </p:txBody>
      </p:sp>
      <p:pic>
        <p:nvPicPr>
          <p:cNvPr id="4" name="Picture 2" descr="https://jamaicapoliticaleconomy.files.wordpress.com/2014/05/sisyphus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2435" y="4648200"/>
            <a:ext cx="1237765" cy="1219199"/>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1"/>
          </p:nvPr>
        </p:nvSpPr>
        <p:spPr/>
        <p:txBody>
          <a:bodyPr/>
          <a:lstStyle/>
          <a:p>
            <a:fld id="{B6F15528-21DE-4FAA-801E-634DDDAF4B2B}" type="slidenum">
              <a:rPr lang="en-US" smtClean="0"/>
              <a:pPr/>
              <a:t>26</a:t>
            </a:fld>
            <a:endParaRPr lang="en-US"/>
          </a:p>
        </p:txBody>
      </p:sp>
    </p:spTree>
    <p:extLst>
      <p:ext uri="{BB962C8B-B14F-4D97-AF65-F5344CB8AC3E}">
        <p14:creationId xmlns:p14="http://schemas.microsoft.com/office/powerpoint/2010/main" val="13459322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839738">
            <a:off x="4778070" y="3945593"/>
            <a:ext cx="4532537" cy="23821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GB" dirty="0" smtClean="0"/>
              <a:t>middleboxes: detect-and-die?</a:t>
            </a:r>
            <a:endParaRPr lang="en-GB" dirty="0"/>
          </a:p>
        </p:txBody>
      </p:sp>
      <p:sp>
        <p:nvSpPr>
          <p:cNvPr id="5" name="TextBox 4"/>
          <p:cNvSpPr txBox="1"/>
          <p:nvPr/>
        </p:nvSpPr>
        <p:spPr>
          <a:xfrm rot="16200000">
            <a:off x="8536942" y="301590"/>
            <a:ext cx="880177" cy="276999"/>
          </a:xfrm>
          <a:prstGeom prst="rect">
            <a:avLst/>
          </a:prstGeom>
          <a:noFill/>
        </p:spPr>
        <p:txBody>
          <a:bodyPr wrap="none" rtlCol="0">
            <a:spAutoFit/>
          </a:bodyPr>
          <a:lstStyle/>
          <a:p>
            <a:r>
              <a:rPr lang="en-GB" sz="1200" dirty="0" smtClean="0"/>
              <a:t>[Honda11]</a:t>
            </a:r>
            <a:endParaRPr lang="en-GB" sz="1200" dirty="0"/>
          </a:p>
        </p:txBody>
      </p:sp>
      <p:grpSp>
        <p:nvGrpSpPr>
          <p:cNvPr id="12" name="Group 11"/>
          <p:cNvGrpSpPr/>
          <p:nvPr/>
        </p:nvGrpSpPr>
        <p:grpSpPr>
          <a:xfrm>
            <a:off x="1770418" y="3998057"/>
            <a:ext cx="2487651" cy="2514600"/>
            <a:chOff x="6436097" y="1981200"/>
            <a:chExt cx="3102918" cy="3393770"/>
          </a:xfrm>
        </p:grpSpPr>
        <p:sp>
          <p:nvSpPr>
            <p:cNvPr id="8" name="Right Arrow 7"/>
            <p:cNvSpPr/>
            <p:nvPr/>
          </p:nvSpPr>
          <p:spPr bwMode="auto">
            <a:xfrm>
              <a:off x="6553200" y="4316301"/>
              <a:ext cx="2495792" cy="762000"/>
            </a:xfrm>
            <a:prstGeom prst="rightArrow">
              <a:avLst/>
            </a:prstGeom>
            <a:ln>
              <a:headEnd type="none" w="med" len="med"/>
              <a:tailEnd type="none" w="med" len="med"/>
            </a:ln>
            <a:extLst/>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Arial" charset="0"/>
                <a:ea typeface="ＭＳ Ｐゴシック" charset="0"/>
                <a:cs typeface="ＭＳ Ｐゴシック" charset="0"/>
              </a:endParaRPr>
            </a:p>
          </p:txBody>
        </p:sp>
        <p:pic>
          <p:nvPicPr>
            <p:cNvPr id="6"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782125">
              <a:off x="6873820" y="4032579"/>
              <a:ext cx="587437" cy="12410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descr="http://www.ketv.com/image/view/-/19684968/highRes/1/-/sjogmbz/-/cell-tower.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15956" y="1981200"/>
              <a:ext cx="2059809" cy="184785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93646" y="4030364"/>
              <a:ext cx="852215" cy="1344606"/>
            </a:xfrm>
            <a:prstGeom prst="rect">
              <a:avLst/>
            </a:prstGeom>
          </p:spPr>
        </p:pic>
        <p:sp>
          <p:nvSpPr>
            <p:cNvPr id="11" name="Freeform 10"/>
            <p:cNvSpPr/>
            <p:nvPr/>
          </p:nvSpPr>
          <p:spPr bwMode="auto">
            <a:xfrm rot="1006383">
              <a:off x="6974076" y="3616541"/>
              <a:ext cx="566670" cy="283335"/>
            </a:xfrm>
            <a:custGeom>
              <a:avLst/>
              <a:gdLst>
                <a:gd name="connsiteX0" fmla="*/ 0 w 566670"/>
                <a:gd name="connsiteY0" fmla="*/ 0 h 283335"/>
                <a:gd name="connsiteX1" fmla="*/ 270456 w 566670"/>
                <a:gd name="connsiteY1" fmla="*/ 193183 h 283335"/>
                <a:gd name="connsiteX2" fmla="*/ 283335 w 566670"/>
                <a:gd name="connsiteY2" fmla="*/ 64394 h 283335"/>
                <a:gd name="connsiteX3" fmla="*/ 566670 w 566670"/>
                <a:gd name="connsiteY3" fmla="*/ 283335 h 283335"/>
              </a:gdLst>
              <a:ahLst/>
              <a:cxnLst>
                <a:cxn ang="0">
                  <a:pos x="connsiteX0" y="connsiteY0"/>
                </a:cxn>
                <a:cxn ang="0">
                  <a:pos x="connsiteX1" y="connsiteY1"/>
                </a:cxn>
                <a:cxn ang="0">
                  <a:pos x="connsiteX2" y="connsiteY2"/>
                </a:cxn>
                <a:cxn ang="0">
                  <a:pos x="connsiteX3" y="connsiteY3"/>
                </a:cxn>
              </a:cxnLst>
              <a:rect l="l" t="t" r="r" b="b"/>
              <a:pathLst>
                <a:path w="566670" h="283335">
                  <a:moveTo>
                    <a:pt x="0" y="0"/>
                  </a:moveTo>
                  <a:lnTo>
                    <a:pt x="270456" y="193183"/>
                  </a:lnTo>
                  <a:lnTo>
                    <a:pt x="283335" y="64394"/>
                  </a:lnTo>
                  <a:lnTo>
                    <a:pt x="566670" y="283335"/>
                  </a:lnTo>
                </a:path>
              </a:pathLst>
            </a:custGeom>
            <a:ln w="38100">
              <a:headEnd type="triangle" w="med" len="med"/>
              <a:tailEnd type="triangle" w="med" len="med"/>
            </a:ln>
            <a:extLst/>
          </p:spPr>
          <p:style>
            <a:lnRef idx="1">
              <a:schemeClr val="accent4"/>
            </a:lnRef>
            <a:fillRef idx="0">
              <a:schemeClr val="accent4"/>
            </a:fillRef>
            <a:effectRef idx="0">
              <a:schemeClr val="accent4"/>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
          <p:nvSpPr>
            <p:cNvPr id="17" name="Freeform 16"/>
            <p:cNvSpPr/>
            <p:nvPr/>
          </p:nvSpPr>
          <p:spPr bwMode="auto">
            <a:xfrm rot="5400000">
              <a:off x="7878085" y="3557317"/>
              <a:ext cx="566670" cy="283335"/>
            </a:xfrm>
            <a:custGeom>
              <a:avLst/>
              <a:gdLst>
                <a:gd name="connsiteX0" fmla="*/ 0 w 566670"/>
                <a:gd name="connsiteY0" fmla="*/ 0 h 283335"/>
                <a:gd name="connsiteX1" fmla="*/ 270456 w 566670"/>
                <a:gd name="connsiteY1" fmla="*/ 193183 h 283335"/>
                <a:gd name="connsiteX2" fmla="*/ 283335 w 566670"/>
                <a:gd name="connsiteY2" fmla="*/ 64394 h 283335"/>
                <a:gd name="connsiteX3" fmla="*/ 566670 w 566670"/>
                <a:gd name="connsiteY3" fmla="*/ 283335 h 283335"/>
              </a:gdLst>
              <a:ahLst/>
              <a:cxnLst>
                <a:cxn ang="0">
                  <a:pos x="connsiteX0" y="connsiteY0"/>
                </a:cxn>
                <a:cxn ang="0">
                  <a:pos x="connsiteX1" y="connsiteY1"/>
                </a:cxn>
                <a:cxn ang="0">
                  <a:pos x="connsiteX2" y="connsiteY2"/>
                </a:cxn>
                <a:cxn ang="0">
                  <a:pos x="connsiteX3" y="connsiteY3"/>
                </a:cxn>
              </a:cxnLst>
              <a:rect l="l" t="t" r="r" b="b"/>
              <a:pathLst>
                <a:path w="566670" h="283335">
                  <a:moveTo>
                    <a:pt x="0" y="0"/>
                  </a:moveTo>
                  <a:lnTo>
                    <a:pt x="270456" y="193183"/>
                  </a:lnTo>
                  <a:lnTo>
                    <a:pt x="283335" y="64394"/>
                  </a:lnTo>
                  <a:lnTo>
                    <a:pt x="566670" y="283335"/>
                  </a:lnTo>
                </a:path>
              </a:pathLst>
            </a:custGeom>
            <a:ln w="38100">
              <a:headEnd type="triangle" w="med" len="med"/>
              <a:tailEnd type="triangle" w="med" len="med"/>
            </a:ln>
            <a:extLst/>
          </p:spPr>
          <p:style>
            <a:lnRef idx="1">
              <a:schemeClr val="accent4"/>
            </a:lnRef>
            <a:fillRef idx="0">
              <a:schemeClr val="accent4"/>
            </a:fillRef>
            <a:effectRef idx="0">
              <a:schemeClr val="accent4"/>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Arial" charset="0"/>
                <a:ea typeface="ＭＳ Ｐゴシック" charset="0"/>
                <a:cs typeface="ＭＳ Ｐゴシック" charset="0"/>
              </a:endParaRPr>
            </a:p>
          </p:txBody>
        </p:sp>
        <p:pic>
          <p:nvPicPr>
            <p:cNvPr id="7" name="Picture 2" descr="LinksysWRT54G,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36097" y="2304854"/>
              <a:ext cx="1787933" cy="1341438"/>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686800" y="4030364"/>
              <a:ext cx="852215" cy="1344606"/>
            </a:xfrm>
            <a:prstGeom prst="rect">
              <a:avLst/>
            </a:prstGeom>
          </p:spPr>
        </p:pic>
        <p:sp>
          <p:nvSpPr>
            <p:cNvPr id="19" name="Freeform 18"/>
            <p:cNvSpPr/>
            <p:nvPr/>
          </p:nvSpPr>
          <p:spPr bwMode="auto">
            <a:xfrm rot="1027755">
              <a:off x="8610600" y="3601898"/>
              <a:ext cx="566670" cy="283335"/>
            </a:xfrm>
            <a:custGeom>
              <a:avLst/>
              <a:gdLst>
                <a:gd name="connsiteX0" fmla="*/ 0 w 566670"/>
                <a:gd name="connsiteY0" fmla="*/ 0 h 283335"/>
                <a:gd name="connsiteX1" fmla="*/ 270456 w 566670"/>
                <a:gd name="connsiteY1" fmla="*/ 193183 h 283335"/>
                <a:gd name="connsiteX2" fmla="*/ 283335 w 566670"/>
                <a:gd name="connsiteY2" fmla="*/ 64394 h 283335"/>
                <a:gd name="connsiteX3" fmla="*/ 566670 w 566670"/>
                <a:gd name="connsiteY3" fmla="*/ 283335 h 283335"/>
              </a:gdLst>
              <a:ahLst/>
              <a:cxnLst>
                <a:cxn ang="0">
                  <a:pos x="connsiteX0" y="connsiteY0"/>
                </a:cxn>
                <a:cxn ang="0">
                  <a:pos x="connsiteX1" y="connsiteY1"/>
                </a:cxn>
                <a:cxn ang="0">
                  <a:pos x="connsiteX2" y="connsiteY2"/>
                </a:cxn>
                <a:cxn ang="0">
                  <a:pos x="connsiteX3" y="connsiteY3"/>
                </a:cxn>
              </a:cxnLst>
              <a:rect l="l" t="t" r="r" b="b"/>
              <a:pathLst>
                <a:path w="566670" h="283335">
                  <a:moveTo>
                    <a:pt x="0" y="0"/>
                  </a:moveTo>
                  <a:lnTo>
                    <a:pt x="270456" y="193183"/>
                  </a:lnTo>
                  <a:lnTo>
                    <a:pt x="283335" y="64394"/>
                  </a:lnTo>
                  <a:lnTo>
                    <a:pt x="566670" y="283335"/>
                  </a:lnTo>
                </a:path>
              </a:pathLst>
            </a:custGeom>
            <a:ln w="38100">
              <a:headEnd type="triangle" w="med" len="med"/>
              <a:tailEnd type="triangle" w="med" len="med"/>
            </a:ln>
            <a:extLst/>
          </p:spPr>
          <p:style>
            <a:lnRef idx="1">
              <a:schemeClr val="accent4"/>
            </a:lnRef>
            <a:fillRef idx="0">
              <a:schemeClr val="accent4"/>
            </a:fillRef>
            <a:effectRef idx="0">
              <a:schemeClr val="accent4"/>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Arial" charset="0"/>
                <a:ea typeface="ＭＳ Ｐゴシック" charset="0"/>
                <a:cs typeface="ＭＳ Ｐゴシック" charset="0"/>
              </a:endParaRPr>
            </a:p>
          </p:txBody>
        </p:sp>
      </p:grpSp>
      <p:graphicFrame>
        <p:nvGraphicFramePr>
          <p:cNvPr id="4" name="Table 3"/>
          <p:cNvGraphicFramePr>
            <a:graphicFrameLocks noGrp="1"/>
          </p:cNvGraphicFramePr>
          <p:nvPr>
            <p:extLst>
              <p:ext uri="{D42A27DB-BD31-4B8C-83A1-F6EECF244321}">
                <p14:modId xmlns:p14="http://schemas.microsoft.com/office/powerpoint/2010/main" val="876769751"/>
              </p:ext>
            </p:extLst>
          </p:nvPr>
        </p:nvGraphicFramePr>
        <p:xfrm>
          <a:off x="6126455" y="76200"/>
          <a:ext cx="2743200" cy="1828800"/>
        </p:xfrm>
        <a:graphic>
          <a:graphicData uri="http://schemas.openxmlformats.org/drawingml/2006/table">
            <a:tbl>
              <a:tblPr firstRow="1" bandRow="1">
                <a:tableStyleId>{5C22544A-7EE6-4342-B048-85BDC9FD1C3A}</a:tableStyleId>
              </a:tblPr>
              <a:tblGrid>
                <a:gridCol w="1600200"/>
                <a:gridCol w="1143000"/>
              </a:tblGrid>
              <a:tr h="247650">
                <a:tc>
                  <a:txBody>
                    <a:bodyPr/>
                    <a:lstStyle/>
                    <a:p>
                      <a:pPr algn="ctr"/>
                      <a:r>
                        <a:rPr lang="en-GB" sz="1600" dirty="0" smtClean="0"/>
                        <a:t>to port</a:t>
                      </a:r>
                      <a:endParaRPr lang="en-GB" sz="1600" dirty="0"/>
                    </a:p>
                  </a:txBody>
                  <a:tcPr/>
                </a:tc>
                <a:tc>
                  <a:txBody>
                    <a:bodyPr/>
                    <a:lstStyle/>
                    <a:p>
                      <a:pPr algn="ctr"/>
                      <a:r>
                        <a:rPr lang="en-GB" sz="1600" dirty="0" smtClean="0"/>
                        <a:t>% paths stripped</a:t>
                      </a:r>
                      <a:endParaRPr lang="en-GB" sz="1600" dirty="0"/>
                    </a:p>
                  </a:txBody>
                  <a:tcPr/>
                </a:tc>
              </a:tr>
              <a:tr h="247650">
                <a:tc>
                  <a:txBody>
                    <a:bodyPr/>
                    <a:lstStyle/>
                    <a:p>
                      <a:pPr algn="ctr"/>
                      <a:r>
                        <a:rPr lang="en-GB" sz="1600" dirty="0" smtClean="0"/>
                        <a:t>80</a:t>
                      </a:r>
                      <a:r>
                        <a:rPr lang="en-GB" sz="1600" baseline="0" dirty="0" smtClean="0"/>
                        <a:t> (HTTP)</a:t>
                      </a:r>
                      <a:endParaRPr lang="en-GB" sz="1600" dirty="0"/>
                    </a:p>
                  </a:txBody>
                  <a:tcPr/>
                </a:tc>
                <a:tc>
                  <a:txBody>
                    <a:bodyPr/>
                    <a:lstStyle/>
                    <a:p>
                      <a:pPr algn="ctr"/>
                      <a:r>
                        <a:rPr lang="en-GB" sz="1600" dirty="0" smtClean="0"/>
                        <a:t>14%</a:t>
                      </a:r>
                      <a:endParaRPr lang="en-GB" sz="1600" dirty="0"/>
                    </a:p>
                  </a:txBody>
                  <a:tcPr/>
                </a:tc>
              </a:tr>
              <a:tr h="247650">
                <a:tc>
                  <a:txBody>
                    <a:bodyPr/>
                    <a:lstStyle/>
                    <a:p>
                      <a:pPr algn="ctr"/>
                      <a:r>
                        <a:rPr lang="en-GB" sz="1600" dirty="0" smtClean="0"/>
                        <a:t>443 (HTTPS)</a:t>
                      </a:r>
                      <a:endParaRPr lang="en-GB" sz="1600" dirty="0"/>
                    </a:p>
                  </a:txBody>
                  <a:tcPr/>
                </a:tc>
                <a:tc>
                  <a:txBody>
                    <a:bodyPr/>
                    <a:lstStyle/>
                    <a:p>
                      <a:pPr algn="ctr"/>
                      <a:r>
                        <a:rPr lang="en-GB" sz="1600" dirty="0" smtClean="0"/>
                        <a:t>6%</a:t>
                      </a:r>
                      <a:endParaRPr lang="en-GB" sz="1600" dirty="0"/>
                    </a:p>
                  </a:txBody>
                  <a:tcPr/>
                </a:tc>
              </a:tr>
              <a:tr h="247650">
                <a:tc>
                  <a:txBody>
                    <a:bodyPr/>
                    <a:lstStyle/>
                    <a:p>
                      <a:pPr algn="ctr"/>
                      <a:r>
                        <a:rPr lang="en-GB" sz="1600" dirty="0" smtClean="0"/>
                        <a:t>34343 (unassigned)</a:t>
                      </a:r>
                      <a:endParaRPr lang="en-GB" sz="1600" dirty="0"/>
                    </a:p>
                  </a:txBody>
                  <a:tcPr/>
                </a:tc>
                <a:tc>
                  <a:txBody>
                    <a:bodyPr/>
                    <a:lstStyle/>
                    <a:p>
                      <a:pPr algn="ctr"/>
                      <a:r>
                        <a:rPr lang="en-GB" sz="1600" dirty="0" smtClean="0"/>
                        <a:t>4%</a:t>
                      </a:r>
                      <a:endParaRPr lang="en-GB" sz="1600" dirty="0"/>
                    </a:p>
                  </a:txBody>
                  <a:tcPr/>
                </a:tc>
              </a:tr>
            </a:tbl>
          </a:graphicData>
        </a:graphic>
      </p:graphicFrame>
      <p:sp>
        <p:nvSpPr>
          <p:cNvPr id="3" name="Content Placeholder 2"/>
          <p:cNvSpPr>
            <a:spLocks noGrp="1"/>
          </p:cNvSpPr>
          <p:nvPr>
            <p:ph sz="half" idx="1"/>
          </p:nvPr>
        </p:nvSpPr>
        <p:spPr>
          <a:xfrm>
            <a:off x="685800" y="1981200"/>
            <a:ext cx="3810000" cy="4495800"/>
          </a:xfrm>
        </p:spPr>
        <p:txBody>
          <a:bodyPr>
            <a:normAutofit/>
          </a:bodyPr>
          <a:lstStyle/>
          <a:p>
            <a:r>
              <a:rPr lang="en-GB" sz="2400" dirty="0" smtClean="0"/>
              <a:t>EDO</a:t>
            </a:r>
          </a:p>
          <a:p>
            <a:pPr lvl="1"/>
            <a:r>
              <a:rPr lang="en-GB" sz="2000" dirty="0" smtClean="0"/>
              <a:t>if stripped from SYN or SYN/ACK: </a:t>
            </a:r>
            <a:r>
              <a:rPr lang="en-GB" sz="2000" dirty="0" smtClean="0">
                <a:solidFill>
                  <a:srgbClr val="C00000"/>
                </a:solidFill>
              </a:rPr>
              <a:t>disable EDO</a:t>
            </a:r>
          </a:p>
          <a:p>
            <a:pPr lvl="1"/>
            <a:r>
              <a:rPr lang="en-GB" sz="2000" dirty="0" smtClean="0"/>
              <a:t>required on all segments, even if space not needed</a:t>
            </a:r>
          </a:p>
          <a:p>
            <a:pPr lvl="1"/>
            <a:r>
              <a:rPr lang="en-GB" sz="2000" dirty="0" smtClean="0"/>
              <a:t>if stripped mid-connection, </a:t>
            </a:r>
            <a:r>
              <a:rPr lang="en-GB" sz="2000" dirty="0" smtClean="0">
                <a:solidFill>
                  <a:srgbClr val="C00000"/>
                </a:solidFill>
              </a:rPr>
              <a:t>ignore</a:t>
            </a:r>
            <a:r>
              <a:rPr lang="en-GB" sz="2000" dirty="0" smtClean="0"/>
              <a:t> segment</a:t>
            </a:r>
            <a:endParaRPr lang="en-GB" sz="2000" dirty="0"/>
          </a:p>
          <a:p>
            <a:endParaRPr lang="en-GB" sz="2400" dirty="0" smtClean="0"/>
          </a:p>
        </p:txBody>
      </p:sp>
      <p:sp>
        <p:nvSpPr>
          <p:cNvPr id="14" name="Content Placeholder 13"/>
          <p:cNvSpPr>
            <a:spLocks noGrp="1"/>
          </p:cNvSpPr>
          <p:nvPr>
            <p:ph sz="half" idx="2"/>
          </p:nvPr>
        </p:nvSpPr>
        <p:spPr>
          <a:xfrm>
            <a:off x="4648200" y="1981200"/>
            <a:ext cx="3810000" cy="4495800"/>
          </a:xfrm>
        </p:spPr>
        <p:txBody>
          <a:bodyPr>
            <a:normAutofit/>
          </a:bodyPr>
          <a:lstStyle/>
          <a:p>
            <a:r>
              <a:rPr lang="en-GB" sz="2400" dirty="0" err="1"/>
              <a:t>tcpcrypt</a:t>
            </a:r>
            <a:r>
              <a:rPr lang="en-GB" sz="2400" dirty="0"/>
              <a:t> + </a:t>
            </a:r>
            <a:r>
              <a:rPr lang="en-GB" sz="2400" dirty="0" smtClean="0"/>
              <a:t>EDO</a:t>
            </a:r>
            <a:endParaRPr lang="en-GB" sz="2400" dirty="0"/>
          </a:p>
          <a:p>
            <a:pPr lvl="1"/>
            <a:r>
              <a:rPr lang="en-GB" sz="2000" dirty="0" err="1" smtClean="0"/>
              <a:t>tcpcrypt</a:t>
            </a:r>
            <a:r>
              <a:rPr lang="en-GB" sz="2000" dirty="0" smtClean="0"/>
              <a:t> </a:t>
            </a:r>
            <a:r>
              <a:rPr lang="en-GB" sz="2000" dirty="0" smtClean="0"/>
              <a:t>will disable </a:t>
            </a:r>
            <a:r>
              <a:rPr lang="en-GB" sz="2000" dirty="0"/>
              <a:t>itself on ~10% of paths</a:t>
            </a:r>
          </a:p>
          <a:p>
            <a:pPr lvl="1"/>
            <a:r>
              <a:rPr lang="en-GB" sz="2000" dirty="0" smtClean="0"/>
              <a:t>downgrade as the norm</a:t>
            </a:r>
          </a:p>
          <a:p>
            <a:pPr lvl="1"/>
            <a:r>
              <a:rPr lang="en-GB" sz="2000" dirty="0" smtClean="0"/>
              <a:t>N?A can snoop on anyone</a:t>
            </a:r>
            <a:endParaRPr lang="en-GB" sz="2000" dirty="0"/>
          </a:p>
          <a:p>
            <a:endParaRPr lang="en-GB" sz="2400" dirty="0"/>
          </a:p>
        </p:txBody>
      </p:sp>
      <p:sp>
        <p:nvSpPr>
          <p:cNvPr id="10" name="Slide Number Placeholder 9"/>
          <p:cNvSpPr>
            <a:spLocks noGrp="1"/>
          </p:cNvSpPr>
          <p:nvPr>
            <p:ph type="sldNum" sz="quarter" idx="11"/>
          </p:nvPr>
        </p:nvSpPr>
        <p:spPr/>
        <p:txBody>
          <a:bodyPr/>
          <a:lstStyle/>
          <a:p>
            <a:fld id="{B6F15528-21DE-4FAA-801E-634DDDAF4B2B}" type="slidenum">
              <a:rPr lang="en-US" smtClean="0"/>
              <a:pPr/>
              <a:t>3</a:t>
            </a:fld>
            <a:endParaRPr lang="en-US"/>
          </a:p>
        </p:txBody>
      </p:sp>
      <p:sp>
        <p:nvSpPr>
          <p:cNvPr id="13" name="TextBox 12"/>
          <p:cNvSpPr txBox="1"/>
          <p:nvPr/>
        </p:nvSpPr>
        <p:spPr>
          <a:xfrm>
            <a:off x="3389293" y="4382869"/>
            <a:ext cx="954107" cy="646331"/>
          </a:xfrm>
          <a:prstGeom prst="rect">
            <a:avLst/>
          </a:prstGeom>
          <a:noFill/>
        </p:spPr>
        <p:txBody>
          <a:bodyPr wrap="none" rtlCol="0">
            <a:spAutoFit/>
          </a:bodyPr>
          <a:lstStyle/>
          <a:p>
            <a:r>
              <a:rPr lang="en-GB" dirty="0" smtClean="0">
                <a:latin typeface="Calibri" panose="020F0502020204030204" pitchFamily="34" charset="0"/>
              </a:rPr>
              <a:t>option</a:t>
            </a:r>
            <a:br>
              <a:rPr lang="en-GB" dirty="0" smtClean="0">
                <a:latin typeface="Calibri" panose="020F0502020204030204" pitchFamily="34" charset="0"/>
              </a:rPr>
            </a:br>
            <a:r>
              <a:rPr lang="en-GB" dirty="0" smtClean="0">
                <a:latin typeface="Calibri" panose="020F0502020204030204" pitchFamily="34" charset="0"/>
              </a:rPr>
              <a:t>stripper</a:t>
            </a:r>
            <a:endParaRPr lang="en-GB" dirty="0">
              <a:latin typeface="Calibri" panose="020F0502020204030204" pitchFamily="34" charset="0"/>
            </a:endParaRPr>
          </a:p>
        </p:txBody>
      </p:sp>
    </p:spTree>
    <p:extLst>
      <p:ext uri="{BB962C8B-B14F-4D97-AF65-F5344CB8AC3E}">
        <p14:creationId xmlns:p14="http://schemas.microsoft.com/office/powerpoint/2010/main" val="26943144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Rounded Rectangle 80"/>
          <p:cNvSpPr/>
          <p:nvPr/>
        </p:nvSpPr>
        <p:spPr bwMode="auto">
          <a:xfrm>
            <a:off x="381000" y="3380851"/>
            <a:ext cx="8686800" cy="1638647"/>
          </a:xfrm>
          <a:prstGeom prst="roundRect">
            <a:avLst>
              <a:gd name="adj" fmla="val 6450"/>
            </a:avLst>
          </a:prstGeom>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Calibri" panose="020F0502020204030204" pitchFamily="34" charset="0"/>
              <a:ea typeface="ＭＳ Ｐゴシック" charset="0"/>
              <a:cs typeface="ＭＳ Ｐゴシック" charset="0"/>
            </a:endParaRPr>
          </a:p>
        </p:txBody>
      </p:sp>
      <p:sp>
        <p:nvSpPr>
          <p:cNvPr id="80" name="Rounded Rectangle 79"/>
          <p:cNvSpPr/>
          <p:nvPr/>
        </p:nvSpPr>
        <p:spPr bwMode="auto">
          <a:xfrm>
            <a:off x="381000" y="1295400"/>
            <a:ext cx="8686800" cy="1752600"/>
          </a:xfrm>
          <a:prstGeom prst="roundRect">
            <a:avLst>
              <a:gd name="adj" fmla="val 5616"/>
            </a:avLst>
          </a:prstGeom>
          <a:ln>
            <a:headEnd type="none" w="med" len="med"/>
            <a:tailEnd type="none" w="med" len="med"/>
          </a:ln>
          <a:extLst/>
        </p:spPr>
        <p:style>
          <a:lnRef idx="0">
            <a:schemeClr val="dk1"/>
          </a:lnRef>
          <a:fillRef idx="3">
            <a:schemeClr val="dk1"/>
          </a:fillRef>
          <a:effectRef idx="3">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Calibri" panose="020F0502020204030204" pitchFamily="34" charset="0"/>
              <a:ea typeface="ＭＳ Ｐゴシック" charset="0"/>
              <a:cs typeface="ＭＳ Ｐゴシック" charset="0"/>
            </a:endParaRPr>
          </a:p>
        </p:txBody>
      </p:sp>
      <p:sp>
        <p:nvSpPr>
          <p:cNvPr id="2" name="Title 1"/>
          <p:cNvSpPr>
            <a:spLocks noGrp="1"/>
          </p:cNvSpPr>
          <p:nvPr>
            <p:ph type="title"/>
          </p:nvPr>
        </p:nvSpPr>
        <p:spPr>
          <a:xfrm>
            <a:off x="685800" y="381000"/>
            <a:ext cx="7772400" cy="990600"/>
          </a:xfrm>
        </p:spPr>
        <p:txBody>
          <a:bodyPr/>
          <a:lstStyle/>
          <a:p>
            <a:r>
              <a:rPr lang="en-GB" dirty="0" smtClean="0"/>
              <a:t>Inner Space – TCP </a:t>
            </a:r>
            <a:r>
              <a:rPr lang="en-GB" dirty="0" smtClean="0"/>
              <a:t>segment structure</a:t>
            </a:r>
            <a:r>
              <a:rPr lang="en-GB" dirty="0"/>
              <a:t> </a:t>
            </a:r>
            <a:r>
              <a:rPr lang="en-GB" dirty="0" smtClean="0"/>
              <a:t>(SYN=0)</a:t>
            </a:r>
            <a:endParaRPr lang="en-GB" dirty="0"/>
          </a:p>
        </p:txBody>
      </p:sp>
      <p:graphicFrame>
        <p:nvGraphicFramePr>
          <p:cNvPr id="36" name="Table 35"/>
          <p:cNvGraphicFramePr>
            <a:graphicFrameLocks noGrp="1"/>
          </p:cNvGraphicFramePr>
          <p:nvPr>
            <p:extLst>
              <p:ext uri="{D42A27DB-BD31-4B8C-83A1-F6EECF244321}">
                <p14:modId xmlns:p14="http://schemas.microsoft.com/office/powerpoint/2010/main" val="1487650368"/>
              </p:ext>
            </p:extLst>
          </p:nvPr>
        </p:nvGraphicFramePr>
        <p:xfrm>
          <a:off x="538766" y="5257800"/>
          <a:ext cx="6096000" cy="685800"/>
        </p:xfrm>
        <a:graphic>
          <a:graphicData uri="http://schemas.openxmlformats.org/drawingml/2006/table">
            <a:tbl>
              <a:tblPr firstRow="1" bandRow="1">
                <a:tableStyleId>{16D9F66E-5EB9-4882-86FB-DCBF35E3C3E4}</a:tableStyleId>
              </a:tblPr>
              <a:tblGrid>
                <a:gridCol w="3048000"/>
                <a:gridCol w="2667000"/>
                <a:gridCol w="381000"/>
              </a:tblGrid>
              <a:tr h="365760">
                <a:tc>
                  <a:txBody>
                    <a:bodyPr/>
                    <a:lstStyle/>
                    <a:p>
                      <a:pPr algn="ctr"/>
                      <a:r>
                        <a:rPr lang="en-GB" sz="1600" b="0" dirty="0" smtClean="0">
                          <a:latin typeface="Calibri" panose="020F0502020204030204" pitchFamily="34" charset="0"/>
                        </a:rPr>
                        <a:t>Sent payload size (SPS)</a:t>
                      </a:r>
                      <a:endParaRPr lang="en-GB" sz="1600" b="0" dirty="0">
                        <a:solidFill>
                          <a:schemeClr val="tx1"/>
                        </a:solidFill>
                        <a:latin typeface="Calibri" panose="020F0502020204030204" pitchFamily="34" charset="0"/>
                      </a:endParaRPr>
                    </a:p>
                  </a:txBody>
                  <a:tcPr marL="0" marR="0" marT="0" marB="0" anchor="ctr">
                    <a:solidFill>
                      <a:schemeClr val="accent6">
                        <a:lumMod val="20000"/>
                        <a:lumOff val="80000"/>
                      </a:schemeClr>
                    </a:solidFill>
                  </a:tcPr>
                </a:tc>
                <a:tc>
                  <a:txBody>
                    <a:bodyPr/>
                    <a:lstStyle/>
                    <a:p>
                      <a:pPr algn="ctr"/>
                      <a:r>
                        <a:rPr lang="en-GB" sz="1600" b="0" dirty="0" smtClean="0">
                          <a:latin typeface="Calibri" panose="020F0502020204030204" pitchFamily="34" charset="0"/>
                        </a:rPr>
                        <a:t>Inner Options</a:t>
                      </a:r>
                      <a:r>
                        <a:rPr lang="en-GB" sz="1600" b="0" baseline="0" dirty="0" smtClean="0">
                          <a:latin typeface="Calibri" panose="020F0502020204030204" pitchFamily="34" charset="0"/>
                        </a:rPr>
                        <a:t> Offset (</a:t>
                      </a:r>
                      <a:r>
                        <a:rPr lang="en-GB" sz="1600" b="0" dirty="0" err="1" smtClean="0">
                          <a:latin typeface="Calibri" panose="020F0502020204030204" pitchFamily="34" charset="0"/>
                        </a:rPr>
                        <a:t>InOO</a:t>
                      </a:r>
                      <a:r>
                        <a:rPr lang="en-GB" sz="1600" b="0" dirty="0" smtClean="0">
                          <a:latin typeface="Calibri" panose="020F0502020204030204" pitchFamily="34" charset="0"/>
                        </a:rPr>
                        <a:t>)</a:t>
                      </a:r>
                      <a:endParaRPr lang="en-GB" sz="1600" b="0" dirty="0">
                        <a:solidFill>
                          <a:schemeClr val="tx1"/>
                        </a:solidFill>
                        <a:latin typeface="Calibri" panose="020F0502020204030204" pitchFamily="34" charset="0"/>
                      </a:endParaRPr>
                    </a:p>
                  </a:txBody>
                  <a:tcPr marL="0" marR="0" marT="0" marB="0" anchor="ctr">
                    <a:solidFill>
                      <a:schemeClr val="accent6">
                        <a:lumMod val="40000"/>
                        <a:lumOff val="60000"/>
                      </a:schemeClr>
                    </a:solidFill>
                  </a:tcPr>
                </a:tc>
                <a:tc>
                  <a:txBody>
                    <a:bodyPr/>
                    <a:lstStyle/>
                    <a:p>
                      <a:pPr algn="ctr"/>
                      <a:r>
                        <a:rPr lang="en-GB" sz="1600" b="0" dirty="0" smtClean="0">
                          <a:latin typeface="Calibri" panose="020F0502020204030204" pitchFamily="34" charset="0"/>
                        </a:rPr>
                        <a:t>Len</a:t>
                      </a:r>
                      <a:endParaRPr lang="en-GB" sz="1500" b="0" dirty="0">
                        <a:solidFill>
                          <a:schemeClr val="tx1"/>
                        </a:solidFill>
                        <a:latin typeface="Calibri" panose="020F0502020204030204" pitchFamily="34" charset="0"/>
                      </a:endParaRPr>
                    </a:p>
                  </a:txBody>
                  <a:tcPr marL="0" marR="0" marT="0" marB="0" anchor="ctr">
                    <a:solidFill>
                      <a:schemeClr val="accent6">
                        <a:lumMod val="60000"/>
                        <a:lumOff val="40000"/>
                      </a:schemeClr>
                    </a:solidFill>
                  </a:tcPr>
                </a:tc>
              </a:tr>
              <a:tr h="320040">
                <a:tc>
                  <a:txBody>
                    <a:bodyPr/>
                    <a:lstStyle/>
                    <a:p>
                      <a:pPr algn="ctr"/>
                      <a:r>
                        <a:rPr lang="en-GB" sz="1500" dirty="0" smtClean="0">
                          <a:latin typeface="Calibri" panose="020F0502020204030204" pitchFamily="34" charset="0"/>
                        </a:rPr>
                        <a:t>16b</a:t>
                      </a:r>
                      <a:endParaRPr lang="en-GB" sz="1500" b="0" dirty="0">
                        <a:solidFill>
                          <a:schemeClr val="tx1"/>
                        </a:solidFill>
                        <a:latin typeface="Calibri" panose="020F050202020403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algn="ctr"/>
                      <a:r>
                        <a:rPr lang="en-GB" sz="1500" dirty="0" smtClean="0">
                          <a:latin typeface="Calibri" panose="020F0502020204030204" pitchFamily="34" charset="0"/>
                        </a:rPr>
                        <a:t>14b</a:t>
                      </a:r>
                      <a:endParaRPr lang="en-GB" sz="1500" b="0" dirty="0">
                        <a:solidFill>
                          <a:schemeClr val="tx1"/>
                        </a:solidFill>
                        <a:latin typeface="Calibri" panose="020F050202020403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algn="ctr"/>
                      <a:r>
                        <a:rPr lang="en-GB" sz="1500" dirty="0" smtClean="0">
                          <a:latin typeface="Calibri" panose="020F0502020204030204" pitchFamily="34" charset="0"/>
                        </a:rPr>
                        <a:t>2b</a:t>
                      </a:r>
                      <a:endParaRPr lang="en-GB" sz="1500" b="0" dirty="0">
                        <a:solidFill>
                          <a:schemeClr val="tx1"/>
                        </a:solidFill>
                        <a:latin typeface="Calibri" panose="020F050202020403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r>
            </a:tbl>
          </a:graphicData>
        </a:graphic>
      </p:graphicFrame>
      <p:sp>
        <p:nvSpPr>
          <p:cNvPr id="4" name="Rectangle 3"/>
          <p:cNvSpPr/>
          <p:nvPr/>
        </p:nvSpPr>
        <p:spPr bwMode="auto">
          <a:xfrm flipH="1">
            <a:off x="762000" y="4171595"/>
            <a:ext cx="914400" cy="457200"/>
          </a:xfrm>
          <a:prstGeom prst="rect">
            <a:avLst/>
          </a:prstGeom>
          <a:ln>
            <a:headEnd type="none" w="med" len="med"/>
            <a:tailEnd type="none" w="med" len="med"/>
          </a:ln>
          <a:extLst/>
        </p:spPr>
        <p:style>
          <a:lnRef idx="3">
            <a:schemeClr val="lt1"/>
          </a:lnRef>
          <a:fillRef idx="1">
            <a:schemeClr val="dk1"/>
          </a:fillRef>
          <a:effectRef idx="1">
            <a:schemeClr val="dk1"/>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400" dirty="0">
                <a:solidFill>
                  <a:schemeClr val="bg1"/>
                </a:solidFill>
                <a:latin typeface="Calibri" panose="020F0502020204030204" pitchFamily="34" charset="0"/>
                <a:ea typeface="ＭＳ Ｐゴシック" charset="0"/>
                <a:cs typeface="ＭＳ Ｐゴシック" charset="0"/>
              </a:rPr>
              <a:t>B</a:t>
            </a:r>
            <a:r>
              <a:rPr kumimoji="0" lang="en-GB" sz="1400" b="0" i="0" u="none" strike="noStrike" cap="none" normalizeH="0" baseline="0" dirty="0" smtClean="0">
                <a:ln>
                  <a:noFill/>
                </a:ln>
                <a:solidFill>
                  <a:schemeClr val="bg1"/>
                </a:solidFill>
                <a:effectLst/>
                <a:latin typeface="Calibri" panose="020F0502020204030204" pitchFamily="34" charset="0"/>
                <a:ea typeface="ＭＳ Ｐゴシック" charset="0"/>
                <a:cs typeface="ＭＳ Ｐゴシック" charset="0"/>
              </a:rPr>
              <a:t>ase TCP header</a:t>
            </a:r>
            <a:endParaRPr kumimoji="0" lang="en-GB" sz="1400" b="0" i="0" u="none" strike="noStrike" cap="none" normalizeH="0" baseline="0" dirty="0">
              <a:ln>
                <a:noFill/>
              </a:ln>
              <a:solidFill>
                <a:schemeClr val="bg1"/>
              </a:solidFill>
              <a:effectLst/>
              <a:latin typeface="Calibri" panose="020F0502020204030204" pitchFamily="34" charset="0"/>
              <a:ea typeface="ＭＳ Ｐゴシック" charset="0"/>
              <a:cs typeface="ＭＳ Ｐゴシック" charset="0"/>
            </a:endParaRPr>
          </a:p>
        </p:txBody>
      </p:sp>
      <p:sp>
        <p:nvSpPr>
          <p:cNvPr id="5" name="Rectangle 4"/>
          <p:cNvSpPr/>
          <p:nvPr/>
        </p:nvSpPr>
        <p:spPr bwMode="auto">
          <a:xfrm flipH="1">
            <a:off x="1676400" y="4171595"/>
            <a:ext cx="914400" cy="457200"/>
          </a:xfrm>
          <a:prstGeom prst="rect">
            <a:avLst/>
          </a:prstGeom>
          <a:ln>
            <a:headEnd type="none" w="med" len="med"/>
            <a:tailEnd type="none" w="med" len="med"/>
          </a:ln>
          <a:extLst/>
        </p:spPr>
        <p:style>
          <a:lnRef idx="3">
            <a:schemeClr val="lt1"/>
          </a:lnRef>
          <a:fillRef idx="1">
            <a:schemeClr val="dk1"/>
          </a:fillRef>
          <a:effectRef idx="1">
            <a:schemeClr val="dk1"/>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bg1"/>
                </a:solidFill>
                <a:effectLst/>
                <a:latin typeface="Calibri" panose="020F0502020204030204" pitchFamily="34" charset="0"/>
                <a:ea typeface="ＭＳ Ｐゴシック" charset="0"/>
                <a:cs typeface="ＭＳ Ｐゴシック" charset="0"/>
              </a:rPr>
              <a:t>Outer Options</a:t>
            </a:r>
            <a:endParaRPr kumimoji="0" lang="en-GB" sz="1400" b="0" i="0" u="none" strike="noStrike" cap="none" normalizeH="0" baseline="0" dirty="0">
              <a:ln>
                <a:noFill/>
              </a:ln>
              <a:solidFill>
                <a:schemeClr val="bg1"/>
              </a:solidFill>
              <a:effectLst/>
              <a:latin typeface="Calibri" panose="020F0502020204030204" pitchFamily="34" charset="0"/>
              <a:ea typeface="ＭＳ Ｐゴシック" charset="0"/>
              <a:cs typeface="ＭＳ Ｐゴシック" charset="0"/>
            </a:endParaRPr>
          </a:p>
        </p:txBody>
      </p:sp>
      <p:sp>
        <p:nvSpPr>
          <p:cNvPr id="6" name="Rectangle 5"/>
          <p:cNvSpPr/>
          <p:nvPr/>
        </p:nvSpPr>
        <p:spPr bwMode="auto">
          <a:xfrm flipH="1">
            <a:off x="2590800" y="4171595"/>
            <a:ext cx="762000" cy="457200"/>
          </a:xfrm>
          <a:prstGeom prst="rect">
            <a:avLst/>
          </a:prstGeom>
          <a:solidFill>
            <a:schemeClr val="accent6">
              <a:lumMod val="60000"/>
              <a:lumOff val="4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InSpace Option</a:t>
            </a:r>
            <a:endParaRPr kumimoji="0" lang="en-GB" sz="14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sp>
        <p:nvSpPr>
          <p:cNvPr id="9" name="Rectangle 8"/>
          <p:cNvSpPr/>
          <p:nvPr/>
        </p:nvSpPr>
        <p:spPr bwMode="auto">
          <a:xfrm flipH="1">
            <a:off x="3352800" y="4171595"/>
            <a:ext cx="1524000" cy="457200"/>
          </a:xfrm>
          <a:prstGeom prst="rect">
            <a:avLst/>
          </a:prstGeom>
          <a:solidFill>
            <a:schemeClr val="accent6">
              <a:lumMod val="40000"/>
              <a:lumOff val="6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Inner Options</a:t>
            </a:r>
            <a:endParaRPr kumimoji="0" lang="en-GB" sz="14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sp>
        <p:nvSpPr>
          <p:cNvPr id="11" name="Rectangle 10"/>
          <p:cNvSpPr/>
          <p:nvPr/>
        </p:nvSpPr>
        <p:spPr bwMode="auto">
          <a:xfrm flipH="1">
            <a:off x="4876800" y="4171595"/>
            <a:ext cx="3962400" cy="457200"/>
          </a:xfrm>
          <a:prstGeom prst="rect">
            <a:avLst/>
          </a:prstGeom>
          <a:solidFill>
            <a:schemeClr val="accent6">
              <a:lumMod val="20000"/>
              <a:lumOff val="8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TCP Payload</a:t>
            </a:r>
            <a:endParaRPr kumimoji="0" lang="en-GB" sz="14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cxnSp>
        <p:nvCxnSpPr>
          <p:cNvPr id="15" name="Straight Arrow Connector 14"/>
          <p:cNvCxnSpPr/>
          <p:nvPr/>
        </p:nvCxnSpPr>
        <p:spPr bwMode="auto">
          <a:xfrm>
            <a:off x="2590800" y="3915195"/>
            <a:ext cx="762000"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6" name="TextBox 15"/>
          <p:cNvSpPr txBox="1"/>
          <p:nvPr/>
        </p:nvSpPr>
        <p:spPr>
          <a:xfrm flipH="1">
            <a:off x="2691114" y="3866797"/>
            <a:ext cx="561372" cy="276999"/>
          </a:xfrm>
          <a:prstGeom prst="rect">
            <a:avLst/>
          </a:prstGeom>
          <a:noFill/>
        </p:spPr>
        <p:txBody>
          <a:bodyPr wrap="none" rtlCol="0">
            <a:spAutoFit/>
          </a:bodyPr>
          <a:lstStyle/>
          <a:p>
            <a:pPr algn="ctr"/>
            <a:r>
              <a:rPr lang="en-GB" sz="1200" dirty="0" smtClean="0">
                <a:latin typeface="Calibri" panose="020F0502020204030204" pitchFamily="34" charset="0"/>
              </a:rPr>
              <a:t>Len=1</a:t>
            </a:r>
            <a:endParaRPr lang="en-GB" sz="1200" dirty="0">
              <a:latin typeface="Calibri" panose="020F0502020204030204" pitchFamily="34" charset="0"/>
            </a:endParaRPr>
          </a:p>
        </p:txBody>
      </p:sp>
      <p:sp>
        <p:nvSpPr>
          <p:cNvPr id="22" name="TextBox 21"/>
          <p:cNvSpPr txBox="1"/>
          <p:nvPr/>
        </p:nvSpPr>
        <p:spPr>
          <a:xfrm flipH="1">
            <a:off x="3387005" y="3682130"/>
            <a:ext cx="1455591" cy="461665"/>
          </a:xfrm>
          <a:prstGeom prst="rect">
            <a:avLst/>
          </a:prstGeom>
          <a:noFill/>
        </p:spPr>
        <p:txBody>
          <a:bodyPr wrap="none" rtlCol="0">
            <a:spAutoFit/>
          </a:bodyPr>
          <a:lstStyle/>
          <a:p>
            <a:pPr algn="ctr"/>
            <a:r>
              <a:rPr lang="en-GB" sz="1200" dirty="0" smtClean="0">
                <a:latin typeface="Calibri" panose="020F0502020204030204" pitchFamily="34" charset="0"/>
              </a:rPr>
              <a:t>Inner Options Offset</a:t>
            </a:r>
            <a:br>
              <a:rPr lang="en-GB" sz="1200" dirty="0" smtClean="0">
                <a:latin typeface="Calibri" panose="020F0502020204030204" pitchFamily="34" charset="0"/>
              </a:rPr>
            </a:br>
            <a:r>
              <a:rPr lang="en-GB" sz="1200" dirty="0" smtClean="0">
                <a:latin typeface="Calibri" panose="020F0502020204030204" pitchFamily="34" charset="0"/>
              </a:rPr>
              <a:t>(</a:t>
            </a:r>
            <a:r>
              <a:rPr lang="en-GB" sz="1200" dirty="0" err="1" smtClean="0">
                <a:latin typeface="Calibri" panose="020F0502020204030204" pitchFamily="34" charset="0"/>
              </a:rPr>
              <a:t>InOO</a:t>
            </a:r>
            <a:r>
              <a:rPr lang="en-GB" sz="1200" dirty="0" smtClean="0">
                <a:latin typeface="Calibri" panose="020F0502020204030204" pitchFamily="34" charset="0"/>
              </a:rPr>
              <a:t>)</a:t>
            </a:r>
            <a:endParaRPr lang="en-GB" sz="1200" dirty="0">
              <a:latin typeface="Calibri" panose="020F0502020204030204" pitchFamily="34" charset="0"/>
            </a:endParaRPr>
          </a:p>
        </p:txBody>
      </p:sp>
      <p:cxnSp>
        <p:nvCxnSpPr>
          <p:cNvPr id="20" name="Straight Arrow Connector 19"/>
          <p:cNvCxnSpPr/>
          <p:nvPr/>
        </p:nvCxnSpPr>
        <p:spPr bwMode="auto">
          <a:xfrm>
            <a:off x="3352800" y="3915195"/>
            <a:ext cx="1524000"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3" name="TextBox 22"/>
          <p:cNvSpPr txBox="1"/>
          <p:nvPr/>
        </p:nvSpPr>
        <p:spPr>
          <a:xfrm flipH="1">
            <a:off x="6227791" y="3695009"/>
            <a:ext cx="1260410" cy="461665"/>
          </a:xfrm>
          <a:prstGeom prst="rect">
            <a:avLst/>
          </a:prstGeom>
          <a:noFill/>
        </p:spPr>
        <p:txBody>
          <a:bodyPr wrap="none" rtlCol="0">
            <a:spAutoFit/>
          </a:bodyPr>
          <a:lstStyle/>
          <a:p>
            <a:pPr algn="ctr"/>
            <a:r>
              <a:rPr lang="en-GB" sz="1200" dirty="0" smtClean="0">
                <a:latin typeface="Calibri" panose="020F0502020204030204" pitchFamily="34" charset="0"/>
              </a:rPr>
              <a:t>Sent Payload Size</a:t>
            </a:r>
            <a:br>
              <a:rPr lang="en-GB" sz="1200" dirty="0" smtClean="0">
                <a:latin typeface="Calibri" panose="020F0502020204030204" pitchFamily="34" charset="0"/>
              </a:rPr>
            </a:br>
            <a:r>
              <a:rPr lang="en-GB" sz="1200" dirty="0" smtClean="0">
                <a:latin typeface="Calibri" panose="020F0502020204030204" pitchFamily="34" charset="0"/>
              </a:rPr>
              <a:t>(SPS)</a:t>
            </a:r>
            <a:endParaRPr lang="en-GB" sz="1200" dirty="0">
              <a:latin typeface="Calibri" panose="020F0502020204030204" pitchFamily="34" charset="0"/>
            </a:endParaRPr>
          </a:p>
        </p:txBody>
      </p:sp>
      <p:cxnSp>
        <p:nvCxnSpPr>
          <p:cNvPr id="26" name="Straight Arrow Connector 25"/>
          <p:cNvCxnSpPr/>
          <p:nvPr/>
        </p:nvCxnSpPr>
        <p:spPr bwMode="auto">
          <a:xfrm>
            <a:off x="4876800" y="3915196"/>
            <a:ext cx="3962400" cy="12689"/>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9" name="Straight Connector 28"/>
          <p:cNvCxnSpPr/>
          <p:nvPr/>
        </p:nvCxnSpPr>
        <p:spPr bwMode="auto">
          <a:xfrm flipH="1" flipV="1">
            <a:off x="2590800" y="3790595"/>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1" name="Straight Connector 30"/>
          <p:cNvCxnSpPr/>
          <p:nvPr/>
        </p:nvCxnSpPr>
        <p:spPr bwMode="auto">
          <a:xfrm flipH="1" flipV="1">
            <a:off x="3335357" y="3790595"/>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2" name="Straight Connector 31"/>
          <p:cNvCxnSpPr/>
          <p:nvPr/>
        </p:nvCxnSpPr>
        <p:spPr bwMode="auto">
          <a:xfrm flipH="1" flipV="1">
            <a:off x="4876800" y="3790595"/>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3" name="Straight Connector 32"/>
          <p:cNvCxnSpPr/>
          <p:nvPr/>
        </p:nvCxnSpPr>
        <p:spPr bwMode="auto">
          <a:xfrm flipH="1" flipV="1">
            <a:off x="8839200" y="3790595"/>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45" name="TextBox 44"/>
          <p:cNvSpPr txBox="1"/>
          <p:nvPr/>
        </p:nvSpPr>
        <p:spPr>
          <a:xfrm flipH="1">
            <a:off x="6740574" y="5065689"/>
            <a:ext cx="2174826" cy="646331"/>
          </a:xfrm>
          <a:prstGeom prst="rect">
            <a:avLst/>
          </a:prstGeom>
          <a:noFill/>
        </p:spPr>
        <p:txBody>
          <a:bodyPr wrap="none" rtlCol="0">
            <a:spAutoFit/>
          </a:bodyPr>
          <a:lstStyle/>
          <a:p>
            <a:pPr algn="r"/>
            <a:r>
              <a:rPr lang="en-GB" sz="1200" dirty="0" smtClean="0">
                <a:latin typeface="Calibri" panose="020F0502020204030204" pitchFamily="34" charset="0"/>
              </a:rPr>
              <a:t>Not to scale</a:t>
            </a:r>
          </a:p>
          <a:p>
            <a:pPr algn="r"/>
            <a:r>
              <a:rPr lang="en-GB" sz="1200" dirty="0" smtClean="0">
                <a:latin typeface="Calibri" panose="020F0502020204030204" pitchFamily="34" charset="0"/>
              </a:rPr>
              <a:t>All offsets in 4-octet word units,</a:t>
            </a:r>
            <a:br>
              <a:rPr lang="en-GB" sz="1200" dirty="0" smtClean="0">
                <a:latin typeface="Calibri" panose="020F0502020204030204" pitchFamily="34" charset="0"/>
              </a:rPr>
            </a:br>
            <a:r>
              <a:rPr lang="en-GB" sz="1200" dirty="0" smtClean="0">
                <a:latin typeface="Calibri" panose="020F0502020204030204" pitchFamily="34" charset="0"/>
              </a:rPr>
              <a:t>except SPS is in octets</a:t>
            </a:r>
            <a:endParaRPr lang="en-GB" sz="1200" dirty="0">
              <a:latin typeface="Calibri" panose="020F0502020204030204" pitchFamily="34" charset="0"/>
            </a:endParaRPr>
          </a:p>
        </p:txBody>
      </p:sp>
      <p:sp>
        <p:nvSpPr>
          <p:cNvPr id="52" name="Rectangle 51"/>
          <p:cNvSpPr/>
          <p:nvPr/>
        </p:nvSpPr>
        <p:spPr bwMode="auto">
          <a:xfrm flipH="1">
            <a:off x="762000" y="2179535"/>
            <a:ext cx="914400" cy="457200"/>
          </a:xfrm>
          <a:prstGeom prst="rect">
            <a:avLst/>
          </a:prstGeom>
          <a:ln>
            <a:headEnd type="none" w="med" len="med"/>
            <a:tailEnd type="none" w="med" len="med"/>
          </a:ln>
          <a:extLst/>
        </p:spPr>
        <p:style>
          <a:lnRef idx="3">
            <a:schemeClr val="lt1"/>
          </a:lnRef>
          <a:fillRef idx="1">
            <a:schemeClr val="dk1"/>
          </a:fillRef>
          <a:effectRef idx="1">
            <a:schemeClr val="dk1"/>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400" dirty="0">
                <a:solidFill>
                  <a:schemeClr val="bg1"/>
                </a:solidFill>
                <a:latin typeface="Calibri" panose="020F0502020204030204" pitchFamily="34" charset="0"/>
                <a:ea typeface="ＭＳ Ｐゴシック" charset="0"/>
                <a:cs typeface="ＭＳ Ｐゴシック" charset="0"/>
              </a:rPr>
              <a:t>B</a:t>
            </a:r>
            <a:r>
              <a:rPr kumimoji="0" lang="en-GB" sz="1400" b="0" i="0" u="none" strike="noStrike" cap="none" normalizeH="0" baseline="0" dirty="0" smtClean="0">
                <a:ln>
                  <a:noFill/>
                </a:ln>
                <a:solidFill>
                  <a:schemeClr val="bg1"/>
                </a:solidFill>
                <a:effectLst/>
                <a:latin typeface="Calibri" panose="020F0502020204030204" pitchFamily="34" charset="0"/>
                <a:ea typeface="ＭＳ Ｐゴシック" charset="0"/>
                <a:cs typeface="ＭＳ Ｐゴシック" charset="0"/>
              </a:rPr>
              <a:t>ase TCP header</a:t>
            </a:r>
            <a:endParaRPr kumimoji="0" lang="en-GB" sz="1400" b="0" i="0" u="none" strike="noStrike" cap="none" normalizeH="0" baseline="0" dirty="0">
              <a:ln>
                <a:noFill/>
              </a:ln>
              <a:solidFill>
                <a:schemeClr val="bg1"/>
              </a:solidFill>
              <a:effectLst/>
              <a:latin typeface="Calibri" panose="020F0502020204030204" pitchFamily="34" charset="0"/>
              <a:ea typeface="ＭＳ Ｐゴシック" charset="0"/>
              <a:cs typeface="ＭＳ Ｐゴシック" charset="0"/>
            </a:endParaRPr>
          </a:p>
        </p:txBody>
      </p:sp>
      <p:sp>
        <p:nvSpPr>
          <p:cNvPr id="53" name="Rectangle 52"/>
          <p:cNvSpPr/>
          <p:nvPr/>
        </p:nvSpPr>
        <p:spPr bwMode="auto">
          <a:xfrm flipH="1">
            <a:off x="1676400" y="2179535"/>
            <a:ext cx="914400" cy="457200"/>
          </a:xfrm>
          <a:prstGeom prst="rect">
            <a:avLst/>
          </a:prstGeom>
          <a:ln>
            <a:headEnd type="none" w="med" len="med"/>
            <a:tailEnd type="none" w="med" len="med"/>
          </a:ln>
          <a:extLst/>
        </p:spPr>
        <p:style>
          <a:lnRef idx="3">
            <a:schemeClr val="lt1"/>
          </a:lnRef>
          <a:fillRef idx="1">
            <a:schemeClr val="dk1"/>
          </a:fillRef>
          <a:effectRef idx="1">
            <a:schemeClr val="dk1"/>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bg1"/>
                </a:solidFill>
                <a:effectLst/>
                <a:latin typeface="Calibri" panose="020F0502020204030204" pitchFamily="34" charset="0"/>
                <a:ea typeface="ＭＳ Ｐゴシック" charset="0"/>
                <a:cs typeface="ＭＳ Ｐゴシック" charset="0"/>
              </a:rPr>
              <a:t>Outer Options</a:t>
            </a:r>
            <a:endParaRPr kumimoji="0" lang="en-GB" sz="1400" b="0" i="0" u="none" strike="noStrike" cap="none" normalizeH="0" baseline="0" dirty="0">
              <a:ln>
                <a:noFill/>
              </a:ln>
              <a:solidFill>
                <a:schemeClr val="bg1"/>
              </a:solidFill>
              <a:effectLst/>
              <a:latin typeface="Calibri" panose="020F0502020204030204" pitchFamily="34" charset="0"/>
              <a:ea typeface="ＭＳ Ｐゴシック" charset="0"/>
              <a:cs typeface="ＭＳ Ｐゴシック" charset="0"/>
            </a:endParaRPr>
          </a:p>
        </p:txBody>
      </p:sp>
      <p:sp>
        <p:nvSpPr>
          <p:cNvPr id="56" name="Rectangle 55"/>
          <p:cNvSpPr/>
          <p:nvPr/>
        </p:nvSpPr>
        <p:spPr bwMode="auto">
          <a:xfrm flipH="1">
            <a:off x="2590800" y="2179535"/>
            <a:ext cx="6248400" cy="457200"/>
          </a:xfrm>
          <a:prstGeom prst="rect">
            <a:avLst/>
          </a:prstGeom>
          <a:solidFill>
            <a:schemeClr val="accent6">
              <a:lumMod val="20000"/>
              <a:lumOff val="8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TCP Payload</a:t>
            </a:r>
            <a:endParaRPr kumimoji="0" lang="en-GB" sz="14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cxnSp>
        <p:nvCxnSpPr>
          <p:cNvPr id="57" name="Straight Arrow Connector 56"/>
          <p:cNvCxnSpPr/>
          <p:nvPr/>
        </p:nvCxnSpPr>
        <p:spPr bwMode="auto">
          <a:xfrm>
            <a:off x="762000" y="1923133"/>
            <a:ext cx="1828800"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58" name="TextBox 57"/>
          <p:cNvSpPr txBox="1"/>
          <p:nvPr/>
        </p:nvSpPr>
        <p:spPr>
          <a:xfrm flipH="1">
            <a:off x="1402604" y="1704992"/>
            <a:ext cx="890372" cy="461665"/>
          </a:xfrm>
          <a:prstGeom prst="rect">
            <a:avLst/>
          </a:prstGeom>
          <a:noFill/>
        </p:spPr>
        <p:txBody>
          <a:bodyPr wrap="none" rtlCol="0">
            <a:spAutoFit/>
          </a:bodyPr>
          <a:lstStyle/>
          <a:p>
            <a:pPr algn="ctr"/>
            <a:r>
              <a:rPr lang="en-GB" sz="1200" dirty="0" smtClean="0">
                <a:latin typeface="Calibri" panose="020F0502020204030204" pitchFamily="34" charset="0"/>
              </a:rPr>
              <a:t>Data Offset</a:t>
            </a:r>
            <a:br>
              <a:rPr lang="en-GB" sz="1200" dirty="0" smtClean="0">
                <a:latin typeface="Calibri" panose="020F0502020204030204" pitchFamily="34" charset="0"/>
              </a:rPr>
            </a:br>
            <a:r>
              <a:rPr lang="en-GB" sz="1200" dirty="0" smtClean="0">
                <a:latin typeface="Calibri" panose="020F0502020204030204" pitchFamily="34" charset="0"/>
              </a:rPr>
              <a:t>(DO)</a:t>
            </a:r>
            <a:endParaRPr lang="en-GB" sz="1200" dirty="0">
              <a:latin typeface="Calibri" panose="020F0502020204030204" pitchFamily="34" charset="0"/>
            </a:endParaRPr>
          </a:p>
        </p:txBody>
      </p:sp>
      <p:cxnSp>
        <p:nvCxnSpPr>
          <p:cNvPr id="65" name="Straight Connector 64"/>
          <p:cNvCxnSpPr/>
          <p:nvPr/>
        </p:nvCxnSpPr>
        <p:spPr bwMode="auto">
          <a:xfrm flipH="1" flipV="1">
            <a:off x="2590800" y="1798535"/>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8" name="Straight Connector 67"/>
          <p:cNvCxnSpPr/>
          <p:nvPr/>
        </p:nvCxnSpPr>
        <p:spPr bwMode="auto">
          <a:xfrm flipV="1">
            <a:off x="8839200" y="1586299"/>
            <a:ext cx="0" cy="517036"/>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9" name="Straight Connector 68"/>
          <p:cNvCxnSpPr/>
          <p:nvPr/>
        </p:nvCxnSpPr>
        <p:spPr bwMode="auto">
          <a:xfrm flipV="1">
            <a:off x="762000" y="1586299"/>
            <a:ext cx="0" cy="517036"/>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70" name="Straight Arrow Connector 69"/>
          <p:cNvCxnSpPr/>
          <p:nvPr/>
        </p:nvCxnSpPr>
        <p:spPr bwMode="auto">
          <a:xfrm>
            <a:off x="762000" y="1676400"/>
            <a:ext cx="8077200"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71" name="TextBox 70"/>
          <p:cNvSpPr txBox="1"/>
          <p:nvPr/>
        </p:nvSpPr>
        <p:spPr>
          <a:xfrm flipH="1">
            <a:off x="4249838" y="1447800"/>
            <a:ext cx="1101519" cy="276999"/>
          </a:xfrm>
          <a:prstGeom prst="rect">
            <a:avLst/>
          </a:prstGeom>
          <a:noFill/>
        </p:spPr>
        <p:txBody>
          <a:bodyPr wrap="none" rtlCol="0">
            <a:spAutoFit/>
          </a:bodyPr>
          <a:lstStyle/>
          <a:p>
            <a:pPr algn="ctr"/>
            <a:r>
              <a:rPr lang="en-GB" sz="1200" dirty="0" smtClean="0">
                <a:latin typeface="Calibri" panose="020F0502020204030204" pitchFamily="34" charset="0"/>
              </a:rPr>
              <a:t>IP Payload Size</a:t>
            </a:r>
            <a:endParaRPr lang="en-GB" sz="1200" dirty="0">
              <a:latin typeface="Calibri" panose="020F0502020204030204" pitchFamily="34" charset="0"/>
            </a:endParaRPr>
          </a:p>
        </p:txBody>
      </p:sp>
      <p:cxnSp>
        <p:nvCxnSpPr>
          <p:cNvPr id="38" name="Straight Connector 37"/>
          <p:cNvCxnSpPr/>
          <p:nvPr/>
        </p:nvCxnSpPr>
        <p:spPr bwMode="auto">
          <a:xfrm flipV="1">
            <a:off x="540913" y="4623515"/>
            <a:ext cx="2060619" cy="631066"/>
          </a:xfrm>
          <a:prstGeom prst="line">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2" name="Straight Connector 41"/>
          <p:cNvCxnSpPr/>
          <p:nvPr/>
        </p:nvCxnSpPr>
        <p:spPr bwMode="auto">
          <a:xfrm>
            <a:off x="3352802" y="4628795"/>
            <a:ext cx="3292697" cy="638664"/>
          </a:xfrm>
          <a:prstGeom prst="line">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76" name="TextBox 75"/>
          <p:cNvSpPr txBox="1"/>
          <p:nvPr/>
        </p:nvSpPr>
        <p:spPr>
          <a:xfrm>
            <a:off x="355834" y="1219200"/>
            <a:ext cx="1009828" cy="461665"/>
          </a:xfrm>
          <a:prstGeom prst="rect">
            <a:avLst/>
          </a:prstGeom>
          <a:noFill/>
        </p:spPr>
        <p:txBody>
          <a:bodyPr wrap="none" rtlCol="0">
            <a:spAutoFit/>
          </a:bodyPr>
          <a:lstStyle/>
          <a:p>
            <a:r>
              <a:rPr lang="en-GB" sz="2400" dirty="0" smtClean="0">
                <a:latin typeface="Calibri" panose="020F0502020204030204" pitchFamily="34" charset="0"/>
              </a:rPr>
              <a:t>Before</a:t>
            </a:r>
            <a:endParaRPr lang="en-GB" sz="2400" dirty="0">
              <a:latin typeface="Calibri" panose="020F0502020204030204" pitchFamily="34" charset="0"/>
            </a:endParaRPr>
          </a:p>
        </p:txBody>
      </p:sp>
      <p:sp>
        <p:nvSpPr>
          <p:cNvPr id="77" name="TextBox 76"/>
          <p:cNvSpPr txBox="1"/>
          <p:nvPr/>
        </p:nvSpPr>
        <p:spPr>
          <a:xfrm>
            <a:off x="381002" y="3380853"/>
            <a:ext cx="1869486" cy="461665"/>
          </a:xfrm>
          <a:prstGeom prst="rect">
            <a:avLst/>
          </a:prstGeom>
          <a:noFill/>
        </p:spPr>
        <p:txBody>
          <a:bodyPr wrap="none" rtlCol="0">
            <a:spAutoFit/>
          </a:bodyPr>
          <a:lstStyle/>
          <a:p>
            <a:r>
              <a:rPr lang="en-GB" sz="2400" dirty="0" smtClean="0">
                <a:latin typeface="Calibri" panose="020F0502020204030204" pitchFamily="34" charset="0"/>
              </a:rPr>
              <a:t>After (SYN=0)</a:t>
            </a:r>
            <a:endParaRPr lang="en-GB" sz="2400" dirty="0">
              <a:latin typeface="Calibri" panose="020F0502020204030204" pitchFamily="34" charset="0"/>
            </a:endParaRPr>
          </a:p>
        </p:txBody>
      </p:sp>
      <p:sp>
        <p:nvSpPr>
          <p:cNvPr id="43" name="Content Placeholder 6"/>
          <p:cNvSpPr txBox="1">
            <a:spLocks/>
          </p:cNvSpPr>
          <p:nvPr/>
        </p:nvSpPr>
        <p:spPr bwMode="auto">
          <a:xfrm>
            <a:off x="2362200" y="5943600"/>
            <a:ext cx="6096000" cy="53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b="0" i="0">
                <a:solidFill>
                  <a:schemeClr val="tx2"/>
                </a:solidFill>
                <a:latin typeface="Calibri"/>
                <a:ea typeface="+mn-ea"/>
                <a:cs typeface="Calibri"/>
              </a:defRPr>
            </a:lvl1pPr>
            <a:lvl2pPr marL="742950" indent="-285750" algn="l" rtl="0" eaLnBrk="1" fontAlgn="base" hangingPunct="1">
              <a:spcBef>
                <a:spcPct val="20000"/>
              </a:spcBef>
              <a:spcAft>
                <a:spcPct val="0"/>
              </a:spcAft>
              <a:buChar char="–"/>
              <a:defRPr sz="2100" b="0" i="0">
                <a:solidFill>
                  <a:schemeClr val="tx2"/>
                </a:solidFill>
                <a:latin typeface="Calibri"/>
                <a:ea typeface="+mn-ea"/>
                <a:cs typeface="Calibri"/>
              </a:defRPr>
            </a:lvl2pPr>
            <a:lvl3pPr marL="1143000" indent="-228600" algn="l" rtl="0" eaLnBrk="1" fontAlgn="base" hangingPunct="1">
              <a:spcBef>
                <a:spcPct val="20000"/>
              </a:spcBef>
              <a:spcAft>
                <a:spcPct val="0"/>
              </a:spcAft>
              <a:buChar char="•"/>
              <a:defRPr sz="2000" b="0" i="0">
                <a:solidFill>
                  <a:schemeClr val="tx2"/>
                </a:solidFill>
                <a:latin typeface="Calibri"/>
                <a:ea typeface="+mn-ea"/>
                <a:cs typeface="Calibri"/>
              </a:defRPr>
            </a:lvl3pPr>
            <a:lvl4pPr marL="1600200" indent="-228600" algn="l" rtl="0" eaLnBrk="1" fontAlgn="base" hangingPunct="1">
              <a:spcBef>
                <a:spcPct val="20000"/>
              </a:spcBef>
              <a:spcAft>
                <a:spcPct val="0"/>
              </a:spcAft>
              <a:buChar char="–"/>
              <a:defRPr sz="2000" b="0" i="0">
                <a:solidFill>
                  <a:schemeClr val="tx2"/>
                </a:solidFill>
                <a:latin typeface="Calibri"/>
                <a:ea typeface="+mn-ea"/>
                <a:cs typeface="Calibri"/>
              </a:defRPr>
            </a:lvl4pPr>
            <a:lvl5pPr marL="2057400" indent="-228600" algn="l" rtl="0" eaLnBrk="1" fontAlgn="base" hangingPunct="1">
              <a:spcBef>
                <a:spcPct val="20000"/>
              </a:spcBef>
              <a:spcAft>
                <a:spcPct val="0"/>
              </a:spcAft>
              <a:buChar char="»"/>
              <a:defRPr sz="1700" b="0" i="0">
                <a:solidFill>
                  <a:schemeClr val="tx2"/>
                </a:solidFill>
                <a:latin typeface="Calibri"/>
                <a:ea typeface="+mn-ea"/>
                <a:cs typeface="Calibri"/>
              </a:defRPr>
            </a:lvl5pPr>
            <a:lvl6pPr marL="2514600" indent="-228600" algn="l" rtl="0" eaLnBrk="1" fontAlgn="base" hangingPunct="1">
              <a:spcBef>
                <a:spcPct val="20000"/>
              </a:spcBef>
              <a:spcAft>
                <a:spcPct val="0"/>
              </a:spcAft>
              <a:buChar char="»"/>
              <a:defRPr sz="1700">
                <a:solidFill>
                  <a:schemeClr val="tx1"/>
                </a:solidFill>
                <a:latin typeface="+mn-lt"/>
                <a:ea typeface="+mn-ea"/>
              </a:defRPr>
            </a:lvl6pPr>
            <a:lvl7pPr marL="2971800" indent="-228600" algn="l" rtl="0" eaLnBrk="1" fontAlgn="base" hangingPunct="1">
              <a:spcBef>
                <a:spcPct val="20000"/>
              </a:spcBef>
              <a:spcAft>
                <a:spcPct val="0"/>
              </a:spcAft>
              <a:buChar char="»"/>
              <a:defRPr sz="1700">
                <a:solidFill>
                  <a:schemeClr val="tx1"/>
                </a:solidFill>
                <a:latin typeface="+mn-lt"/>
                <a:ea typeface="+mn-ea"/>
              </a:defRPr>
            </a:lvl7pPr>
            <a:lvl8pPr marL="3429000" indent="-228600" algn="l" rtl="0" eaLnBrk="1" fontAlgn="base" hangingPunct="1">
              <a:spcBef>
                <a:spcPct val="20000"/>
              </a:spcBef>
              <a:spcAft>
                <a:spcPct val="0"/>
              </a:spcAft>
              <a:buChar char="»"/>
              <a:defRPr sz="1700">
                <a:solidFill>
                  <a:schemeClr val="tx1"/>
                </a:solidFill>
                <a:latin typeface="+mn-lt"/>
                <a:ea typeface="+mn-ea"/>
              </a:defRPr>
            </a:lvl8pPr>
            <a:lvl9pPr marL="3886200" indent="-228600" algn="l" rtl="0" eaLnBrk="1" fontAlgn="base" hangingPunct="1">
              <a:spcBef>
                <a:spcPct val="20000"/>
              </a:spcBef>
              <a:spcAft>
                <a:spcPct val="0"/>
              </a:spcAft>
              <a:buChar char="»"/>
              <a:defRPr sz="1700">
                <a:solidFill>
                  <a:schemeClr val="tx1"/>
                </a:solidFill>
                <a:latin typeface="+mn-lt"/>
                <a:ea typeface="+mn-ea"/>
              </a:defRPr>
            </a:lvl9pPr>
          </a:lstStyle>
          <a:p>
            <a:r>
              <a:rPr lang="en-GB" kern="0" dirty="0" smtClean="0">
                <a:latin typeface="Calibri" panose="020F0502020204030204" pitchFamily="34" charset="0"/>
              </a:rPr>
              <a:t>InSpace solely contains frame size info</a:t>
            </a:r>
            <a:endParaRPr lang="en-GB" kern="0" dirty="0">
              <a:latin typeface="Calibri" panose="020F0502020204030204" pitchFamily="34" charset="0"/>
            </a:endParaRPr>
          </a:p>
        </p:txBody>
      </p:sp>
      <p:sp>
        <p:nvSpPr>
          <p:cNvPr id="3" name="Slide Number Placeholder 2"/>
          <p:cNvSpPr>
            <a:spLocks noGrp="1"/>
          </p:cNvSpPr>
          <p:nvPr>
            <p:ph type="sldNum" sz="quarter" idx="11"/>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31583418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Rounded Rectangle 80"/>
          <p:cNvSpPr/>
          <p:nvPr/>
        </p:nvSpPr>
        <p:spPr bwMode="auto">
          <a:xfrm>
            <a:off x="381000" y="1386071"/>
            <a:ext cx="8686800" cy="1638647"/>
          </a:xfrm>
          <a:prstGeom prst="roundRect">
            <a:avLst>
              <a:gd name="adj" fmla="val 7236"/>
            </a:avLst>
          </a:prstGeom>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Calibri" panose="020F0502020204030204" pitchFamily="34" charset="0"/>
              <a:ea typeface="ＭＳ Ｐゴシック" charset="0"/>
              <a:cs typeface="ＭＳ Ｐゴシック" charset="0"/>
            </a:endParaRPr>
          </a:p>
        </p:txBody>
      </p:sp>
      <p:sp>
        <p:nvSpPr>
          <p:cNvPr id="2" name="Title 1"/>
          <p:cNvSpPr>
            <a:spLocks noGrp="1"/>
          </p:cNvSpPr>
          <p:nvPr>
            <p:ph type="title"/>
          </p:nvPr>
        </p:nvSpPr>
        <p:spPr/>
        <p:txBody>
          <a:bodyPr/>
          <a:lstStyle/>
          <a:p>
            <a:r>
              <a:rPr lang="en-GB" dirty="0" smtClean="0"/>
              <a:t>Inner Space – TCP </a:t>
            </a:r>
            <a:r>
              <a:rPr lang="en-GB" dirty="0"/>
              <a:t>segment </a:t>
            </a:r>
            <a:r>
              <a:rPr lang="en-GB" dirty="0" smtClean="0"/>
              <a:t>structure</a:t>
            </a:r>
            <a:endParaRPr lang="en-GB" dirty="0"/>
          </a:p>
        </p:txBody>
      </p:sp>
      <p:sp>
        <p:nvSpPr>
          <p:cNvPr id="7" name="Content Placeholder 6"/>
          <p:cNvSpPr>
            <a:spLocks noGrp="1"/>
          </p:cNvSpPr>
          <p:nvPr>
            <p:ph idx="1"/>
          </p:nvPr>
        </p:nvSpPr>
        <p:spPr>
          <a:xfrm>
            <a:off x="762000" y="5572686"/>
            <a:ext cx="7696200" cy="904314"/>
          </a:xfrm>
        </p:spPr>
        <p:txBody>
          <a:bodyPr>
            <a:normAutofit fontScale="77500" lnSpcReduction="20000"/>
          </a:bodyPr>
          <a:lstStyle/>
          <a:p>
            <a:r>
              <a:rPr lang="en-GB" dirty="0" smtClean="0"/>
              <a:t>presence of </a:t>
            </a:r>
            <a:r>
              <a:rPr lang="en-GB" dirty="0" err="1" smtClean="0"/>
              <a:t>Inspace</a:t>
            </a:r>
            <a:r>
              <a:rPr lang="en-GB" dirty="0" smtClean="0"/>
              <a:t> flagged by magic no. at start of each stream</a:t>
            </a:r>
          </a:p>
          <a:p>
            <a:r>
              <a:rPr lang="en-GB" dirty="0" smtClean="0"/>
              <a:t>avoided an Outer TCP Option as the flag, which could be stripped</a:t>
            </a:r>
          </a:p>
          <a:p>
            <a:r>
              <a:rPr lang="en-GB" dirty="0" smtClean="0"/>
              <a:t>inherently safe to flag within the payload – shares fate with options</a:t>
            </a:r>
            <a:endParaRPr lang="en-GB" dirty="0"/>
          </a:p>
        </p:txBody>
      </p:sp>
      <p:sp>
        <p:nvSpPr>
          <p:cNvPr id="4" name="Rectangle 3"/>
          <p:cNvSpPr/>
          <p:nvPr/>
        </p:nvSpPr>
        <p:spPr bwMode="auto">
          <a:xfrm flipH="1">
            <a:off x="762000" y="2176815"/>
            <a:ext cx="914400" cy="457200"/>
          </a:xfrm>
          <a:prstGeom prst="rect">
            <a:avLst/>
          </a:prstGeom>
          <a:ln>
            <a:headEnd type="none" w="med" len="med"/>
            <a:tailEnd type="none" w="med" len="med"/>
          </a:ln>
          <a:extLst/>
        </p:spPr>
        <p:style>
          <a:lnRef idx="3">
            <a:schemeClr val="lt1"/>
          </a:lnRef>
          <a:fillRef idx="1">
            <a:schemeClr val="dk1"/>
          </a:fillRef>
          <a:effectRef idx="1">
            <a:schemeClr val="dk1"/>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400" dirty="0">
                <a:solidFill>
                  <a:schemeClr val="bg1"/>
                </a:solidFill>
                <a:latin typeface="Calibri" panose="020F0502020204030204" pitchFamily="34" charset="0"/>
                <a:ea typeface="ＭＳ Ｐゴシック" charset="0"/>
                <a:cs typeface="ＭＳ Ｐゴシック" charset="0"/>
              </a:rPr>
              <a:t>B</a:t>
            </a:r>
            <a:r>
              <a:rPr kumimoji="0" lang="en-GB" sz="1400" b="0" i="0" u="none" strike="noStrike" cap="none" normalizeH="0" baseline="0" dirty="0" smtClean="0">
                <a:ln>
                  <a:noFill/>
                </a:ln>
                <a:solidFill>
                  <a:schemeClr val="bg1"/>
                </a:solidFill>
                <a:effectLst/>
                <a:latin typeface="Calibri" panose="020F0502020204030204" pitchFamily="34" charset="0"/>
                <a:ea typeface="ＭＳ Ｐゴシック" charset="0"/>
                <a:cs typeface="ＭＳ Ｐゴシック" charset="0"/>
              </a:rPr>
              <a:t>ase TCP header</a:t>
            </a:r>
            <a:endParaRPr kumimoji="0" lang="en-GB" sz="1400" b="0" i="0" u="none" strike="noStrike" cap="none" normalizeH="0" baseline="0" dirty="0">
              <a:ln>
                <a:noFill/>
              </a:ln>
              <a:solidFill>
                <a:schemeClr val="bg1"/>
              </a:solidFill>
              <a:effectLst/>
              <a:latin typeface="Calibri" panose="020F0502020204030204" pitchFamily="34" charset="0"/>
              <a:ea typeface="ＭＳ Ｐゴシック" charset="0"/>
              <a:cs typeface="ＭＳ Ｐゴシック" charset="0"/>
            </a:endParaRPr>
          </a:p>
        </p:txBody>
      </p:sp>
      <p:sp>
        <p:nvSpPr>
          <p:cNvPr id="5" name="Rectangle 4"/>
          <p:cNvSpPr/>
          <p:nvPr/>
        </p:nvSpPr>
        <p:spPr bwMode="auto">
          <a:xfrm flipH="1">
            <a:off x="1676400" y="2176815"/>
            <a:ext cx="914400" cy="457200"/>
          </a:xfrm>
          <a:prstGeom prst="rect">
            <a:avLst/>
          </a:prstGeom>
          <a:ln>
            <a:headEnd type="none" w="med" len="med"/>
            <a:tailEnd type="none" w="med" len="med"/>
          </a:ln>
          <a:extLst/>
        </p:spPr>
        <p:style>
          <a:lnRef idx="3">
            <a:schemeClr val="lt1"/>
          </a:lnRef>
          <a:fillRef idx="1">
            <a:schemeClr val="dk1"/>
          </a:fillRef>
          <a:effectRef idx="1">
            <a:schemeClr val="dk1"/>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bg1"/>
                </a:solidFill>
                <a:effectLst/>
                <a:latin typeface="Calibri" panose="020F0502020204030204" pitchFamily="34" charset="0"/>
                <a:ea typeface="ＭＳ Ｐゴシック" charset="0"/>
                <a:cs typeface="ＭＳ Ｐゴシック" charset="0"/>
              </a:rPr>
              <a:t>Outer Options</a:t>
            </a:r>
            <a:endParaRPr kumimoji="0" lang="en-GB" sz="1400" b="0" i="0" u="none" strike="noStrike" cap="none" normalizeH="0" baseline="0" dirty="0">
              <a:ln>
                <a:noFill/>
              </a:ln>
              <a:solidFill>
                <a:schemeClr val="bg1"/>
              </a:solidFill>
              <a:effectLst/>
              <a:latin typeface="Calibri" panose="020F0502020204030204" pitchFamily="34" charset="0"/>
              <a:ea typeface="ＭＳ Ｐゴシック" charset="0"/>
              <a:cs typeface="ＭＳ Ｐゴシック" charset="0"/>
            </a:endParaRPr>
          </a:p>
        </p:txBody>
      </p:sp>
      <p:sp>
        <p:nvSpPr>
          <p:cNvPr id="6" name="Rectangle 5"/>
          <p:cNvSpPr/>
          <p:nvPr/>
        </p:nvSpPr>
        <p:spPr bwMode="auto">
          <a:xfrm flipH="1">
            <a:off x="3182956" y="2176815"/>
            <a:ext cx="1506557" cy="457200"/>
          </a:xfrm>
          <a:prstGeom prst="rect">
            <a:avLst/>
          </a:prstGeom>
          <a:solidFill>
            <a:schemeClr val="accent6">
              <a:lumMod val="60000"/>
              <a:lumOff val="4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InSpace Option</a:t>
            </a:r>
            <a:endParaRPr kumimoji="0" lang="en-GB" sz="14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sp>
        <p:nvSpPr>
          <p:cNvPr id="9" name="Rectangle 8"/>
          <p:cNvSpPr/>
          <p:nvPr/>
        </p:nvSpPr>
        <p:spPr bwMode="auto">
          <a:xfrm flipH="1">
            <a:off x="4706955" y="2176815"/>
            <a:ext cx="1524000" cy="457200"/>
          </a:xfrm>
          <a:prstGeom prst="rect">
            <a:avLst/>
          </a:prstGeom>
          <a:solidFill>
            <a:schemeClr val="accent6">
              <a:lumMod val="40000"/>
              <a:lumOff val="6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Inner Options</a:t>
            </a:r>
            <a:endParaRPr kumimoji="0" lang="en-GB" sz="14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sp>
        <p:nvSpPr>
          <p:cNvPr id="11" name="Rectangle 10"/>
          <p:cNvSpPr/>
          <p:nvPr/>
        </p:nvSpPr>
        <p:spPr bwMode="auto">
          <a:xfrm flipH="1">
            <a:off x="6230956" y="2176815"/>
            <a:ext cx="2608245" cy="457200"/>
          </a:xfrm>
          <a:prstGeom prst="rect">
            <a:avLst/>
          </a:prstGeom>
          <a:solidFill>
            <a:schemeClr val="accent6">
              <a:lumMod val="20000"/>
              <a:lumOff val="8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TCP Payload</a:t>
            </a:r>
            <a:endParaRPr kumimoji="0" lang="en-GB" sz="14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cxnSp>
        <p:nvCxnSpPr>
          <p:cNvPr id="15" name="Straight Arrow Connector 14"/>
          <p:cNvCxnSpPr>
            <a:endCxn id="22" idx="3"/>
          </p:cNvCxnSpPr>
          <p:nvPr/>
        </p:nvCxnSpPr>
        <p:spPr bwMode="auto">
          <a:xfrm flipV="1">
            <a:off x="3182956" y="1918183"/>
            <a:ext cx="1558204" cy="2232"/>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6" name="TextBox 15"/>
          <p:cNvSpPr txBox="1"/>
          <p:nvPr/>
        </p:nvSpPr>
        <p:spPr>
          <a:xfrm flipH="1">
            <a:off x="3655547" y="1872017"/>
            <a:ext cx="561372" cy="276999"/>
          </a:xfrm>
          <a:prstGeom prst="rect">
            <a:avLst/>
          </a:prstGeom>
          <a:noFill/>
        </p:spPr>
        <p:txBody>
          <a:bodyPr wrap="none" rtlCol="0">
            <a:spAutoFit/>
          </a:bodyPr>
          <a:lstStyle/>
          <a:p>
            <a:pPr algn="ctr"/>
            <a:r>
              <a:rPr lang="en-GB" sz="1200" dirty="0" smtClean="0">
                <a:latin typeface="Calibri" panose="020F0502020204030204" pitchFamily="34" charset="0"/>
              </a:rPr>
              <a:t>Len=2</a:t>
            </a:r>
            <a:endParaRPr lang="en-GB" sz="1200" dirty="0">
              <a:latin typeface="Calibri" panose="020F0502020204030204" pitchFamily="34" charset="0"/>
            </a:endParaRPr>
          </a:p>
        </p:txBody>
      </p:sp>
      <p:sp>
        <p:nvSpPr>
          <p:cNvPr id="22" name="TextBox 21"/>
          <p:cNvSpPr txBox="1"/>
          <p:nvPr/>
        </p:nvSpPr>
        <p:spPr>
          <a:xfrm flipH="1">
            <a:off x="4741160" y="1687350"/>
            <a:ext cx="1455591" cy="461665"/>
          </a:xfrm>
          <a:prstGeom prst="rect">
            <a:avLst/>
          </a:prstGeom>
          <a:noFill/>
        </p:spPr>
        <p:txBody>
          <a:bodyPr wrap="none" rtlCol="0">
            <a:spAutoFit/>
          </a:bodyPr>
          <a:lstStyle/>
          <a:p>
            <a:pPr algn="ctr"/>
            <a:r>
              <a:rPr lang="en-GB" sz="1200" dirty="0" smtClean="0">
                <a:latin typeface="Calibri" panose="020F0502020204030204" pitchFamily="34" charset="0"/>
              </a:rPr>
              <a:t>Inner Options Offset</a:t>
            </a:r>
            <a:br>
              <a:rPr lang="en-GB" sz="1200" dirty="0" smtClean="0">
                <a:latin typeface="Calibri" panose="020F0502020204030204" pitchFamily="34" charset="0"/>
              </a:rPr>
            </a:br>
            <a:r>
              <a:rPr lang="en-GB" sz="1200" dirty="0" smtClean="0">
                <a:latin typeface="Calibri" panose="020F0502020204030204" pitchFamily="34" charset="0"/>
              </a:rPr>
              <a:t>(</a:t>
            </a:r>
            <a:r>
              <a:rPr lang="en-GB" sz="1200" dirty="0" err="1" smtClean="0">
                <a:latin typeface="Calibri" panose="020F0502020204030204" pitchFamily="34" charset="0"/>
              </a:rPr>
              <a:t>InOO</a:t>
            </a:r>
            <a:r>
              <a:rPr lang="en-GB" sz="1200" dirty="0" smtClean="0">
                <a:latin typeface="Calibri" panose="020F0502020204030204" pitchFamily="34" charset="0"/>
              </a:rPr>
              <a:t>)</a:t>
            </a:r>
            <a:endParaRPr lang="en-GB" sz="1200" dirty="0">
              <a:latin typeface="Calibri" panose="020F0502020204030204" pitchFamily="34" charset="0"/>
            </a:endParaRPr>
          </a:p>
        </p:txBody>
      </p:sp>
      <p:cxnSp>
        <p:nvCxnSpPr>
          <p:cNvPr id="20" name="Straight Arrow Connector 19"/>
          <p:cNvCxnSpPr/>
          <p:nvPr/>
        </p:nvCxnSpPr>
        <p:spPr bwMode="auto">
          <a:xfrm>
            <a:off x="4706955" y="1920415"/>
            <a:ext cx="1524000"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3" name="TextBox 22"/>
          <p:cNvSpPr txBox="1"/>
          <p:nvPr/>
        </p:nvSpPr>
        <p:spPr>
          <a:xfrm flipH="1">
            <a:off x="6870702" y="1700229"/>
            <a:ext cx="1260410" cy="461665"/>
          </a:xfrm>
          <a:prstGeom prst="rect">
            <a:avLst/>
          </a:prstGeom>
          <a:noFill/>
        </p:spPr>
        <p:txBody>
          <a:bodyPr wrap="none" rtlCol="0">
            <a:spAutoFit/>
          </a:bodyPr>
          <a:lstStyle/>
          <a:p>
            <a:pPr algn="ctr"/>
            <a:r>
              <a:rPr lang="en-GB" sz="1200" dirty="0" smtClean="0">
                <a:latin typeface="Calibri" panose="020F0502020204030204" pitchFamily="34" charset="0"/>
              </a:rPr>
              <a:t>Sent Payload Size</a:t>
            </a:r>
            <a:br>
              <a:rPr lang="en-GB" sz="1200" dirty="0" smtClean="0">
                <a:latin typeface="Calibri" panose="020F0502020204030204" pitchFamily="34" charset="0"/>
              </a:rPr>
            </a:br>
            <a:r>
              <a:rPr lang="en-GB" sz="1200" dirty="0" smtClean="0">
                <a:latin typeface="Calibri" panose="020F0502020204030204" pitchFamily="34" charset="0"/>
              </a:rPr>
              <a:t>(SPS)</a:t>
            </a:r>
            <a:endParaRPr lang="en-GB" sz="1200" dirty="0">
              <a:latin typeface="Calibri" panose="020F0502020204030204" pitchFamily="34" charset="0"/>
            </a:endParaRPr>
          </a:p>
        </p:txBody>
      </p:sp>
      <p:cxnSp>
        <p:nvCxnSpPr>
          <p:cNvPr id="26" name="Straight Arrow Connector 25"/>
          <p:cNvCxnSpPr>
            <a:stCxn id="22" idx="1"/>
          </p:cNvCxnSpPr>
          <p:nvPr/>
        </p:nvCxnSpPr>
        <p:spPr bwMode="auto">
          <a:xfrm>
            <a:off x="6196751" y="1918183"/>
            <a:ext cx="2642449" cy="11531"/>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9" name="Straight Connector 28"/>
          <p:cNvCxnSpPr/>
          <p:nvPr/>
        </p:nvCxnSpPr>
        <p:spPr bwMode="auto">
          <a:xfrm flipH="1" flipV="1">
            <a:off x="3182955" y="1795815"/>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1" name="Straight Connector 30"/>
          <p:cNvCxnSpPr/>
          <p:nvPr/>
        </p:nvCxnSpPr>
        <p:spPr bwMode="auto">
          <a:xfrm flipH="1" flipV="1">
            <a:off x="4689512" y="1795815"/>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2" name="Straight Connector 31"/>
          <p:cNvCxnSpPr/>
          <p:nvPr/>
        </p:nvCxnSpPr>
        <p:spPr bwMode="auto">
          <a:xfrm flipH="1" flipV="1">
            <a:off x="6230955" y="1795815"/>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3" name="Straight Connector 32"/>
          <p:cNvCxnSpPr/>
          <p:nvPr/>
        </p:nvCxnSpPr>
        <p:spPr bwMode="auto">
          <a:xfrm flipH="1" flipV="1">
            <a:off x="8839200" y="1795815"/>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77" name="TextBox 76"/>
          <p:cNvSpPr txBox="1"/>
          <p:nvPr/>
        </p:nvSpPr>
        <p:spPr>
          <a:xfrm>
            <a:off x="381000" y="1386073"/>
            <a:ext cx="981551" cy="461665"/>
          </a:xfrm>
          <a:prstGeom prst="rect">
            <a:avLst/>
          </a:prstGeom>
          <a:noFill/>
        </p:spPr>
        <p:txBody>
          <a:bodyPr wrap="none" rtlCol="0">
            <a:spAutoFit/>
          </a:bodyPr>
          <a:lstStyle/>
          <a:p>
            <a:r>
              <a:rPr lang="en-GB" sz="2400" dirty="0" smtClean="0">
                <a:latin typeface="Calibri" panose="020F0502020204030204" pitchFamily="34" charset="0"/>
              </a:rPr>
              <a:t>SYN=1</a:t>
            </a:r>
            <a:endParaRPr lang="en-GB" sz="2400" dirty="0">
              <a:latin typeface="Calibri" panose="020F0502020204030204" pitchFamily="34" charset="0"/>
            </a:endParaRPr>
          </a:p>
        </p:txBody>
      </p:sp>
      <p:sp>
        <p:nvSpPr>
          <p:cNvPr id="39" name="Rectangle 38"/>
          <p:cNvSpPr/>
          <p:nvPr/>
        </p:nvSpPr>
        <p:spPr bwMode="auto">
          <a:xfrm flipH="1">
            <a:off x="2590800" y="2176815"/>
            <a:ext cx="600772" cy="457200"/>
          </a:xfrm>
          <a:prstGeom prst="rect">
            <a:avLst/>
          </a:prstGeom>
          <a:solidFill>
            <a:schemeClr val="accent6"/>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Magic</a:t>
            </a:r>
            <a:br>
              <a:rPr kumimoji="0" lang="en-GB" sz="14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br>
            <a:r>
              <a:rPr kumimoji="0" lang="en-GB" sz="14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A</a:t>
            </a:r>
            <a:endParaRPr kumimoji="0" lang="en-GB" sz="14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cxnSp>
        <p:nvCxnSpPr>
          <p:cNvPr id="40" name="Straight Arrow Connector 39"/>
          <p:cNvCxnSpPr/>
          <p:nvPr/>
        </p:nvCxnSpPr>
        <p:spPr bwMode="auto">
          <a:xfrm>
            <a:off x="2590800" y="1920415"/>
            <a:ext cx="600772"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41" name="TextBox 40"/>
          <p:cNvSpPr txBox="1"/>
          <p:nvPr/>
        </p:nvSpPr>
        <p:spPr>
          <a:xfrm flipH="1">
            <a:off x="2751959" y="1872017"/>
            <a:ext cx="269626" cy="276999"/>
          </a:xfrm>
          <a:prstGeom prst="rect">
            <a:avLst/>
          </a:prstGeom>
          <a:noFill/>
        </p:spPr>
        <p:txBody>
          <a:bodyPr wrap="none" rtlCol="0">
            <a:spAutoFit/>
          </a:bodyPr>
          <a:lstStyle/>
          <a:p>
            <a:pPr algn="ctr"/>
            <a:r>
              <a:rPr lang="en-GB" sz="1200" dirty="0" smtClean="0">
                <a:latin typeface="Calibri" panose="020F0502020204030204" pitchFamily="34" charset="0"/>
              </a:rPr>
              <a:t>1</a:t>
            </a:r>
            <a:endParaRPr lang="en-GB" sz="1200" dirty="0">
              <a:latin typeface="Calibri" panose="020F0502020204030204" pitchFamily="34" charset="0"/>
            </a:endParaRPr>
          </a:p>
        </p:txBody>
      </p:sp>
      <p:cxnSp>
        <p:nvCxnSpPr>
          <p:cNvPr id="43" name="Straight Connector 42"/>
          <p:cNvCxnSpPr/>
          <p:nvPr/>
        </p:nvCxnSpPr>
        <p:spPr bwMode="auto">
          <a:xfrm flipH="1" flipV="1">
            <a:off x="2590800" y="1795815"/>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46" name="Rounded Rectangle 45"/>
          <p:cNvSpPr/>
          <p:nvPr/>
        </p:nvSpPr>
        <p:spPr bwMode="auto">
          <a:xfrm>
            <a:off x="381000" y="3378030"/>
            <a:ext cx="8686800" cy="1638647"/>
          </a:xfrm>
          <a:prstGeom prst="roundRect">
            <a:avLst>
              <a:gd name="adj" fmla="val 5664"/>
            </a:avLst>
          </a:prstGeom>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Calibri" panose="020F0502020204030204" pitchFamily="34" charset="0"/>
              <a:ea typeface="ＭＳ Ｐゴシック" charset="0"/>
              <a:cs typeface="ＭＳ Ｐゴシック" charset="0"/>
            </a:endParaRPr>
          </a:p>
        </p:txBody>
      </p:sp>
      <p:sp>
        <p:nvSpPr>
          <p:cNvPr id="47" name="Rectangle 46"/>
          <p:cNvSpPr/>
          <p:nvPr/>
        </p:nvSpPr>
        <p:spPr bwMode="auto">
          <a:xfrm flipH="1">
            <a:off x="762000" y="4168775"/>
            <a:ext cx="914400" cy="457200"/>
          </a:xfrm>
          <a:prstGeom prst="rect">
            <a:avLst/>
          </a:prstGeom>
          <a:ln>
            <a:headEnd type="none" w="med" len="med"/>
            <a:tailEnd type="none" w="med" len="med"/>
          </a:ln>
          <a:extLst/>
        </p:spPr>
        <p:style>
          <a:lnRef idx="3">
            <a:schemeClr val="lt1"/>
          </a:lnRef>
          <a:fillRef idx="1">
            <a:schemeClr val="dk1"/>
          </a:fillRef>
          <a:effectRef idx="1">
            <a:schemeClr val="dk1"/>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400" dirty="0">
                <a:solidFill>
                  <a:schemeClr val="bg1"/>
                </a:solidFill>
                <a:latin typeface="Calibri" panose="020F0502020204030204" pitchFamily="34" charset="0"/>
                <a:ea typeface="ＭＳ Ｐゴシック" charset="0"/>
                <a:cs typeface="ＭＳ Ｐゴシック" charset="0"/>
              </a:rPr>
              <a:t>B</a:t>
            </a:r>
            <a:r>
              <a:rPr kumimoji="0" lang="en-GB" sz="1400" b="0" i="0" u="none" strike="noStrike" cap="none" normalizeH="0" baseline="0" dirty="0" smtClean="0">
                <a:ln>
                  <a:noFill/>
                </a:ln>
                <a:solidFill>
                  <a:schemeClr val="bg1"/>
                </a:solidFill>
                <a:effectLst/>
                <a:latin typeface="Calibri" panose="020F0502020204030204" pitchFamily="34" charset="0"/>
                <a:ea typeface="ＭＳ Ｐゴシック" charset="0"/>
                <a:cs typeface="ＭＳ Ｐゴシック" charset="0"/>
              </a:rPr>
              <a:t>ase TCP header</a:t>
            </a:r>
            <a:endParaRPr kumimoji="0" lang="en-GB" sz="1400" b="0" i="0" u="none" strike="noStrike" cap="none" normalizeH="0" baseline="0" dirty="0">
              <a:ln>
                <a:noFill/>
              </a:ln>
              <a:solidFill>
                <a:schemeClr val="bg1"/>
              </a:solidFill>
              <a:effectLst/>
              <a:latin typeface="Calibri" panose="020F0502020204030204" pitchFamily="34" charset="0"/>
              <a:ea typeface="ＭＳ Ｐゴシック" charset="0"/>
              <a:cs typeface="ＭＳ Ｐゴシック" charset="0"/>
            </a:endParaRPr>
          </a:p>
        </p:txBody>
      </p:sp>
      <p:sp>
        <p:nvSpPr>
          <p:cNvPr id="48" name="Rectangle 47"/>
          <p:cNvSpPr/>
          <p:nvPr/>
        </p:nvSpPr>
        <p:spPr bwMode="auto">
          <a:xfrm flipH="1">
            <a:off x="1676400" y="4168775"/>
            <a:ext cx="914400" cy="457200"/>
          </a:xfrm>
          <a:prstGeom prst="rect">
            <a:avLst/>
          </a:prstGeom>
          <a:ln>
            <a:headEnd type="none" w="med" len="med"/>
            <a:tailEnd type="none" w="med" len="med"/>
          </a:ln>
          <a:extLst/>
        </p:spPr>
        <p:style>
          <a:lnRef idx="3">
            <a:schemeClr val="lt1"/>
          </a:lnRef>
          <a:fillRef idx="1">
            <a:schemeClr val="dk1"/>
          </a:fillRef>
          <a:effectRef idx="1">
            <a:schemeClr val="dk1"/>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bg1"/>
                </a:solidFill>
                <a:effectLst/>
                <a:latin typeface="Calibri" panose="020F0502020204030204" pitchFamily="34" charset="0"/>
                <a:ea typeface="ＭＳ Ｐゴシック" charset="0"/>
                <a:cs typeface="ＭＳ Ｐゴシック" charset="0"/>
              </a:rPr>
              <a:t>Outer Options</a:t>
            </a:r>
            <a:endParaRPr kumimoji="0" lang="en-GB" sz="1400" b="0" i="0" u="none" strike="noStrike" cap="none" normalizeH="0" baseline="0" dirty="0">
              <a:ln>
                <a:noFill/>
              </a:ln>
              <a:solidFill>
                <a:schemeClr val="bg1"/>
              </a:solidFill>
              <a:effectLst/>
              <a:latin typeface="Calibri" panose="020F0502020204030204" pitchFamily="34" charset="0"/>
              <a:ea typeface="ＭＳ Ｐゴシック" charset="0"/>
              <a:cs typeface="ＭＳ Ｐゴシック" charset="0"/>
            </a:endParaRPr>
          </a:p>
        </p:txBody>
      </p:sp>
      <p:sp>
        <p:nvSpPr>
          <p:cNvPr id="49" name="Rectangle 48"/>
          <p:cNvSpPr/>
          <p:nvPr/>
        </p:nvSpPr>
        <p:spPr bwMode="auto">
          <a:xfrm flipH="1">
            <a:off x="2590800" y="4168775"/>
            <a:ext cx="762000" cy="457200"/>
          </a:xfrm>
          <a:prstGeom prst="rect">
            <a:avLst/>
          </a:prstGeom>
          <a:solidFill>
            <a:schemeClr val="accent6">
              <a:lumMod val="60000"/>
              <a:lumOff val="4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InSpace Option</a:t>
            </a:r>
            <a:endParaRPr kumimoji="0" lang="en-GB" sz="14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sp>
        <p:nvSpPr>
          <p:cNvPr id="50" name="Rectangle 49"/>
          <p:cNvSpPr/>
          <p:nvPr/>
        </p:nvSpPr>
        <p:spPr bwMode="auto">
          <a:xfrm flipH="1">
            <a:off x="3352800" y="4168775"/>
            <a:ext cx="1524000" cy="457200"/>
          </a:xfrm>
          <a:prstGeom prst="rect">
            <a:avLst/>
          </a:prstGeom>
          <a:solidFill>
            <a:schemeClr val="accent6">
              <a:lumMod val="40000"/>
              <a:lumOff val="6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Inner Options</a:t>
            </a:r>
            <a:endParaRPr kumimoji="0" lang="en-GB" sz="14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sp>
        <p:nvSpPr>
          <p:cNvPr id="51" name="Rectangle 50"/>
          <p:cNvSpPr/>
          <p:nvPr/>
        </p:nvSpPr>
        <p:spPr bwMode="auto">
          <a:xfrm flipH="1">
            <a:off x="4876800" y="4168775"/>
            <a:ext cx="3962400" cy="457200"/>
          </a:xfrm>
          <a:prstGeom prst="rect">
            <a:avLst/>
          </a:prstGeom>
          <a:solidFill>
            <a:schemeClr val="accent6">
              <a:lumMod val="20000"/>
              <a:lumOff val="8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TCP Payload</a:t>
            </a:r>
            <a:endParaRPr kumimoji="0" lang="en-GB" sz="14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cxnSp>
        <p:nvCxnSpPr>
          <p:cNvPr id="54" name="Straight Arrow Connector 53"/>
          <p:cNvCxnSpPr/>
          <p:nvPr/>
        </p:nvCxnSpPr>
        <p:spPr bwMode="auto">
          <a:xfrm>
            <a:off x="2590800" y="3912373"/>
            <a:ext cx="762000"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55" name="TextBox 54"/>
          <p:cNvSpPr txBox="1"/>
          <p:nvPr/>
        </p:nvSpPr>
        <p:spPr>
          <a:xfrm flipH="1">
            <a:off x="2691114" y="3863975"/>
            <a:ext cx="561372" cy="276999"/>
          </a:xfrm>
          <a:prstGeom prst="rect">
            <a:avLst/>
          </a:prstGeom>
          <a:noFill/>
        </p:spPr>
        <p:txBody>
          <a:bodyPr wrap="none" rtlCol="0">
            <a:spAutoFit/>
          </a:bodyPr>
          <a:lstStyle/>
          <a:p>
            <a:pPr algn="ctr"/>
            <a:r>
              <a:rPr lang="en-GB" sz="1200" dirty="0" smtClean="0">
                <a:latin typeface="Calibri" panose="020F0502020204030204" pitchFamily="34" charset="0"/>
              </a:rPr>
              <a:t>Len=1</a:t>
            </a:r>
            <a:endParaRPr lang="en-GB" sz="1200" dirty="0">
              <a:latin typeface="Calibri" panose="020F0502020204030204" pitchFamily="34" charset="0"/>
            </a:endParaRPr>
          </a:p>
        </p:txBody>
      </p:sp>
      <p:sp>
        <p:nvSpPr>
          <p:cNvPr id="59" name="TextBox 58"/>
          <p:cNvSpPr txBox="1"/>
          <p:nvPr/>
        </p:nvSpPr>
        <p:spPr>
          <a:xfrm flipH="1">
            <a:off x="3387005" y="3679309"/>
            <a:ext cx="1455591" cy="461665"/>
          </a:xfrm>
          <a:prstGeom prst="rect">
            <a:avLst/>
          </a:prstGeom>
          <a:noFill/>
        </p:spPr>
        <p:txBody>
          <a:bodyPr wrap="none" rtlCol="0">
            <a:spAutoFit/>
          </a:bodyPr>
          <a:lstStyle/>
          <a:p>
            <a:pPr algn="ctr"/>
            <a:r>
              <a:rPr lang="en-GB" sz="1200" dirty="0" smtClean="0">
                <a:latin typeface="Calibri" panose="020F0502020204030204" pitchFamily="34" charset="0"/>
              </a:rPr>
              <a:t>Inner Options Offset</a:t>
            </a:r>
            <a:br>
              <a:rPr lang="en-GB" sz="1200" dirty="0" smtClean="0">
                <a:latin typeface="Calibri" panose="020F0502020204030204" pitchFamily="34" charset="0"/>
              </a:rPr>
            </a:br>
            <a:r>
              <a:rPr lang="en-GB" sz="1200" dirty="0" smtClean="0">
                <a:latin typeface="Calibri" panose="020F0502020204030204" pitchFamily="34" charset="0"/>
              </a:rPr>
              <a:t>(</a:t>
            </a:r>
            <a:r>
              <a:rPr lang="en-GB" sz="1200" dirty="0" err="1" smtClean="0">
                <a:latin typeface="Calibri" panose="020F0502020204030204" pitchFamily="34" charset="0"/>
              </a:rPr>
              <a:t>InOO</a:t>
            </a:r>
            <a:r>
              <a:rPr lang="en-GB" sz="1200" dirty="0" smtClean="0">
                <a:latin typeface="Calibri" panose="020F0502020204030204" pitchFamily="34" charset="0"/>
              </a:rPr>
              <a:t>)</a:t>
            </a:r>
            <a:endParaRPr lang="en-GB" sz="1200" dirty="0">
              <a:latin typeface="Calibri" panose="020F0502020204030204" pitchFamily="34" charset="0"/>
            </a:endParaRPr>
          </a:p>
        </p:txBody>
      </p:sp>
      <p:cxnSp>
        <p:nvCxnSpPr>
          <p:cNvPr id="60" name="Straight Arrow Connector 59"/>
          <p:cNvCxnSpPr/>
          <p:nvPr/>
        </p:nvCxnSpPr>
        <p:spPr bwMode="auto">
          <a:xfrm>
            <a:off x="3352800" y="3912373"/>
            <a:ext cx="1524000"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61" name="TextBox 60"/>
          <p:cNvSpPr txBox="1"/>
          <p:nvPr/>
        </p:nvSpPr>
        <p:spPr>
          <a:xfrm flipH="1">
            <a:off x="6227791" y="3692188"/>
            <a:ext cx="1260410" cy="461665"/>
          </a:xfrm>
          <a:prstGeom prst="rect">
            <a:avLst/>
          </a:prstGeom>
          <a:noFill/>
        </p:spPr>
        <p:txBody>
          <a:bodyPr wrap="none" rtlCol="0">
            <a:spAutoFit/>
          </a:bodyPr>
          <a:lstStyle/>
          <a:p>
            <a:pPr algn="ctr"/>
            <a:r>
              <a:rPr lang="en-GB" sz="1200" dirty="0" smtClean="0">
                <a:latin typeface="Calibri" panose="020F0502020204030204" pitchFamily="34" charset="0"/>
              </a:rPr>
              <a:t>Sent Payload Size</a:t>
            </a:r>
            <a:br>
              <a:rPr lang="en-GB" sz="1200" dirty="0" smtClean="0">
                <a:latin typeface="Calibri" panose="020F0502020204030204" pitchFamily="34" charset="0"/>
              </a:rPr>
            </a:br>
            <a:r>
              <a:rPr lang="en-GB" sz="1200" dirty="0" smtClean="0">
                <a:latin typeface="Calibri" panose="020F0502020204030204" pitchFamily="34" charset="0"/>
              </a:rPr>
              <a:t>(SPS)</a:t>
            </a:r>
            <a:endParaRPr lang="en-GB" sz="1200" dirty="0">
              <a:latin typeface="Calibri" panose="020F0502020204030204" pitchFamily="34" charset="0"/>
            </a:endParaRPr>
          </a:p>
        </p:txBody>
      </p:sp>
      <p:cxnSp>
        <p:nvCxnSpPr>
          <p:cNvPr id="62" name="Straight Arrow Connector 61"/>
          <p:cNvCxnSpPr/>
          <p:nvPr/>
        </p:nvCxnSpPr>
        <p:spPr bwMode="auto">
          <a:xfrm>
            <a:off x="4876800" y="3912374"/>
            <a:ext cx="3962400" cy="12689"/>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3" name="Straight Connector 62"/>
          <p:cNvCxnSpPr/>
          <p:nvPr/>
        </p:nvCxnSpPr>
        <p:spPr bwMode="auto">
          <a:xfrm flipH="1" flipV="1">
            <a:off x="2590800" y="3787775"/>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4" name="Straight Connector 63"/>
          <p:cNvCxnSpPr/>
          <p:nvPr/>
        </p:nvCxnSpPr>
        <p:spPr bwMode="auto">
          <a:xfrm flipH="1" flipV="1">
            <a:off x="3335357" y="3787775"/>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6" name="Straight Connector 65"/>
          <p:cNvCxnSpPr/>
          <p:nvPr/>
        </p:nvCxnSpPr>
        <p:spPr bwMode="auto">
          <a:xfrm flipH="1" flipV="1">
            <a:off x="4876800" y="3787775"/>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7" name="Straight Connector 66"/>
          <p:cNvCxnSpPr/>
          <p:nvPr/>
        </p:nvCxnSpPr>
        <p:spPr bwMode="auto">
          <a:xfrm flipH="1" flipV="1">
            <a:off x="8839200" y="3787775"/>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72" name="TextBox 71"/>
          <p:cNvSpPr txBox="1"/>
          <p:nvPr/>
        </p:nvSpPr>
        <p:spPr>
          <a:xfrm>
            <a:off x="381000" y="3378032"/>
            <a:ext cx="981551" cy="461665"/>
          </a:xfrm>
          <a:prstGeom prst="rect">
            <a:avLst/>
          </a:prstGeom>
          <a:noFill/>
        </p:spPr>
        <p:txBody>
          <a:bodyPr wrap="none" rtlCol="0">
            <a:spAutoFit/>
          </a:bodyPr>
          <a:lstStyle/>
          <a:p>
            <a:r>
              <a:rPr lang="en-GB" sz="2400" dirty="0" smtClean="0">
                <a:latin typeface="Calibri" panose="020F0502020204030204" pitchFamily="34" charset="0"/>
              </a:rPr>
              <a:t>SYN=0</a:t>
            </a:r>
            <a:endParaRPr lang="en-GB" sz="2400" dirty="0">
              <a:latin typeface="Calibri" panose="020F0502020204030204" pitchFamily="34" charset="0"/>
            </a:endParaRPr>
          </a:p>
        </p:txBody>
      </p:sp>
      <p:sp>
        <p:nvSpPr>
          <p:cNvPr id="14" name="Left Brace 13"/>
          <p:cNvSpPr/>
          <p:nvPr/>
        </p:nvSpPr>
        <p:spPr bwMode="auto">
          <a:xfrm rot="16200000">
            <a:off x="5641946" y="2076723"/>
            <a:ext cx="146113" cy="6248399"/>
          </a:xfrm>
          <a:prstGeom prst="leftBrace">
            <a:avLst>
              <a:gd name="adj1" fmla="val 29981"/>
              <a:gd name="adj2" fmla="val 50000"/>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Calibri" panose="020F0502020204030204" pitchFamily="34" charset="0"/>
              <a:ea typeface="ＭＳ Ｐゴシック" charset="0"/>
              <a:cs typeface="ＭＳ Ｐゴシック" charset="0"/>
            </a:endParaRPr>
          </a:p>
        </p:txBody>
      </p:sp>
      <p:sp>
        <p:nvSpPr>
          <p:cNvPr id="79" name="TextBox 78"/>
          <p:cNvSpPr txBox="1"/>
          <p:nvPr/>
        </p:nvSpPr>
        <p:spPr>
          <a:xfrm flipH="1">
            <a:off x="5342947" y="5295687"/>
            <a:ext cx="744113" cy="276999"/>
          </a:xfrm>
          <a:prstGeom prst="rect">
            <a:avLst/>
          </a:prstGeom>
          <a:noFill/>
        </p:spPr>
        <p:txBody>
          <a:bodyPr wrap="none" rtlCol="0">
            <a:spAutoFit/>
          </a:bodyPr>
          <a:lstStyle/>
          <a:p>
            <a:pPr algn="ctr"/>
            <a:r>
              <a:rPr lang="en-GB" sz="1200" dirty="0" smtClean="0">
                <a:latin typeface="Calibri" panose="020F0502020204030204" pitchFamily="34" charset="0"/>
              </a:rPr>
              <a:t>TCP Data</a:t>
            </a:r>
            <a:endParaRPr lang="en-GB" sz="1200" dirty="0">
              <a:latin typeface="Calibri" panose="020F0502020204030204" pitchFamily="34" charset="0"/>
            </a:endParaRPr>
          </a:p>
        </p:txBody>
      </p:sp>
      <p:sp>
        <p:nvSpPr>
          <p:cNvPr id="44" name="Right Arrow 43"/>
          <p:cNvSpPr/>
          <p:nvPr/>
        </p:nvSpPr>
        <p:spPr bwMode="auto">
          <a:xfrm>
            <a:off x="6858000" y="304800"/>
            <a:ext cx="2000910" cy="564601"/>
          </a:xfrm>
          <a:prstGeom prst="rightArrow">
            <a:avLst/>
          </a:prstGeom>
          <a:ln>
            <a:headEnd type="none" w="med" len="med"/>
            <a:tailEnd type="none" w="med" len="med"/>
          </a:ln>
          <a:extLst/>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Arial" charset="0"/>
              <a:ea typeface="ＭＳ Ｐゴシック" charset="0"/>
              <a:cs typeface="ＭＳ Ｐゴシック" charset="0"/>
            </a:endParaRPr>
          </a:p>
        </p:txBody>
      </p:sp>
      <p:pic>
        <p:nvPicPr>
          <p:cNvPr id="45" name="Picture 4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782125">
            <a:off x="7115045" y="94577"/>
            <a:ext cx="470956" cy="9195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2" name="Picture 5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782125">
            <a:off x="7781266" y="100501"/>
            <a:ext cx="470956" cy="9195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Slide Number Placeholder 2"/>
          <p:cNvSpPr>
            <a:spLocks noGrp="1"/>
          </p:cNvSpPr>
          <p:nvPr>
            <p:ph type="sldNum" sz="quarter" idx="11"/>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37400239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Straight Connector 16"/>
          <p:cNvCxnSpPr/>
          <p:nvPr/>
        </p:nvCxnSpPr>
        <p:spPr bwMode="auto">
          <a:xfrm flipV="1">
            <a:off x="1994644" y="1600200"/>
            <a:ext cx="0" cy="1066800"/>
          </a:xfrm>
          <a:prstGeom prst="line">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0" name="Straight Connector 19"/>
          <p:cNvCxnSpPr/>
          <p:nvPr/>
        </p:nvCxnSpPr>
        <p:spPr bwMode="auto">
          <a:xfrm flipV="1">
            <a:off x="3314649" y="1600200"/>
            <a:ext cx="0" cy="1066800"/>
          </a:xfrm>
          <a:prstGeom prst="line">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1" name="Straight Connector 20"/>
          <p:cNvCxnSpPr/>
          <p:nvPr/>
        </p:nvCxnSpPr>
        <p:spPr bwMode="auto">
          <a:xfrm flipV="1">
            <a:off x="4480398" y="1600200"/>
            <a:ext cx="0" cy="1066800"/>
          </a:xfrm>
          <a:prstGeom prst="line">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2" name="Straight Connector 21"/>
          <p:cNvCxnSpPr/>
          <p:nvPr/>
        </p:nvCxnSpPr>
        <p:spPr bwMode="auto">
          <a:xfrm flipV="1">
            <a:off x="6477000" y="1600200"/>
            <a:ext cx="0" cy="1066800"/>
          </a:xfrm>
          <a:prstGeom prst="line">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3" name="Straight Connector 22"/>
          <p:cNvCxnSpPr/>
          <p:nvPr/>
        </p:nvCxnSpPr>
        <p:spPr bwMode="auto">
          <a:xfrm flipV="1">
            <a:off x="7665560" y="1600200"/>
            <a:ext cx="0" cy="1066800"/>
          </a:xfrm>
          <a:prstGeom prst="line">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 name="Title 1"/>
          <p:cNvSpPr>
            <a:spLocks noGrp="1"/>
          </p:cNvSpPr>
          <p:nvPr>
            <p:ph type="title"/>
          </p:nvPr>
        </p:nvSpPr>
        <p:spPr/>
        <p:txBody>
          <a:bodyPr/>
          <a:lstStyle/>
          <a:p>
            <a:r>
              <a:rPr lang="en-GB" dirty="0" smtClean="0"/>
              <a:t>Inner Space – TCP </a:t>
            </a:r>
            <a:r>
              <a:rPr lang="en-GB" dirty="0" smtClean="0"/>
              <a:t>byte-stream</a:t>
            </a:r>
            <a:endParaRPr lang="en-GB" dirty="0"/>
          </a:p>
        </p:txBody>
      </p:sp>
      <p:sp>
        <p:nvSpPr>
          <p:cNvPr id="25" name="Content Placeholder 24"/>
          <p:cNvSpPr>
            <a:spLocks noGrp="1"/>
          </p:cNvSpPr>
          <p:nvPr>
            <p:ph idx="1"/>
          </p:nvPr>
        </p:nvSpPr>
        <p:spPr>
          <a:xfrm>
            <a:off x="2972052" y="5105400"/>
            <a:ext cx="5486149" cy="1143000"/>
          </a:xfrm>
        </p:spPr>
        <p:txBody>
          <a:bodyPr>
            <a:normAutofit fontScale="92500" lnSpcReduction="10000"/>
          </a:bodyPr>
          <a:lstStyle/>
          <a:p>
            <a:r>
              <a:rPr lang="en-GB" dirty="0" smtClean="0"/>
              <a:t>robust to resegmentation</a:t>
            </a:r>
          </a:p>
          <a:p>
            <a:r>
              <a:rPr lang="en-GB" dirty="0" smtClean="0"/>
              <a:t>Inner Options not prone to stripping</a:t>
            </a:r>
          </a:p>
          <a:p>
            <a:r>
              <a:rPr lang="en-GB" dirty="0" smtClean="0"/>
              <a:t>reliable ordered delivery of Inner Options</a:t>
            </a:r>
            <a:endParaRPr lang="en-GB" dirty="0"/>
          </a:p>
        </p:txBody>
      </p:sp>
      <p:sp>
        <p:nvSpPr>
          <p:cNvPr id="4" name="Rectangle 3"/>
          <p:cNvSpPr/>
          <p:nvPr/>
        </p:nvSpPr>
        <p:spPr bwMode="auto">
          <a:xfrm flipH="1">
            <a:off x="452085" y="1600200"/>
            <a:ext cx="762453" cy="381000"/>
          </a:xfrm>
          <a:prstGeom prst="rect">
            <a:avLst/>
          </a:prstGeom>
          <a:solidFill>
            <a:schemeClr val="accent6">
              <a:lumMod val="60000"/>
              <a:lumOff val="4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InSpace Option</a:t>
            </a:r>
            <a:endParaRPr kumimoji="0" lang="en-GB" sz="9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sp>
        <p:nvSpPr>
          <p:cNvPr id="5" name="Rectangle 4"/>
          <p:cNvSpPr/>
          <p:nvPr/>
        </p:nvSpPr>
        <p:spPr bwMode="auto">
          <a:xfrm flipH="1">
            <a:off x="1223364" y="1600200"/>
            <a:ext cx="771280" cy="381000"/>
          </a:xfrm>
          <a:prstGeom prst="rect">
            <a:avLst/>
          </a:prstGeom>
          <a:solidFill>
            <a:schemeClr val="accent6">
              <a:lumMod val="40000"/>
              <a:lumOff val="6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Inner Options</a:t>
            </a:r>
            <a:endParaRPr kumimoji="0" lang="en-GB" sz="9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sp>
        <p:nvSpPr>
          <p:cNvPr id="6" name="Rectangle 5"/>
          <p:cNvSpPr/>
          <p:nvPr/>
        </p:nvSpPr>
        <p:spPr bwMode="auto">
          <a:xfrm flipH="1">
            <a:off x="1994644" y="2286000"/>
            <a:ext cx="1320005" cy="381000"/>
          </a:xfrm>
          <a:prstGeom prst="rect">
            <a:avLst/>
          </a:prstGeom>
          <a:solidFill>
            <a:schemeClr val="accent6">
              <a:lumMod val="20000"/>
              <a:lumOff val="8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TCP Payload</a:t>
            </a:r>
            <a:endParaRPr kumimoji="0" lang="en-GB" sz="16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sp>
        <p:nvSpPr>
          <p:cNvPr id="7" name="Rectangle 6"/>
          <p:cNvSpPr/>
          <p:nvPr/>
        </p:nvSpPr>
        <p:spPr bwMode="auto">
          <a:xfrm flipH="1">
            <a:off x="152400" y="1600200"/>
            <a:ext cx="304044" cy="381000"/>
          </a:xfrm>
          <a:prstGeom prst="rect">
            <a:avLst/>
          </a:prstGeom>
          <a:solidFill>
            <a:schemeClr val="accent6"/>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Magic</a:t>
            </a:r>
            <a:br>
              <a:rPr kumimoji="0" lang="en-GB" sz="9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br>
            <a:r>
              <a:rPr kumimoji="0" lang="en-GB" sz="9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No. A</a:t>
            </a:r>
            <a:endParaRPr kumimoji="0" lang="en-GB" sz="9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sp>
        <p:nvSpPr>
          <p:cNvPr id="8" name="Rectangle 7"/>
          <p:cNvSpPr/>
          <p:nvPr/>
        </p:nvSpPr>
        <p:spPr bwMode="auto">
          <a:xfrm flipH="1">
            <a:off x="3305823" y="1600200"/>
            <a:ext cx="385641" cy="381000"/>
          </a:xfrm>
          <a:prstGeom prst="rect">
            <a:avLst/>
          </a:prstGeom>
          <a:solidFill>
            <a:schemeClr val="accent6">
              <a:lumMod val="60000"/>
              <a:lumOff val="4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InSpace Option</a:t>
            </a:r>
            <a:endParaRPr kumimoji="0" lang="en-GB" sz="9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sp>
        <p:nvSpPr>
          <p:cNvPr id="9" name="Rectangle 8"/>
          <p:cNvSpPr/>
          <p:nvPr/>
        </p:nvSpPr>
        <p:spPr bwMode="auto">
          <a:xfrm flipH="1">
            <a:off x="3691460" y="1600200"/>
            <a:ext cx="771280" cy="381000"/>
          </a:xfrm>
          <a:prstGeom prst="rect">
            <a:avLst/>
          </a:prstGeom>
          <a:solidFill>
            <a:schemeClr val="accent6">
              <a:lumMod val="40000"/>
              <a:lumOff val="6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Inner Options</a:t>
            </a:r>
            <a:endParaRPr kumimoji="0" lang="en-GB" sz="9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sp>
        <p:nvSpPr>
          <p:cNvPr id="10" name="Rectangle 9"/>
          <p:cNvSpPr/>
          <p:nvPr/>
        </p:nvSpPr>
        <p:spPr bwMode="auto">
          <a:xfrm flipH="1">
            <a:off x="4462743" y="2286000"/>
            <a:ext cx="2005329" cy="381000"/>
          </a:xfrm>
          <a:prstGeom prst="rect">
            <a:avLst/>
          </a:prstGeom>
          <a:solidFill>
            <a:schemeClr val="accent6">
              <a:lumMod val="20000"/>
              <a:lumOff val="8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TCP Payload</a:t>
            </a:r>
            <a:endParaRPr kumimoji="0" lang="en-GB" sz="16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sp>
        <p:nvSpPr>
          <p:cNvPr id="12" name="Rectangle 11"/>
          <p:cNvSpPr/>
          <p:nvPr/>
        </p:nvSpPr>
        <p:spPr bwMode="auto">
          <a:xfrm flipH="1">
            <a:off x="6496837" y="1600200"/>
            <a:ext cx="385641" cy="381000"/>
          </a:xfrm>
          <a:prstGeom prst="rect">
            <a:avLst/>
          </a:prstGeom>
          <a:solidFill>
            <a:schemeClr val="accent6">
              <a:lumMod val="60000"/>
              <a:lumOff val="4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InSpace Option</a:t>
            </a:r>
            <a:endParaRPr kumimoji="0" lang="en-GB" sz="9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sp>
        <p:nvSpPr>
          <p:cNvPr id="13" name="Rectangle 12"/>
          <p:cNvSpPr/>
          <p:nvPr/>
        </p:nvSpPr>
        <p:spPr bwMode="auto">
          <a:xfrm flipH="1">
            <a:off x="6882474" y="1600200"/>
            <a:ext cx="771280" cy="381000"/>
          </a:xfrm>
          <a:prstGeom prst="rect">
            <a:avLst/>
          </a:prstGeom>
          <a:solidFill>
            <a:schemeClr val="accent6">
              <a:lumMod val="40000"/>
              <a:lumOff val="6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Inner Options</a:t>
            </a:r>
            <a:endParaRPr kumimoji="0" lang="en-GB" sz="9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sp>
        <p:nvSpPr>
          <p:cNvPr id="14" name="Rectangle 13"/>
          <p:cNvSpPr/>
          <p:nvPr/>
        </p:nvSpPr>
        <p:spPr bwMode="auto">
          <a:xfrm flipH="1">
            <a:off x="7653757" y="2286000"/>
            <a:ext cx="2005329" cy="381000"/>
          </a:xfrm>
          <a:prstGeom prst="rect">
            <a:avLst/>
          </a:prstGeom>
          <a:solidFill>
            <a:schemeClr val="accent6">
              <a:lumMod val="20000"/>
              <a:lumOff val="8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TCP Payload</a:t>
            </a:r>
            <a:endParaRPr kumimoji="0" lang="en-GB" sz="16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pic>
        <p:nvPicPr>
          <p:cNvPr id="24" name="Picture 2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387585" y="1701785"/>
            <a:ext cx="1625883" cy="456948"/>
          </a:xfrm>
          <a:prstGeom prst="rect">
            <a:avLst/>
          </a:prstGeom>
        </p:spPr>
      </p:pic>
      <p:pic>
        <p:nvPicPr>
          <p:cNvPr id="27" name="Picture 2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5548794" y="1701785"/>
            <a:ext cx="1625883" cy="456948"/>
          </a:xfrm>
          <a:prstGeom prst="rect">
            <a:avLst/>
          </a:prstGeom>
        </p:spPr>
      </p:pic>
      <p:cxnSp>
        <p:nvCxnSpPr>
          <p:cNvPr id="28" name="Straight Connector 27"/>
          <p:cNvCxnSpPr/>
          <p:nvPr/>
        </p:nvCxnSpPr>
        <p:spPr bwMode="auto">
          <a:xfrm flipV="1">
            <a:off x="1994644" y="3886200"/>
            <a:ext cx="0" cy="1066800"/>
          </a:xfrm>
          <a:prstGeom prst="line">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9" name="Straight Connector 28"/>
          <p:cNvCxnSpPr/>
          <p:nvPr/>
        </p:nvCxnSpPr>
        <p:spPr bwMode="auto">
          <a:xfrm flipV="1">
            <a:off x="3314649" y="3886200"/>
            <a:ext cx="0" cy="1066800"/>
          </a:xfrm>
          <a:prstGeom prst="line">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0" name="Straight Connector 29"/>
          <p:cNvCxnSpPr/>
          <p:nvPr/>
        </p:nvCxnSpPr>
        <p:spPr bwMode="auto">
          <a:xfrm flipV="1">
            <a:off x="4480398" y="3886200"/>
            <a:ext cx="0" cy="1066800"/>
          </a:xfrm>
          <a:prstGeom prst="line">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1" name="Straight Connector 30"/>
          <p:cNvCxnSpPr/>
          <p:nvPr/>
        </p:nvCxnSpPr>
        <p:spPr bwMode="auto">
          <a:xfrm flipV="1">
            <a:off x="6477000" y="3886200"/>
            <a:ext cx="0" cy="1066800"/>
          </a:xfrm>
          <a:prstGeom prst="line">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2" name="Straight Connector 31"/>
          <p:cNvCxnSpPr/>
          <p:nvPr/>
        </p:nvCxnSpPr>
        <p:spPr bwMode="auto">
          <a:xfrm flipV="1">
            <a:off x="7665560" y="3886200"/>
            <a:ext cx="0" cy="1066800"/>
          </a:xfrm>
          <a:prstGeom prst="line">
            <a:avLst/>
          </a:prstGeom>
          <a:solidFill>
            <a:schemeClr val="accent1"/>
          </a:solidFill>
          <a:ln w="9525" cap="flat" cmpd="sng" algn="ctr">
            <a:solidFill>
              <a:schemeClr val="tx1"/>
            </a:solidFill>
            <a:prstDash val="lg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3" name="Rectangle 32"/>
          <p:cNvSpPr/>
          <p:nvPr/>
        </p:nvSpPr>
        <p:spPr bwMode="auto">
          <a:xfrm flipH="1">
            <a:off x="452085" y="3886200"/>
            <a:ext cx="762453" cy="381000"/>
          </a:xfrm>
          <a:prstGeom prst="rect">
            <a:avLst/>
          </a:prstGeom>
          <a:solidFill>
            <a:schemeClr val="accent6">
              <a:lumMod val="60000"/>
              <a:lumOff val="4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InSpace Option</a:t>
            </a:r>
            <a:endParaRPr kumimoji="0" lang="en-GB" sz="9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sp>
        <p:nvSpPr>
          <p:cNvPr id="34" name="Rectangle 33"/>
          <p:cNvSpPr/>
          <p:nvPr/>
        </p:nvSpPr>
        <p:spPr bwMode="auto">
          <a:xfrm flipH="1">
            <a:off x="1223364" y="3886200"/>
            <a:ext cx="771280" cy="381000"/>
          </a:xfrm>
          <a:prstGeom prst="rect">
            <a:avLst/>
          </a:prstGeom>
          <a:solidFill>
            <a:schemeClr val="accent6">
              <a:lumMod val="40000"/>
              <a:lumOff val="6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Inner Options</a:t>
            </a:r>
            <a:endParaRPr kumimoji="0" lang="en-GB" sz="9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sp>
        <p:nvSpPr>
          <p:cNvPr id="35" name="Rectangle 34"/>
          <p:cNvSpPr/>
          <p:nvPr/>
        </p:nvSpPr>
        <p:spPr bwMode="auto">
          <a:xfrm flipH="1">
            <a:off x="1994644" y="4572000"/>
            <a:ext cx="1320005" cy="381000"/>
          </a:xfrm>
          <a:prstGeom prst="rect">
            <a:avLst/>
          </a:prstGeom>
          <a:solidFill>
            <a:schemeClr val="accent6">
              <a:lumMod val="20000"/>
              <a:lumOff val="8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TCP Payload</a:t>
            </a:r>
            <a:endParaRPr kumimoji="0" lang="en-GB" sz="16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sp>
        <p:nvSpPr>
          <p:cNvPr id="36" name="Rectangle 35"/>
          <p:cNvSpPr/>
          <p:nvPr/>
        </p:nvSpPr>
        <p:spPr bwMode="auto">
          <a:xfrm flipH="1">
            <a:off x="152400" y="3886200"/>
            <a:ext cx="304044" cy="381000"/>
          </a:xfrm>
          <a:prstGeom prst="rect">
            <a:avLst/>
          </a:prstGeom>
          <a:solidFill>
            <a:schemeClr val="accent6"/>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Magic</a:t>
            </a:r>
            <a:br>
              <a:rPr kumimoji="0" lang="en-GB" sz="9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br>
            <a:r>
              <a:rPr kumimoji="0" lang="en-GB" sz="9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No. A</a:t>
            </a:r>
            <a:endParaRPr kumimoji="0" lang="en-GB" sz="9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sp>
        <p:nvSpPr>
          <p:cNvPr id="37" name="Rectangle 36"/>
          <p:cNvSpPr/>
          <p:nvPr/>
        </p:nvSpPr>
        <p:spPr bwMode="auto">
          <a:xfrm flipH="1">
            <a:off x="3305823" y="3886200"/>
            <a:ext cx="385641" cy="381000"/>
          </a:xfrm>
          <a:prstGeom prst="rect">
            <a:avLst/>
          </a:prstGeom>
          <a:solidFill>
            <a:schemeClr val="accent6">
              <a:lumMod val="60000"/>
              <a:lumOff val="4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InSpace Option</a:t>
            </a:r>
            <a:endParaRPr kumimoji="0" lang="en-GB" sz="9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sp>
        <p:nvSpPr>
          <p:cNvPr id="38" name="Rectangle 37"/>
          <p:cNvSpPr/>
          <p:nvPr/>
        </p:nvSpPr>
        <p:spPr bwMode="auto">
          <a:xfrm flipH="1">
            <a:off x="3691460" y="3886200"/>
            <a:ext cx="771280" cy="381000"/>
          </a:xfrm>
          <a:prstGeom prst="rect">
            <a:avLst/>
          </a:prstGeom>
          <a:solidFill>
            <a:schemeClr val="accent6">
              <a:lumMod val="40000"/>
              <a:lumOff val="6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Inner Options</a:t>
            </a:r>
            <a:endParaRPr kumimoji="0" lang="en-GB" sz="9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sp>
        <p:nvSpPr>
          <p:cNvPr id="39" name="Rectangle 38"/>
          <p:cNvSpPr/>
          <p:nvPr/>
        </p:nvSpPr>
        <p:spPr bwMode="auto">
          <a:xfrm flipH="1">
            <a:off x="4462743" y="4572000"/>
            <a:ext cx="2005329" cy="381000"/>
          </a:xfrm>
          <a:prstGeom prst="rect">
            <a:avLst/>
          </a:prstGeom>
          <a:solidFill>
            <a:schemeClr val="accent6">
              <a:lumMod val="20000"/>
              <a:lumOff val="8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TCP Payload</a:t>
            </a:r>
            <a:endParaRPr kumimoji="0" lang="en-GB" sz="16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sp>
        <p:nvSpPr>
          <p:cNvPr id="40" name="Rectangle 39"/>
          <p:cNvSpPr/>
          <p:nvPr/>
        </p:nvSpPr>
        <p:spPr bwMode="auto">
          <a:xfrm flipH="1">
            <a:off x="6496837" y="3886200"/>
            <a:ext cx="385641" cy="381000"/>
          </a:xfrm>
          <a:prstGeom prst="rect">
            <a:avLst/>
          </a:prstGeom>
          <a:solidFill>
            <a:schemeClr val="accent6">
              <a:lumMod val="60000"/>
              <a:lumOff val="4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InSpace Option</a:t>
            </a:r>
            <a:endParaRPr kumimoji="0" lang="en-GB" sz="9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sp>
        <p:nvSpPr>
          <p:cNvPr id="41" name="Rectangle 40"/>
          <p:cNvSpPr/>
          <p:nvPr/>
        </p:nvSpPr>
        <p:spPr bwMode="auto">
          <a:xfrm flipH="1">
            <a:off x="6882474" y="3886200"/>
            <a:ext cx="771280" cy="381000"/>
          </a:xfrm>
          <a:prstGeom prst="rect">
            <a:avLst/>
          </a:prstGeom>
          <a:solidFill>
            <a:schemeClr val="accent6">
              <a:lumMod val="40000"/>
              <a:lumOff val="6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Inner Options</a:t>
            </a:r>
            <a:endParaRPr kumimoji="0" lang="en-GB" sz="9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sp>
        <p:nvSpPr>
          <p:cNvPr id="42" name="Rectangle 41"/>
          <p:cNvSpPr/>
          <p:nvPr/>
        </p:nvSpPr>
        <p:spPr bwMode="auto">
          <a:xfrm flipH="1">
            <a:off x="7653757" y="4572000"/>
            <a:ext cx="2005329" cy="381000"/>
          </a:xfrm>
          <a:prstGeom prst="rect">
            <a:avLst/>
          </a:prstGeom>
          <a:solidFill>
            <a:schemeClr val="accent6">
              <a:lumMod val="20000"/>
              <a:lumOff val="80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latin typeface="Calibri" panose="020F0502020204030204" pitchFamily="34" charset="0"/>
                <a:ea typeface="ＭＳ Ｐゴシック" charset="0"/>
                <a:cs typeface="ＭＳ Ｐゴシック" charset="0"/>
              </a:rPr>
              <a:t>TCP Payload</a:t>
            </a:r>
            <a:endParaRPr kumimoji="0" lang="en-GB" sz="1600" b="0" i="0" u="none" strike="noStrike" cap="none" normalizeH="0" baseline="0" dirty="0">
              <a:ln>
                <a:noFill/>
              </a:ln>
              <a:solidFill>
                <a:schemeClr val="tx1"/>
              </a:solidFill>
              <a:effectLst/>
              <a:latin typeface="Calibri" panose="020F0502020204030204" pitchFamily="34" charset="0"/>
              <a:ea typeface="ＭＳ Ｐゴシック" charset="0"/>
              <a:cs typeface="ＭＳ Ｐゴシック" charset="0"/>
            </a:endParaRPr>
          </a:p>
        </p:txBody>
      </p:sp>
      <p:pic>
        <p:nvPicPr>
          <p:cNvPr id="43" name="Picture 4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3264160" y="3987785"/>
            <a:ext cx="1625883" cy="456948"/>
          </a:xfrm>
          <a:prstGeom prst="rect">
            <a:avLst/>
          </a:prstGeom>
        </p:spPr>
      </p:pic>
      <p:pic>
        <p:nvPicPr>
          <p:cNvPr id="44" name="Picture 4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7340334" y="3987786"/>
            <a:ext cx="1625883" cy="456948"/>
          </a:xfrm>
          <a:prstGeom prst="rect">
            <a:avLst/>
          </a:prstGeom>
        </p:spPr>
      </p:pic>
      <p:sp>
        <p:nvSpPr>
          <p:cNvPr id="52" name="Rectangle 51"/>
          <p:cNvSpPr/>
          <p:nvPr/>
        </p:nvSpPr>
        <p:spPr bwMode="auto">
          <a:xfrm>
            <a:off x="825683" y="5140586"/>
            <a:ext cx="266865" cy="703372"/>
          </a:xfrm>
          <a:prstGeom prst="rect">
            <a:avLst/>
          </a:prstGeom>
          <a:solidFill>
            <a:schemeClr val="bg1">
              <a:lumMod val="75000"/>
            </a:schemeClr>
          </a:solidFill>
          <a:ln>
            <a:headEnd type="none" w="med" len="med"/>
            <a:tailEnd type="none" w="med" len="med"/>
          </a:ln>
          <a:extLst/>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en-GB" sz="600" dirty="0" smtClean="0">
                <a:solidFill>
                  <a:srgbClr val="000000"/>
                </a:solidFill>
                <a:latin typeface="Arial" charset="0"/>
                <a:ea typeface="ＭＳ Ｐゴシック" charset="0"/>
                <a:cs typeface="ＭＳ Ｐゴシック" charset="0"/>
              </a:rPr>
              <a:t/>
            </a:r>
            <a:br>
              <a:rPr lang="en-GB" sz="600" dirty="0" smtClean="0">
                <a:solidFill>
                  <a:srgbClr val="000000"/>
                </a:solidFill>
                <a:latin typeface="Arial" charset="0"/>
                <a:ea typeface="ＭＳ Ｐゴシック" charset="0"/>
                <a:cs typeface="ＭＳ Ｐゴシック" charset="0"/>
              </a:rPr>
            </a:br>
            <a:r>
              <a:rPr lang="en-GB" sz="600" dirty="0" smtClean="0">
                <a:solidFill>
                  <a:srgbClr val="000000"/>
                </a:solidFill>
                <a:latin typeface="Arial" charset="0"/>
                <a:ea typeface="ＭＳ Ｐゴシック" charset="0"/>
                <a:cs typeface="ＭＳ Ｐゴシック" charset="0"/>
              </a:rPr>
              <a:t/>
            </a:r>
            <a:br>
              <a:rPr lang="en-GB" sz="600" dirty="0" smtClean="0">
                <a:solidFill>
                  <a:srgbClr val="000000"/>
                </a:solidFill>
                <a:latin typeface="Arial" charset="0"/>
                <a:ea typeface="ＭＳ Ｐゴシック" charset="0"/>
                <a:cs typeface="ＭＳ Ｐゴシック" charset="0"/>
              </a:rPr>
            </a:br>
            <a:r>
              <a:rPr lang="en-GB" sz="600" dirty="0" smtClean="0">
                <a:solidFill>
                  <a:srgbClr val="000000"/>
                </a:solidFill>
                <a:latin typeface="Arial" charset="0"/>
                <a:ea typeface="ＭＳ Ｐゴシック" charset="0"/>
                <a:cs typeface="ＭＳ Ｐゴシック" charset="0"/>
              </a:rPr>
              <a:t/>
            </a:r>
            <a:br>
              <a:rPr lang="en-GB" sz="600" dirty="0" smtClean="0">
                <a:solidFill>
                  <a:srgbClr val="000000"/>
                </a:solidFill>
                <a:latin typeface="Arial" charset="0"/>
                <a:ea typeface="ＭＳ Ｐゴシック" charset="0"/>
                <a:cs typeface="ＭＳ Ｐゴシック" charset="0"/>
              </a:rPr>
            </a:br>
            <a:r>
              <a:rPr lang="en-GB" sz="600" dirty="0" smtClean="0">
                <a:solidFill>
                  <a:srgbClr val="000000"/>
                </a:solidFill>
                <a:latin typeface="Arial" charset="0"/>
                <a:ea typeface="ＭＳ Ｐゴシック" charset="0"/>
                <a:cs typeface="ＭＳ Ｐゴシック" charset="0"/>
              </a:rPr>
              <a:t/>
            </a:r>
            <a:br>
              <a:rPr lang="en-GB" sz="600" dirty="0" smtClean="0">
                <a:solidFill>
                  <a:srgbClr val="000000"/>
                </a:solidFill>
                <a:latin typeface="Arial" charset="0"/>
                <a:ea typeface="ＭＳ Ｐゴシック" charset="0"/>
                <a:cs typeface="ＭＳ Ｐゴシック" charset="0"/>
              </a:rPr>
            </a:br>
            <a:endParaRPr lang="en-GB" sz="600" dirty="0">
              <a:solidFill>
                <a:srgbClr val="000000"/>
              </a:solidFill>
              <a:latin typeface="Arial" charset="0"/>
              <a:ea typeface="ＭＳ Ｐゴシック" charset="0"/>
              <a:cs typeface="ＭＳ Ｐゴシック" charset="0"/>
            </a:endParaRPr>
          </a:p>
        </p:txBody>
      </p:sp>
      <p:sp>
        <p:nvSpPr>
          <p:cNvPr id="53" name="Rectangle 52"/>
          <p:cNvSpPr/>
          <p:nvPr/>
        </p:nvSpPr>
        <p:spPr bwMode="auto">
          <a:xfrm>
            <a:off x="493454" y="5140586"/>
            <a:ext cx="192360" cy="276325"/>
          </a:xfrm>
          <a:prstGeom prst="rect">
            <a:avLst/>
          </a:prstGeom>
          <a:solidFill>
            <a:schemeClr val="bg1">
              <a:lumMod val="75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endParaRPr lang="en-GB" sz="600" dirty="0">
              <a:solidFill>
                <a:srgbClr val="000000"/>
              </a:solidFill>
              <a:latin typeface="Calibri" panose="020F0502020204030204" pitchFamily="34" charset="0"/>
              <a:ea typeface="ＭＳ Ｐゴシック" charset="0"/>
              <a:cs typeface="ＭＳ Ｐゴシック" charset="0"/>
            </a:endParaRPr>
          </a:p>
        </p:txBody>
      </p:sp>
      <p:sp>
        <p:nvSpPr>
          <p:cNvPr id="54" name="Rectangle 53"/>
          <p:cNvSpPr/>
          <p:nvPr/>
        </p:nvSpPr>
        <p:spPr bwMode="auto">
          <a:xfrm>
            <a:off x="2532192" y="5140586"/>
            <a:ext cx="192360" cy="276325"/>
          </a:xfrm>
          <a:prstGeom prst="rect">
            <a:avLst/>
          </a:prstGeom>
          <a:solidFill>
            <a:schemeClr val="bg1">
              <a:lumMod val="75000"/>
            </a:schemeClr>
          </a:solidFill>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endParaRPr lang="en-GB" sz="600" dirty="0">
              <a:solidFill>
                <a:srgbClr val="000000"/>
              </a:solidFill>
              <a:latin typeface="Calibri" panose="020F0502020204030204" pitchFamily="34" charset="0"/>
              <a:ea typeface="ＭＳ Ｐゴシック" charset="0"/>
              <a:cs typeface="ＭＳ Ｐゴシック" charset="0"/>
            </a:endParaRPr>
          </a:p>
        </p:txBody>
      </p:sp>
      <p:sp>
        <p:nvSpPr>
          <p:cNvPr id="65" name="Left-Right Arrow 64"/>
          <p:cNvSpPr/>
          <p:nvPr/>
        </p:nvSpPr>
        <p:spPr bwMode="auto">
          <a:xfrm>
            <a:off x="685816" y="5208397"/>
            <a:ext cx="1846379" cy="125603"/>
          </a:xfrm>
          <a:prstGeom prst="leftRightArrow">
            <a:avLst/>
          </a:prstGeom>
          <a:solidFill>
            <a:schemeClr val="bg1">
              <a:lumMod val="75000"/>
            </a:schemeClr>
          </a:solidFill>
          <a:ln>
            <a:solidFill>
              <a:schemeClr val="bg2">
                <a:lumMod val="75000"/>
              </a:schemeClr>
            </a:solidFill>
            <a:headEnd type="none" w="med" len="med"/>
            <a:tailEnd type="none" w="med" len="med"/>
          </a:ln>
          <a:extLst/>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500" b="0" i="0" u="none" strike="noStrike" cap="none" normalizeH="0" baseline="0" dirty="0">
              <a:ln>
                <a:noFill/>
              </a:ln>
              <a:solidFill>
                <a:srgbClr val="000000"/>
              </a:solidFill>
              <a:effectLst/>
              <a:latin typeface="Calibri" panose="020F0502020204030204" pitchFamily="34" charset="0"/>
              <a:ea typeface="ＭＳ Ｐゴシック" charset="0"/>
              <a:cs typeface="ＭＳ Ｐゴシック" charset="0"/>
            </a:endParaRPr>
          </a:p>
        </p:txBody>
      </p:sp>
      <p:sp>
        <p:nvSpPr>
          <p:cNvPr id="50" name="Rectangle 49"/>
          <p:cNvSpPr/>
          <p:nvPr/>
        </p:nvSpPr>
        <p:spPr bwMode="auto">
          <a:xfrm>
            <a:off x="493454" y="5416911"/>
            <a:ext cx="192360" cy="427047"/>
          </a:xfrm>
          <a:prstGeom prst="rect">
            <a:avLst/>
          </a:prstGeom>
          <a:ln>
            <a:headEnd type="none" w="med" len="med"/>
            <a:tailEnd type="none" w="med" len="med"/>
          </a:ln>
          <a:extLst/>
        </p:spPr>
        <p:style>
          <a:lnRef idx="3">
            <a:schemeClr val="lt1"/>
          </a:lnRef>
          <a:fillRef idx="1">
            <a:schemeClr val="accent3"/>
          </a:fillRef>
          <a:effectRef idx="1">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800" b="0" i="0" u="none" strike="noStrike" cap="none" normalizeH="0" baseline="0" dirty="0" smtClean="0">
                <a:ln>
                  <a:noFill/>
                </a:ln>
                <a:solidFill>
                  <a:srgbClr val="000000"/>
                </a:solidFill>
                <a:effectLst/>
                <a:latin typeface="Arial" charset="0"/>
                <a:ea typeface="ＭＳ Ｐゴシック" charset="0"/>
                <a:cs typeface="ＭＳ Ｐゴシック" charset="0"/>
              </a:rPr>
              <a:t>TCP</a:t>
            </a:r>
            <a:endParaRPr kumimoji="0" lang="en-GB" sz="8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51" name="Rectangle 50"/>
          <p:cNvSpPr/>
          <p:nvPr/>
        </p:nvSpPr>
        <p:spPr bwMode="auto">
          <a:xfrm>
            <a:off x="2532192" y="5416911"/>
            <a:ext cx="192360" cy="427047"/>
          </a:xfrm>
          <a:prstGeom prst="rect">
            <a:avLst/>
          </a:prstGeom>
          <a:ln>
            <a:headEnd type="none" w="med" len="med"/>
            <a:tailEnd type="none" w="med" len="med"/>
          </a:ln>
          <a:extLst/>
        </p:spPr>
        <p:style>
          <a:lnRef idx="3">
            <a:schemeClr val="lt1"/>
          </a:lnRef>
          <a:fillRef idx="1">
            <a:schemeClr val="accent3"/>
          </a:fillRef>
          <a:effectRef idx="1">
            <a:schemeClr val="accent3"/>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en-GB" sz="800" dirty="0" smtClean="0">
                <a:solidFill>
                  <a:srgbClr val="000000"/>
                </a:solidFill>
                <a:latin typeface="Arial" charset="0"/>
                <a:ea typeface="ＭＳ Ｐゴシック" charset="0"/>
                <a:cs typeface="ＭＳ Ｐゴシック" charset="0"/>
              </a:rPr>
              <a:t>TCP</a:t>
            </a:r>
            <a:endParaRPr lang="en-GB" sz="800" dirty="0">
              <a:solidFill>
                <a:srgbClr val="000000"/>
              </a:solidFill>
              <a:latin typeface="Arial" charset="0"/>
              <a:ea typeface="ＭＳ Ｐゴシック" charset="0"/>
              <a:cs typeface="ＭＳ Ｐゴシック" charset="0"/>
            </a:endParaRPr>
          </a:p>
        </p:txBody>
      </p:sp>
      <p:sp>
        <p:nvSpPr>
          <p:cNvPr id="56" name="Rectangle 55"/>
          <p:cNvSpPr/>
          <p:nvPr/>
        </p:nvSpPr>
        <p:spPr bwMode="auto">
          <a:xfrm>
            <a:off x="1426128" y="5668115"/>
            <a:ext cx="266865" cy="175843"/>
          </a:xfrm>
          <a:prstGeom prst="rect">
            <a:avLst/>
          </a:prstGeom>
          <a:solidFill>
            <a:schemeClr val="bg1">
              <a:lumMod val="75000"/>
            </a:schemeClr>
          </a:solidFill>
          <a:ln>
            <a:headEnd type="none" w="med" len="med"/>
            <a:tailEnd type="none" w="med" len="med"/>
          </a:ln>
          <a:extLst/>
        </p:spPr>
        <p:style>
          <a:lnRef idx="3">
            <a:schemeClr val="lt1"/>
          </a:lnRef>
          <a:fillRef idx="1">
            <a:schemeClr val="accent5"/>
          </a:fillRef>
          <a:effectRef idx="1">
            <a:schemeClr val="accent5"/>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endParaRPr lang="en-GB" sz="600" dirty="0">
              <a:solidFill>
                <a:srgbClr val="000000"/>
              </a:solidFill>
              <a:latin typeface="Arial" charset="0"/>
              <a:ea typeface="ＭＳ Ｐゴシック" charset="0"/>
              <a:cs typeface="ＭＳ Ｐゴシック" charset="0"/>
            </a:endParaRPr>
          </a:p>
        </p:txBody>
      </p:sp>
      <p:sp>
        <p:nvSpPr>
          <p:cNvPr id="57" name="Left-Right Arrow 56"/>
          <p:cNvSpPr/>
          <p:nvPr/>
        </p:nvSpPr>
        <p:spPr bwMode="auto">
          <a:xfrm>
            <a:off x="685816" y="5708625"/>
            <a:ext cx="139867" cy="125603"/>
          </a:xfrm>
          <a:prstGeom prst="leftRightArrow">
            <a:avLst/>
          </a:prstGeom>
          <a:solidFill>
            <a:schemeClr val="bg1">
              <a:lumMod val="75000"/>
            </a:schemeClr>
          </a:solidFill>
          <a:ln>
            <a:solidFill>
              <a:schemeClr val="bg2">
                <a:lumMod val="75000"/>
              </a:schemeClr>
            </a:solidFill>
            <a:headEnd type="none" w="med" len="med"/>
            <a:tailEnd type="none" w="med" len="med"/>
          </a:ln>
          <a:extLst/>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5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62" name="Left-Right Arrow 61"/>
          <p:cNvSpPr/>
          <p:nvPr/>
        </p:nvSpPr>
        <p:spPr bwMode="auto">
          <a:xfrm>
            <a:off x="1092548" y="5708625"/>
            <a:ext cx="333581" cy="125603"/>
          </a:xfrm>
          <a:prstGeom prst="leftRightArrow">
            <a:avLst/>
          </a:prstGeom>
          <a:solidFill>
            <a:schemeClr val="bg1">
              <a:lumMod val="75000"/>
            </a:schemeClr>
          </a:solidFill>
          <a:ln>
            <a:solidFill>
              <a:schemeClr val="bg2">
                <a:lumMod val="75000"/>
              </a:schemeClr>
            </a:solidFill>
            <a:headEnd type="none" w="med" len="med"/>
            <a:tailEnd type="none" w="med" len="med"/>
          </a:ln>
          <a:extLst/>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5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63" name="Left-Right Arrow 62"/>
          <p:cNvSpPr/>
          <p:nvPr/>
        </p:nvSpPr>
        <p:spPr bwMode="auto">
          <a:xfrm>
            <a:off x="1692991" y="5708625"/>
            <a:ext cx="839202" cy="125603"/>
          </a:xfrm>
          <a:prstGeom prst="leftRightArrow">
            <a:avLst/>
          </a:prstGeom>
          <a:solidFill>
            <a:schemeClr val="bg1">
              <a:lumMod val="75000"/>
            </a:schemeClr>
          </a:solidFill>
          <a:ln>
            <a:solidFill>
              <a:schemeClr val="bg2">
                <a:lumMod val="75000"/>
              </a:schemeClr>
            </a:solidFill>
            <a:headEnd type="none" w="med" len="med"/>
            <a:tailEnd type="none" w="med" len="med"/>
          </a:ln>
          <a:extLst/>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5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64" name="Left-Right Arrow 63"/>
          <p:cNvSpPr/>
          <p:nvPr/>
        </p:nvSpPr>
        <p:spPr bwMode="auto">
          <a:xfrm>
            <a:off x="685816" y="5442029"/>
            <a:ext cx="1846379" cy="125603"/>
          </a:xfrm>
          <a:prstGeom prst="leftRightArrow">
            <a:avLst/>
          </a:prstGeom>
          <a:ln>
            <a:headEnd type="none" w="med" len="med"/>
            <a:tailEnd type="none" w="med" len="med"/>
          </a:ln>
          <a:extLst/>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5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47" name="Rectangle 46"/>
          <p:cNvSpPr/>
          <p:nvPr/>
        </p:nvSpPr>
        <p:spPr bwMode="auto">
          <a:xfrm>
            <a:off x="493454" y="5843957"/>
            <a:ext cx="192360" cy="175843"/>
          </a:xfrm>
          <a:prstGeom prst="rect">
            <a:avLst/>
          </a:prstGeom>
          <a:solidFill>
            <a:schemeClr val="bg1">
              <a:lumMod val="75000"/>
            </a:schemeClr>
          </a:solidFill>
          <a:ln>
            <a:headEnd type="none" w="med" len="med"/>
            <a:tailEnd type="none" w="med" len="med"/>
          </a:ln>
          <a:extLst/>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endParaRPr lang="en-GB" sz="600" dirty="0">
              <a:solidFill>
                <a:srgbClr val="000000"/>
              </a:solidFill>
              <a:latin typeface="Arial" charset="0"/>
              <a:ea typeface="ＭＳ Ｐゴシック" charset="0"/>
              <a:cs typeface="ＭＳ Ｐゴシック" charset="0"/>
            </a:endParaRPr>
          </a:p>
        </p:txBody>
      </p:sp>
      <p:sp>
        <p:nvSpPr>
          <p:cNvPr id="48" name="Rectangle 47"/>
          <p:cNvSpPr/>
          <p:nvPr/>
        </p:nvSpPr>
        <p:spPr bwMode="auto">
          <a:xfrm>
            <a:off x="825683" y="5843957"/>
            <a:ext cx="266865" cy="175843"/>
          </a:xfrm>
          <a:prstGeom prst="rect">
            <a:avLst/>
          </a:prstGeom>
          <a:solidFill>
            <a:schemeClr val="bg1">
              <a:lumMod val="75000"/>
            </a:schemeClr>
          </a:solidFill>
          <a:ln>
            <a:headEnd type="none" w="med" len="med"/>
            <a:tailEnd type="none" w="med" len="med"/>
          </a:ln>
          <a:extLst/>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endParaRPr lang="en-GB" sz="600" dirty="0">
              <a:solidFill>
                <a:srgbClr val="000000"/>
              </a:solidFill>
              <a:latin typeface="Arial" charset="0"/>
              <a:ea typeface="ＭＳ Ｐゴシック" charset="0"/>
              <a:cs typeface="ＭＳ Ｐゴシック" charset="0"/>
            </a:endParaRPr>
          </a:p>
        </p:txBody>
      </p:sp>
      <p:sp>
        <p:nvSpPr>
          <p:cNvPr id="49" name="Rectangle 48"/>
          <p:cNvSpPr/>
          <p:nvPr/>
        </p:nvSpPr>
        <p:spPr bwMode="auto">
          <a:xfrm>
            <a:off x="2532192" y="5843957"/>
            <a:ext cx="192360" cy="175843"/>
          </a:xfrm>
          <a:prstGeom prst="rect">
            <a:avLst/>
          </a:prstGeom>
          <a:solidFill>
            <a:schemeClr val="bg1">
              <a:lumMod val="75000"/>
            </a:schemeClr>
          </a:solidFill>
          <a:ln>
            <a:headEnd type="none" w="med" len="med"/>
            <a:tailEnd type="none" w="med" len="med"/>
          </a:ln>
          <a:extLst/>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endParaRPr lang="en-GB" sz="600" dirty="0">
              <a:solidFill>
                <a:srgbClr val="000000"/>
              </a:solidFill>
              <a:latin typeface="Arial" charset="0"/>
              <a:ea typeface="ＭＳ Ｐゴシック" charset="0"/>
              <a:cs typeface="ＭＳ Ｐゴシック" charset="0"/>
            </a:endParaRPr>
          </a:p>
        </p:txBody>
      </p:sp>
      <p:sp>
        <p:nvSpPr>
          <p:cNvPr id="55" name="Rectangle 54"/>
          <p:cNvSpPr/>
          <p:nvPr/>
        </p:nvSpPr>
        <p:spPr bwMode="auto">
          <a:xfrm>
            <a:off x="1426128" y="5843957"/>
            <a:ext cx="266865" cy="175843"/>
          </a:xfrm>
          <a:prstGeom prst="rect">
            <a:avLst/>
          </a:prstGeom>
          <a:solidFill>
            <a:schemeClr val="bg1">
              <a:lumMod val="75000"/>
            </a:schemeClr>
          </a:solidFill>
          <a:ln>
            <a:headEnd type="none" w="med" len="med"/>
            <a:tailEnd type="none" w="med" len="med"/>
          </a:ln>
          <a:extLst/>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endParaRPr lang="en-GB" sz="600" dirty="0">
              <a:solidFill>
                <a:srgbClr val="000000"/>
              </a:solidFill>
              <a:latin typeface="Arial" charset="0"/>
              <a:ea typeface="ＭＳ Ｐゴシック" charset="0"/>
              <a:cs typeface="ＭＳ Ｐゴシック" charset="0"/>
            </a:endParaRPr>
          </a:p>
        </p:txBody>
      </p:sp>
      <p:sp>
        <p:nvSpPr>
          <p:cNvPr id="68" name="TextBox 67"/>
          <p:cNvSpPr txBox="1"/>
          <p:nvPr/>
        </p:nvSpPr>
        <p:spPr>
          <a:xfrm flipH="1">
            <a:off x="8349248" y="1798024"/>
            <a:ext cx="801373" cy="338554"/>
          </a:xfrm>
          <a:prstGeom prst="rect">
            <a:avLst/>
          </a:prstGeom>
          <a:noFill/>
        </p:spPr>
        <p:txBody>
          <a:bodyPr wrap="none" rtlCol="0">
            <a:spAutoFit/>
          </a:bodyPr>
          <a:lstStyle/>
          <a:p>
            <a:pPr algn="ctr"/>
            <a:r>
              <a:rPr lang="en-GB" sz="1600" dirty="0" smtClean="0">
                <a:latin typeface="Calibri" panose="020F0502020204030204" pitchFamily="34" charset="0"/>
              </a:rPr>
              <a:t>Control</a:t>
            </a:r>
            <a:endParaRPr lang="en-GB" sz="1600" dirty="0">
              <a:latin typeface="Calibri" panose="020F0502020204030204" pitchFamily="34" charset="0"/>
            </a:endParaRPr>
          </a:p>
        </p:txBody>
      </p:sp>
      <p:sp>
        <p:nvSpPr>
          <p:cNvPr id="69" name="TextBox 68"/>
          <p:cNvSpPr txBox="1"/>
          <p:nvPr/>
        </p:nvSpPr>
        <p:spPr>
          <a:xfrm flipH="1">
            <a:off x="8549204" y="2054425"/>
            <a:ext cx="571375" cy="338554"/>
          </a:xfrm>
          <a:prstGeom prst="rect">
            <a:avLst/>
          </a:prstGeom>
          <a:noFill/>
        </p:spPr>
        <p:txBody>
          <a:bodyPr wrap="none" rtlCol="0">
            <a:spAutoFit/>
          </a:bodyPr>
          <a:lstStyle/>
          <a:p>
            <a:pPr algn="ctr"/>
            <a:r>
              <a:rPr lang="en-GB" sz="1600" dirty="0" smtClean="0">
                <a:latin typeface="Calibri" panose="020F0502020204030204" pitchFamily="34" charset="0"/>
              </a:rPr>
              <a:t>Data</a:t>
            </a:r>
            <a:endParaRPr lang="en-GB" sz="1600" dirty="0">
              <a:latin typeface="Calibri" panose="020F0502020204030204" pitchFamily="34" charset="0"/>
            </a:endParaRPr>
          </a:p>
        </p:txBody>
      </p:sp>
      <p:cxnSp>
        <p:nvCxnSpPr>
          <p:cNvPr id="67" name="Straight Connector 66"/>
          <p:cNvCxnSpPr/>
          <p:nvPr/>
        </p:nvCxnSpPr>
        <p:spPr bwMode="auto">
          <a:xfrm>
            <a:off x="8153274" y="2075021"/>
            <a:ext cx="935854"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 name="Slide Number Placeholder 2"/>
          <p:cNvSpPr>
            <a:spLocks noGrp="1"/>
          </p:cNvSpPr>
          <p:nvPr>
            <p:ph type="sldNum" sz="quarter" idx="11"/>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14899549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ounded Rectangle 47"/>
          <p:cNvSpPr/>
          <p:nvPr/>
        </p:nvSpPr>
        <p:spPr bwMode="auto">
          <a:xfrm>
            <a:off x="228600" y="2182678"/>
            <a:ext cx="8763000" cy="2812769"/>
          </a:xfrm>
          <a:prstGeom prst="roundRect">
            <a:avLst>
              <a:gd name="adj" fmla="val 2931"/>
            </a:avLst>
          </a:prstGeom>
          <a:ln>
            <a:headEnd type="none" w="med" len="med"/>
            <a:tailEnd type="none" w="med" len="med"/>
          </a:ln>
          <a:extLst/>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Calibri" panose="020F0502020204030204" pitchFamily="34" charset="0"/>
              <a:ea typeface="ＭＳ Ｐゴシック" charset="0"/>
              <a:cs typeface="ＭＳ Ｐゴシック" charset="0"/>
            </a:endParaRPr>
          </a:p>
        </p:txBody>
      </p:sp>
      <p:sp>
        <p:nvSpPr>
          <p:cNvPr id="2" name="Title 1"/>
          <p:cNvSpPr>
            <a:spLocks noGrp="1"/>
          </p:cNvSpPr>
          <p:nvPr>
            <p:ph type="title"/>
          </p:nvPr>
        </p:nvSpPr>
        <p:spPr/>
        <p:txBody>
          <a:bodyPr/>
          <a:lstStyle/>
          <a:p>
            <a:r>
              <a:rPr lang="en-GB" dirty="0" smtClean="0"/>
              <a:t>dual </a:t>
            </a:r>
            <a:r>
              <a:rPr lang="en-GB" dirty="0" smtClean="0"/>
              <a:t>handshake... and migration to single</a:t>
            </a:r>
            <a:endParaRPr lang="en-GB" dirty="0"/>
          </a:p>
        </p:txBody>
      </p:sp>
      <p:sp>
        <p:nvSpPr>
          <p:cNvPr id="99" name="Content Placeholder 98"/>
          <p:cNvSpPr>
            <a:spLocks noGrp="1"/>
          </p:cNvSpPr>
          <p:nvPr>
            <p:ph idx="1"/>
          </p:nvPr>
        </p:nvSpPr>
        <p:spPr>
          <a:xfrm>
            <a:off x="685800" y="1143000"/>
            <a:ext cx="7772400" cy="5334000"/>
          </a:xfrm>
        </p:spPr>
        <p:txBody>
          <a:bodyPr>
            <a:normAutofit fontScale="92500" lnSpcReduction="20000"/>
          </a:bodyPr>
          <a:lstStyle/>
          <a:p>
            <a:pPr marL="457200" indent="-457200">
              <a:buFont typeface="+mj-lt"/>
              <a:buAutoNum type="arabicPeriod"/>
            </a:pPr>
            <a:r>
              <a:rPr lang="en-GB" dirty="0" smtClean="0"/>
              <a:t>different source ports, same </a:t>
            </a:r>
            <a:r>
              <a:rPr lang="en-GB" dirty="0" err="1" smtClean="0"/>
              <a:t>dest</a:t>
            </a:r>
            <a:r>
              <a:rPr lang="en-GB" dirty="0" smtClean="0"/>
              <a:t>. port</a:t>
            </a:r>
          </a:p>
          <a:p>
            <a:pPr marL="457200" indent="-457200">
              <a:buFont typeface="+mj-lt"/>
              <a:buAutoNum type="arabicPeriod"/>
            </a:pPr>
            <a:r>
              <a:rPr lang="en-GB" dirty="0" smtClean="0"/>
              <a:t>no co-ordination needed between server threads</a:t>
            </a:r>
          </a:p>
          <a:p>
            <a:pPr marL="457200" lvl="1" indent="0">
              <a:buNone/>
            </a:pPr>
            <a:r>
              <a:rPr lang="en-GB" dirty="0" smtClean="0"/>
              <a:t>can be physically separate replicas</a:t>
            </a:r>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smtClean="0"/>
          </a:p>
          <a:p>
            <a:pPr marL="457200" indent="-457200">
              <a:buFont typeface="+mj-lt"/>
              <a:buAutoNum type="arabicPeriod" startAt="3"/>
            </a:pPr>
            <a:r>
              <a:rPr lang="en-GB" dirty="0" smtClean="0"/>
              <a:t>Can use single SYN-U handshake</a:t>
            </a:r>
          </a:p>
          <a:p>
            <a:pPr lvl="1"/>
            <a:r>
              <a:rPr lang="en-GB" dirty="0" smtClean="0"/>
              <a:t>when server is in cached white-list </a:t>
            </a:r>
          </a:p>
          <a:p>
            <a:pPr lvl="1"/>
            <a:r>
              <a:rPr lang="en-GB" dirty="0" smtClean="0"/>
              <a:t>once deployment is widespread (no need for white-list)</a:t>
            </a:r>
          </a:p>
          <a:p>
            <a:pPr marL="457200" lvl="1" indent="0">
              <a:buNone/>
            </a:pPr>
            <a:r>
              <a:rPr lang="en-GB" dirty="0" smtClean="0"/>
              <a:t>Fall-back </a:t>
            </a:r>
            <a:r>
              <a:rPr lang="en-GB" dirty="0"/>
              <a:t>to </a:t>
            </a:r>
            <a:r>
              <a:rPr lang="en-GB" dirty="0" smtClean="0"/>
              <a:t>SYN if no SYN-ACK-U</a:t>
            </a:r>
            <a:endParaRPr lang="en-GB" dirty="0"/>
          </a:p>
        </p:txBody>
      </p:sp>
      <p:sp>
        <p:nvSpPr>
          <p:cNvPr id="30" name="TextBox 29"/>
          <p:cNvSpPr txBox="1"/>
          <p:nvPr/>
        </p:nvSpPr>
        <p:spPr>
          <a:xfrm>
            <a:off x="228602" y="2420209"/>
            <a:ext cx="1002775" cy="584775"/>
          </a:xfrm>
          <a:prstGeom prst="rect">
            <a:avLst/>
          </a:prstGeom>
          <a:noFill/>
        </p:spPr>
        <p:txBody>
          <a:bodyPr wrap="none" rtlCol="0">
            <a:spAutoFit/>
          </a:bodyPr>
          <a:lstStyle/>
          <a:p>
            <a:r>
              <a:rPr lang="en-GB" sz="1600" dirty="0" smtClean="0">
                <a:latin typeface="Calibri" panose="020F0502020204030204" pitchFamily="34" charset="0"/>
              </a:rPr>
              <a:t>Upgraded</a:t>
            </a:r>
            <a:br>
              <a:rPr lang="en-GB" sz="1600" dirty="0" smtClean="0">
                <a:latin typeface="Calibri" panose="020F0502020204030204" pitchFamily="34" charset="0"/>
              </a:rPr>
            </a:br>
            <a:r>
              <a:rPr lang="en-GB" sz="1600" dirty="0" smtClean="0">
                <a:latin typeface="Calibri" panose="020F0502020204030204" pitchFamily="34" charset="0"/>
              </a:rPr>
              <a:t>Client</a:t>
            </a:r>
            <a:endParaRPr lang="en-GB" sz="1600" dirty="0">
              <a:latin typeface="Calibri" panose="020F0502020204030204" pitchFamily="34" charset="0"/>
            </a:endParaRPr>
          </a:p>
        </p:txBody>
      </p:sp>
      <p:sp>
        <p:nvSpPr>
          <p:cNvPr id="31" name="TextBox 30"/>
          <p:cNvSpPr txBox="1"/>
          <p:nvPr/>
        </p:nvSpPr>
        <p:spPr>
          <a:xfrm>
            <a:off x="2094876" y="2182678"/>
            <a:ext cx="848822" cy="830997"/>
          </a:xfrm>
          <a:prstGeom prst="rect">
            <a:avLst/>
          </a:prstGeom>
          <a:noFill/>
        </p:spPr>
        <p:txBody>
          <a:bodyPr wrap="none" rtlCol="0">
            <a:spAutoFit/>
          </a:bodyPr>
          <a:lstStyle/>
          <a:p>
            <a:pPr algn="r"/>
            <a:r>
              <a:rPr lang="en-GB" sz="1600" dirty="0" smtClean="0">
                <a:latin typeface="Calibri" panose="020F0502020204030204" pitchFamily="34" charset="0"/>
              </a:rPr>
              <a:t>Legacy</a:t>
            </a:r>
            <a:br>
              <a:rPr lang="en-GB" sz="1600" dirty="0" smtClean="0">
                <a:latin typeface="Calibri" panose="020F0502020204030204" pitchFamily="34" charset="0"/>
              </a:rPr>
            </a:br>
            <a:r>
              <a:rPr lang="en-GB" sz="1600" dirty="0" smtClean="0">
                <a:latin typeface="Calibri" panose="020F0502020204030204" pitchFamily="34" charset="0"/>
              </a:rPr>
              <a:t>Server</a:t>
            </a:r>
            <a:br>
              <a:rPr lang="en-GB" sz="1600" dirty="0" smtClean="0">
                <a:latin typeface="Calibri" panose="020F0502020204030204" pitchFamily="34" charset="0"/>
              </a:rPr>
            </a:br>
            <a:r>
              <a:rPr lang="en-GB" sz="1600" dirty="0" smtClean="0">
                <a:latin typeface="Calibri" panose="020F0502020204030204" pitchFamily="34" charset="0"/>
              </a:rPr>
              <a:t>Threads</a:t>
            </a:r>
            <a:endParaRPr lang="en-GB" sz="1600" dirty="0">
              <a:latin typeface="Calibri" panose="020F0502020204030204" pitchFamily="34" charset="0"/>
            </a:endParaRPr>
          </a:p>
        </p:txBody>
      </p:sp>
      <p:sp>
        <p:nvSpPr>
          <p:cNvPr id="80" name="TextBox 79"/>
          <p:cNvSpPr txBox="1"/>
          <p:nvPr/>
        </p:nvSpPr>
        <p:spPr>
          <a:xfrm>
            <a:off x="3009022" y="2420209"/>
            <a:ext cx="1002775" cy="584775"/>
          </a:xfrm>
          <a:prstGeom prst="rect">
            <a:avLst/>
          </a:prstGeom>
          <a:noFill/>
        </p:spPr>
        <p:txBody>
          <a:bodyPr wrap="none" rtlCol="0">
            <a:spAutoFit/>
          </a:bodyPr>
          <a:lstStyle/>
          <a:p>
            <a:r>
              <a:rPr lang="en-GB" sz="1600" dirty="0" smtClean="0">
                <a:latin typeface="Calibri" panose="020F0502020204030204" pitchFamily="34" charset="0"/>
              </a:rPr>
              <a:t>Upgraded</a:t>
            </a:r>
            <a:br>
              <a:rPr lang="en-GB" sz="1600" dirty="0" smtClean="0">
                <a:latin typeface="Calibri" panose="020F0502020204030204" pitchFamily="34" charset="0"/>
              </a:rPr>
            </a:br>
            <a:r>
              <a:rPr lang="en-GB" sz="1600" dirty="0" smtClean="0">
                <a:latin typeface="Calibri" panose="020F0502020204030204" pitchFamily="34" charset="0"/>
              </a:rPr>
              <a:t>Client</a:t>
            </a:r>
            <a:endParaRPr lang="en-GB" sz="1600" dirty="0">
              <a:latin typeface="Calibri" panose="020F0502020204030204" pitchFamily="34" charset="0"/>
            </a:endParaRPr>
          </a:p>
        </p:txBody>
      </p:sp>
      <p:sp>
        <p:nvSpPr>
          <p:cNvPr id="81" name="TextBox 80"/>
          <p:cNvSpPr txBox="1"/>
          <p:nvPr/>
        </p:nvSpPr>
        <p:spPr>
          <a:xfrm>
            <a:off x="4721344" y="2182678"/>
            <a:ext cx="1002774" cy="830997"/>
          </a:xfrm>
          <a:prstGeom prst="rect">
            <a:avLst/>
          </a:prstGeom>
          <a:noFill/>
        </p:spPr>
        <p:txBody>
          <a:bodyPr wrap="none" rtlCol="0">
            <a:spAutoFit/>
          </a:bodyPr>
          <a:lstStyle/>
          <a:p>
            <a:pPr algn="r"/>
            <a:r>
              <a:rPr lang="en-GB" sz="1600" dirty="0" smtClean="0">
                <a:solidFill>
                  <a:srgbClr val="92D050"/>
                </a:solidFill>
                <a:latin typeface="Calibri" panose="020F0502020204030204" pitchFamily="34" charset="0"/>
              </a:rPr>
              <a:t>Upgraded</a:t>
            </a:r>
            <a:r>
              <a:rPr lang="en-GB" sz="1600" dirty="0" smtClean="0">
                <a:latin typeface="Calibri" panose="020F0502020204030204" pitchFamily="34" charset="0"/>
              </a:rPr>
              <a:t/>
            </a:r>
            <a:br>
              <a:rPr lang="en-GB" sz="1600" dirty="0" smtClean="0">
                <a:latin typeface="Calibri" panose="020F0502020204030204" pitchFamily="34" charset="0"/>
              </a:rPr>
            </a:br>
            <a:r>
              <a:rPr lang="en-GB" sz="1600" dirty="0" smtClean="0">
                <a:latin typeface="Calibri" panose="020F0502020204030204" pitchFamily="34" charset="0"/>
              </a:rPr>
              <a:t>Server</a:t>
            </a:r>
            <a:br>
              <a:rPr lang="en-GB" sz="1600" dirty="0" smtClean="0">
                <a:latin typeface="Calibri" panose="020F0502020204030204" pitchFamily="34" charset="0"/>
              </a:rPr>
            </a:br>
            <a:r>
              <a:rPr lang="en-GB" sz="1600" dirty="0" smtClean="0">
                <a:latin typeface="Calibri" panose="020F0502020204030204" pitchFamily="34" charset="0"/>
              </a:rPr>
              <a:t>Threads</a:t>
            </a:r>
            <a:endParaRPr lang="en-GB" sz="1600" dirty="0">
              <a:latin typeface="Calibri" panose="020F0502020204030204" pitchFamily="34" charset="0"/>
            </a:endParaRPr>
          </a:p>
        </p:txBody>
      </p:sp>
      <p:cxnSp>
        <p:nvCxnSpPr>
          <p:cNvPr id="32" name="Straight Arrow Connector 31"/>
          <p:cNvCxnSpPr/>
          <p:nvPr/>
        </p:nvCxnSpPr>
        <p:spPr bwMode="auto">
          <a:xfrm>
            <a:off x="838200" y="3115134"/>
            <a:ext cx="1828800" cy="436951"/>
          </a:xfrm>
          <a:prstGeom prst="straightConnector1">
            <a:avLst/>
          </a:prstGeom>
          <a:ln w="38100">
            <a:solidFill>
              <a:srgbClr val="92D050"/>
            </a:solidFill>
            <a:headEnd type="none" w="med" len="med"/>
            <a:tailEnd type="arrow"/>
          </a:ln>
          <a:extLst/>
        </p:spPr>
        <p:style>
          <a:lnRef idx="1">
            <a:schemeClr val="accent5"/>
          </a:lnRef>
          <a:fillRef idx="0">
            <a:schemeClr val="accent5"/>
          </a:fillRef>
          <a:effectRef idx="0">
            <a:schemeClr val="accent5"/>
          </a:effectRef>
          <a:fontRef idx="minor">
            <a:schemeClr val="tx1"/>
          </a:fontRef>
        </p:style>
      </p:cxnSp>
      <p:cxnSp>
        <p:nvCxnSpPr>
          <p:cNvPr id="33" name="Straight Arrow Connector 32"/>
          <p:cNvCxnSpPr/>
          <p:nvPr/>
        </p:nvCxnSpPr>
        <p:spPr bwMode="auto">
          <a:xfrm>
            <a:off x="838200" y="3243006"/>
            <a:ext cx="1524000" cy="364127"/>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4" name="Straight Arrow Connector 33"/>
          <p:cNvCxnSpPr/>
          <p:nvPr/>
        </p:nvCxnSpPr>
        <p:spPr bwMode="auto">
          <a:xfrm flipH="1">
            <a:off x="838200" y="3606705"/>
            <a:ext cx="1828800" cy="509777"/>
          </a:xfrm>
          <a:prstGeom prst="straightConnector1">
            <a:avLst/>
          </a:prstGeom>
          <a:ln w="38100">
            <a:solidFill>
              <a:srgbClr val="92D050"/>
            </a:solidFill>
            <a:headEnd type="none" w="med" len="med"/>
            <a:tailEnd type="arrow"/>
          </a:ln>
          <a:extLst/>
        </p:spPr>
        <p:style>
          <a:lnRef idx="1">
            <a:schemeClr val="accent5"/>
          </a:lnRef>
          <a:fillRef idx="0">
            <a:schemeClr val="accent5"/>
          </a:fillRef>
          <a:effectRef idx="0">
            <a:schemeClr val="accent5"/>
          </a:effectRef>
          <a:fontRef idx="minor">
            <a:schemeClr val="tx1"/>
          </a:fontRef>
        </p:style>
      </p:cxnSp>
      <p:cxnSp>
        <p:nvCxnSpPr>
          <p:cNvPr id="35" name="Straight Arrow Connector 34"/>
          <p:cNvCxnSpPr/>
          <p:nvPr/>
        </p:nvCxnSpPr>
        <p:spPr bwMode="auto">
          <a:xfrm flipH="1">
            <a:off x="838200" y="3624910"/>
            <a:ext cx="1524000" cy="424815"/>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6" name="Straight Arrow Connector 35"/>
          <p:cNvCxnSpPr/>
          <p:nvPr/>
        </p:nvCxnSpPr>
        <p:spPr bwMode="auto">
          <a:xfrm>
            <a:off x="838200" y="4158963"/>
            <a:ext cx="1828800" cy="436952"/>
          </a:xfrm>
          <a:prstGeom prst="straightConnector1">
            <a:avLst/>
          </a:prstGeom>
          <a:ln w="38100">
            <a:solidFill>
              <a:srgbClr val="92D050"/>
            </a:solidFill>
            <a:headEnd type="none" w="med" len="med"/>
            <a:tailEnd type="arrow"/>
          </a:ln>
          <a:extLst/>
        </p:spPr>
        <p:style>
          <a:lnRef idx="1">
            <a:schemeClr val="accent5"/>
          </a:lnRef>
          <a:fillRef idx="0">
            <a:schemeClr val="accent5"/>
          </a:fillRef>
          <a:effectRef idx="0">
            <a:schemeClr val="accent5"/>
          </a:effectRef>
          <a:fontRef idx="minor">
            <a:schemeClr val="tx1"/>
          </a:fontRef>
        </p:style>
      </p:cxnSp>
      <p:cxnSp>
        <p:nvCxnSpPr>
          <p:cNvPr id="37" name="Straight Arrow Connector 36"/>
          <p:cNvCxnSpPr/>
          <p:nvPr/>
        </p:nvCxnSpPr>
        <p:spPr bwMode="auto">
          <a:xfrm>
            <a:off x="838200" y="4225719"/>
            <a:ext cx="1524000" cy="364127"/>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8" name="TextBox 37"/>
          <p:cNvSpPr txBox="1"/>
          <p:nvPr/>
        </p:nvSpPr>
        <p:spPr>
          <a:xfrm rot="866319">
            <a:off x="1036720" y="2968016"/>
            <a:ext cx="638188" cy="307777"/>
          </a:xfrm>
          <a:prstGeom prst="rect">
            <a:avLst/>
          </a:prstGeom>
          <a:noFill/>
        </p:spPr>
        <p:txBody>
          <a:bodyPr wrap="none" rtlCol="0">
            <a:spAutoFit/>
          </a:bodyPr>
          <a:lstStyle/>
          <a:p>
            <a:r>
              <a:rPr lang="en-GB" sz="1400" dirty="0" smtClean="0">
                <a:solidFill>
                  <a:srgbClr val="92D050"/>
                </a:solidFill>
                <a:latin typeface="Calibri" panose="020F0502020204030204" pitchFamily="34" charset="0"/>
              </a:rPr>
              <a:t>SYN-U</a:t>
            </a:r>
          </a:p>
        </p:txBody>
      </p:sp>
      <p:sp>
        <p:nvSpPr>
          <p:cNvPr id="39" name="TextBox 38"/>
          <p:cNvSpPr txBox="1"/>
          <p:nvPr/>
        </p:nvSpPr>
        <p:spPr>
          <a:xfrm rot="20567900">
            <a:off x="1210441" y="3551358"/>
            <a:ext cx="814775" cy="307777"/>
          </a:xfrm>
          <a:prstGeom prst="rect">
            <a:avLst/>
          </a:prstGeom>
          <a:noFill/>
        </p:spPr>
        <p:txBody>
          <a:bodyPr wrap="none" rtlCol="0">
            <a:spAutoFit/>
          </a:bodyPr>
          <a:lstStyle/>
          <a:p>
            <a:r>
              <a:rPr lang="en-GB" sz="1400" dirty="0" smtClean="0">
                <a:latin typeface="Calibri" panose="020F0502020204030204" pitchFamily="34" charset="0"/>
              </a:rPr>
              <a:t>SYN-ACK</a:t>
            </a:r>
          </a:p>
        </p:txBody>
      </p:sp>
      <p:sp>
        <p:nvSpPr>
          <p:cNvPr id="40" name="TextBox 39"/>
          <p:cNvSpPr txBox="1"/>
          <p:nvPr/>
        </p:nvSpPr>
        <p:spPr>
          <a:xfrm rot="20567900">
            <a:off x="1556186" y="3773019"/>
            <a:ext cx="814775" cy="307777"/>
          </a:xfrm>
          <a:prstGeom prst="rect">
            <a:avLst/>
          </a:prstGeom>
          <a:noFill/>
        </p:spPr>
        <p:txBody>
          <a:bodyPr wrap="none" rtlCol="0">
            <a:spAutoFit/>
          </a:bodyPr>
          <a:lstStyle/>
          <a:p>
            <a:r>
              <a:rPr lang="en-GB" sz="1400" dirty="0" smtClean="0">
                <a:solidFill>
                  <a:srgbClr val="92D050"/>
                </a:solidFill>
                <a:latin typeface="Calibri" panose="020F0502020204030204" pitchFamily="34" charset="0"/>
              </a:rPr>
              <a:t>SYN-ACK</a:t>
            </a:r>
          </a:p>
        </p:txBody>
      </p:sp>
      <p:sp>
        <p:nvSpPr>
          <p:cNvPr id="41" name="TextBox 40"/>
          <p:cNvSpPr txBox="1"/>
          <p:nvPr/>
        </p:nvSpPr>
        <p:spPr>
          <a:xfrm rot="866319">
            <a:off x="987352" y="3285932"/>
            <a:ext cx="468270" cy="307777"/>
          </a:xfrm>
          <a:prstGeom prst="rect">
            <a:avLst/>
          </a:prstGeom>
          <a:noFill/>
        </p:spPr>
        <p:txBody>
          <a:bodyPr wrap="none" rtlCol="0">
            <a:spAutoFit/>
          </a:bodyPr>
          <a:lstStyle/>
          <a:p>
            <a:r>
              <a:rPr lang="en-GB" sz="1400" dirty="0" smtClean="0">
                <a:latin typeface="Calibri" panose="020F0502020204030204" pitchFamily="34" charset="0"/>
              </a:rPr>
              <a:t>SYN</a:t>
            </a:r>
          </a:p>
        </p:txBody>
      </p:sp>
      <p:grpSp>
        <p:nvGrpSpPr>
          <p:cNvPr id="42" name="Group 41"/>
          <p:cNvGrpSpPr/>
          <p:nvPr/>
        </p:nvGrpSpPr>
        <p:grpSpPr>
          <a:xfrm>
            <a:off x="838200" y="2981621"/>
            <a:ext cx="1828800" cy="1895180"/>
            <a:chOff x="1219200" y="1524000"/>
            <a:chExt cx="1828800" cy="3733800"/>
          </a:xfrm>
        </p:grpSpPr>
        <p:cxnSp>
          <p:nvCxnSpPr>
            <p:cNvPr id="43" name="Straight Connector 42"/>
            <p:cNvCxnSpPr/>
            <p:nvPr/>
          </p:nvCxnSpPr>
          <p:spPr bwMode="auto">
            <a:xfrm>
              <a:off x="1219200" y="1524000"/>
              <a:ext cx="0" cy="3733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4" name="Straight Connector 43"/>
            <p:cNvCxnSpPr/>
            <p:nvPr/>
          </p:nvCxnSpPr>
          <p:spPr bwMode="auto">
            <a:xfrm>
              <a:off x="2743200" y="1524000"/>
              <a:ext cx="0" cy="3733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5" name="Straight Connector 44"/>
            <p:cNvCxnSpPr/>
            <p:nvPr/>
          </p:nvCxnSpPr>
          <p:spPr bwMode="auto">
            <a:xfrm>
              <a:off x="3048000" y="1524000"/>
              <a:ext cx="0" cy="3733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sp>
        <p:nvSpPr>
          <p:cNvPr id="46" name="TextBox 45"/>
          <p:cNvSpPr txBox="1"/>
          <p:nvPr/>
        </p:nvSpPr>
        <p:spPr>
          <a:xfrm rot="866319">
            <a:off x="1906068" y="4219298"/>
            <a:ext cx="448777" cy="307777"/>
          </a:xfrm>
          <a:prstGeom prst="rect">
            <a:avLst/>
          </a:prstGeom>
          <a:noFill/>
        </p:spPr>
        <p:txBody>
          <a:bodyPr wrap="none" rtlCol="0">
            <a:spAutoFit/>
          </a:bodyPr>
          <a:lstStyle/>
          <a:p>
            <a:r>
              <a:rPr lang="en-GB" sz="1400" dirty="0" smtClean="0">
                <a:solidFill>
                  <a:srgbClr val="92D050"/>
                </a:solidFill>
                <a:latin typeface="Calibri" panose="020F0502020204030204" pitchFamily="34" charset="0"/>
              </a:rPr>
              <a:t>RST</a:t>
            </a:r>
          </a:p>
        </p:txBody>
      </p:sp>
      <p:sp>
        <p:nvSpPr>
          <p:cNvPr id="47" name="TextBox 46"/>
          <p:cNvSpPr txBox="1"/>
          <p:nvPr/>
        </p:nvSpPr>
        <p:spPr>
          <a:xfrm rot="866319">
            <a:off x="1881894" y="4488042"/>
            <a:ext cx="476669" cy="307777"/>
          </a:xfrm>
          <a:prstGeom prst="rect">
            <a:avLst/>
          </a:prstGeom>
          <a:noFill/>
        </p:spPr>
        <p:txBody>
          <a:bodyPr wrap="none" rtlCol="0">
            <a:spAutoFit/>
          </a:bodyPr>
          <a:lstStyle/>
          <a:p>
            <a:r>
              <a:rPr lang="en-GB" sz="1400" dirty="0" smtClean="0">
                <a:latin typeface="Calibri" panose="020F0502020204030204" pitchFamily="34" charset="0"/>
              </a:rPr>
              <a:t>ACK</a:t>
            </a:r>
          </a:p>
        </p:txBody>
      </p:sp>
      <p:cxnSp>
        <p:nvCxnSpPr>
          <p:cNvPr id="82" name="Straight Arrow Connector 81"/>
          <p:cNvCxnSpPr/>
          <p:nvPr/>
        </p:nvCxnSpPr>
        <p:spPr bwMode="auto">
          <a:xfrm>
            <a:off x="3618620" y="3115134"/>
            <a:ext cx="1828800" cy="436951"/>
          </a:xfrm>
          <a:prstGeom prst="straightConnector1">
            <a:avLst/>
          </a:prstGeom>
          <a:ln w="38100">
            <a:solidFill>
              <a:srgbClr val="92D050"/>
            </a:solidFill>
            <a:headEnd type="none" w="med" len="med"/>
            <a:tailEnd type="arrow"/>
          </a:ln>
          <a:extLst/>
        </p:spPr>
        <p:style>
          <a:lnRef idx="1">
            <a:schemeClr val="accent5"/>
          </a:lnRef>
          <a:fillRef idx="0">
            <a:schemeClr val="accent5"/>
          </a:fillRef>
          <a:effectRef idx="0">
            <a:schemeClr val="accent5"/>
          </a:effectRef>
          <a:fontRef idx="minor">
            <a:schemeClr val="tx1"/>
          </a:fontRef>
        </p:style>
      </p:cxnSp>
      <p:cxnSp>
        <p:nvCxnSpPr>
          <p:cNvPr id="83" name="Straight Arrow Connector 82"/>
          <p:cNvCxnSpPr/>
          <p:nvPr/>
        </p:nvCxnSpPr>
        <p:spPr bwMode="auto">
          <a:xfrm>
            <a:off x="3618620" y="3243006"/>
            <a:ext cx="1524000" cy="364127"/>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84" name="Straight Arrow Connector 83"/>
          <p:cNvCxnSpPr/>
          <p:nvPr/>
        </p:nvCxnSpPr>
        <p:spPr bwMode="auto">
          <a:xfrm flipH="1">
            <a:off x="3618620" y="3606705"/>
            <a:ext cx="1828800" cy="509777"/>
          </a:xfrm>
          <a:prstGeom prst="straightConnector1">
            <a:avLst/>
          </a:prstGeom>
          <a:ln w="38100">
            <a:solidFill>
              <a:srgbClr val="92D050"/>
            </a:solidFill>
            <a:headEnd type="none" w="med" len="med"/>
            <a:tailEnd type="arrow"/>
          </a:ln>
          <a:extLst/>
        </p:spPr>
        <p:style>
          <a:lnRef idx="1">
            <a:schemeClr val="accent5"/>
          </a:lnRef>
          <a:fillRef idx="0">
            <a:schemeClr val="accent5"/>
          </a:fillRef>
          <a:effectRef idx="0">
            <a:schemeClr val="accent5"/>
          </a:effectRef>
          <a:fontRef idx="minor">
            <a:schemeClr val="tx1"/>
          </a:fontRef>
        </p:style>
      </p:cxnSp>
      <p:cxnSp>
        <p:nvCxnSpPr>
          <p:cNvPr id="85" name="Straight Arrow Connector 84"/>
          <p:cNvCxnSpPr/>
          <p:nvPr/>
        </p:nvCxnSpPr>
        <p:spPr bwMode="auto">
          <a:xfrm flipH="1">
            <a:off x="3618620" y="3624910"/>
            <a:ext cx="1524000" cy="424815"/>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86" name="Straight Arrow Connector 85"/>
          <p:cNvCxnSpPr/>
          <p:nvPr/>
        </p:nvCxnSpPr>
        <p:spPr bwMode="auto">
          <a:xfrm>
            <a:off x="3618620" y="4158963"/>
            <a:ext cx="1828800" cy="436952"/>
          </a:xfrm>
          <a:prstGeom prst="straightConnector1">
            <a:avLst/>
          </a:prstGeom>
          <a:ln w="38100">
            <a:solidFill>
              <a:srgbClr val="92D050"/>
            </a:solidFill>
            <a:headEnd type="none" w="med" len="med"/>
            <a:tailEnd type="arrow"/>
          </a:ln>
          <a:extLst/>
        </p:spPr>
        <p:style>
          <a:lnRef idx="1">
            <a:schemeClr val="accent5"/>
          </a:lnRef>
          <a:fillRef idx="0">
            <a:schemeClr val="accent5"/>
          </a:fillRef>
          <a:effectRef idx="0">
            <a:schemeClr val="accent5"/>
          </a:effectRef>
          <a:fontRef idx="minor">
            <a:schemeClr val="tx1"/>
          </a:fontRef>
        </p:style>
      </p:cxnSp>
      <p:cxnSp>
        <p:nvCxnSpPr>
          <p:cNvPr id="87" name="Straight Arrow Connector 86"/>
          <p:cNvCxnSpPr/>
          <p:nvPr/>
        </p:nvCxnSpPr>
        <p:spPr bwMode="auto">
          <a:xfrm>
            <a:off x="3618620" y="4225719"/>
            <a:ext cx="1524000" cy="364127"/>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88" name="TextBox 87"/>
          <p:cNvSpPr txBox="1"/>
          <p:nvPr/>
        </p:nvSpPr>
        <p:spPr>
          <a:xfrm rot="866319">
            <a:off x="3817140" y="2968016"/>
            <a:ext cx="638188" cy="307777"/>
          </a:xfrm>
          <a:prstGeom prst="rect">
            <a:avLst/>
          </a:prstGeom>
          <a:noFill/>
        </p:spPr>
        <p:txBody>
          <a:bodyPr wrap="none" rtlCol="0">
            <a:spAutoFit/>
          </a:bodyPr>
          <a:lstStyle/>
          <a:p>
            <a:r>
              <a:rPr lang="en-GB" sz="1400" dirty="0" smtClean="0">
                <a:solidFill>
                  <a:srgbClr val="92D050"/>
                </a:solidFill>
                <a:latin typeface="Calibri" panose="020F0502020204030204" pitchFamily="34" charset="0"/>
              </a:rPr>
              <a:t>SYN-U</a:t>
            </a:r>
          </a:p>
        </p:txBody>
      </p:sp>
      <p:sp>
        <p:nvSpPr>
          <p:cNvPr id="89" name="TextBox 88"/>
          <p:cNvSpPr txBox="1"/>
          <p:nvPr/>
        </p:nvSpPr>
        <p:spPr>
          <a:xfrm rot="20567900">
            <a:off x="3990861" y="3551358"/>
            <a:ext cx="814775" cy="307777"/>
          </a:xfrm>
          <a:prstGeom prst="rect">
            <a:avLst/>
          </a:prstGeom>
          <a:noFill/>
        </p:spPr>
        <p:txBody>
          <a:bodyPr wrap="none" rtlCol="0">
            <a:spAutoFit/>
          </a:bodyPr>
          <a:lstStyle/>
          <a:p>
            <a:r>
              <a:rPr lang="en-GB" sz="1400" dirty="0" smtClean="0">
                <a:latin typeface="Calibri" panose="020F0502020204030204" pitchFamily="34" charset="0"/>
              </a:rPr>
              <a:t>SYN-ACK</a:t>
            </a:r>
          </a:p>
        </p:txBody>
      </p:sp>
      <p:sp>
        <p:nvSpPr>
          <p:cNvPr id="90" name="TextBox 89"/>
          <p:cNvSpPr txBox="1"/>
          <p:nvPr/>
        </p:nvSpPr>
        <p:spPr>
          <a:xfrm rot="20567900">
            <a:off x="4161497" y="3795586"/>
            <a:ext cx="984693" cy="307777"/>
          </a:xfrm>
          <a:prstGeom prst="rect">
            <a:avLst/>
          </a:prstGeom>
          <a:noFill/>
        </p:spPr>
        <p:txBody>
          <a:bodyPr wrap="none" rtlCol="0">
            <a:spAutoFit/>
          </a:bodyPr>
          <a:lstStyle/>
          <a:p>
            <a:r>
              <a:rPr lang="en-GB" sz="1400" dirty="0" smtClean="0">
                <a:solidFill>
                  <a:srgbClr val="92D050"/>
                </a:solidFill>
                <a:latin typeface="Calibri" panose="020F0502020204030204" pitchFamily="34" charset="0"/>
              </a:rPr>
              <a:t>SYN-ACK-U</a:t>
            </a:r>
          </a:p>
        </p:txBody>
      </p:sp>
      <p:sp>
        <p:nvSpPr>
          <p:cNvPr id="91" name="TextBox 90"/>
          <p:cNvSpPr txBox="1"/>
          <p:nvPr/>
        </p:nvSpPr>
        <p:spPr>
          <a:xfrm rot="866319">
            <a:off x="3767772" y="3285932"/>
            <a:ext cx="468270" cy="307777"/>
          </a:xfrm>
          <a:prstGeom prst="rect">
            <a:avLst/>
          </a:prstGeom>
          <a:noFill/>
        </p:spPr>
        <p:txBody>
          <a:bodyPr wrap="none" rtlCol="0">
            <a:spAutoFit/>
          </a:bodyPr>
          <a:lstStyle/>
          <a:p>
            <a:r>
              <a:rPr lang="en-GB" sz="1400" dirty="0" smtClean="0">
                <a:latin typeface="Calibri" panose="020F0502020204030204" pitchFamily="34" charset="0"/>
              </a:rPr>
              <a:t>SYN</a:t>
            </a:r>
          </a:p>
        </p:txBody>
      </p:sp>
      <p:grpSp>
        <p:nvGrpSpPr>
          <p:cNvPr id="92" name="Group 91"/>
          <p:cNvGrpSpPr/>
          <p:nvPr/>
        </p:nvGrpSpPr>
        <p:grpSpPr>
          <a:xfrm>
            <a:off x="3618620" y="2981621"/>
            <a:ext cx="1828800" cy="1895180"/>
            <a:chOff x="1219200" y="1524000"/>
            <a:chExt cx="1828800" cy="3733800"/>
          </a:xfrm>
        </p:grpSpPr>
        <p:cxnSp>
          <p:nvCxnSpPr>
            <p:cNvPr id="93" name="Straight Connector 92"/>
            <p:cNvCxnSpPr/>
            <p:nvPr/>
          </p:nvCxnSpPr>
          <p:spPr bwMode="auto">
            <a:xfrm>
              <a:off x="1219200" y="1524000"/>
              <a:ext cx="0" cy="3733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94" name="Straight Connector 93"/>
            <p:cNvCxnSpPr/>
            <p:nvPr/>
          </p:nvCxnSpPr>
          <p:spPr bwMode="auto">
            <a:xfrm>
              <a:off x="2743200" y="1524000"/>
              <a:ext cx="0" cy="3733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95" name="Straight Connector 94"/>
            <p:cNvCxnSpPr/>
            <p:nvPr/>
          </p:nvCxnSpPr>
          <p:spPr bwMode="auto">
            <a:xfrm>
              <a:off x="3048000" y="1524000"/>
              <a:ext cx="0" cy="3733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sp>
        <p:nvSpPr>
          <p:cNvPr id="96" name="TextBox 95"/>
          <p:cNvSpPr txBox="1"/>
          <p:nvPr/>
        </p:nvSpPr>
        <p:spPr>
          <a:xfrm rot="866319">
            <a:off x="4672539" y="4219298"/>
            <a:ext cx="476669" cy="307777"/>
          </a:xfrm>
          <a:prstGeom prst="rect">
            <a:avLst/>
          </a:prstGeom>
          <a:noFill/>
        </p:spPr>
        <p:txBody>
          <a:bodyPr wrap="none" rtlCol="0">
            <a:spAutoFit/>
          </a:bodyPr>
          <a:lstStyle/>
          <a:p>
            <a:r>
              <a:rPr lang="en-GB" sz="1400" dirty="0" smtClean="0">
                <a:solidFill>
                  <a:srgbClr val="92D050"/>
                </a:solidFill>
                <a:latin typeface="Calibri" panose="020F0502020204030204" pitchFamily="34" charset="0"/>
              </a:rPr>
              <a:t>ACK</a:t>
            </a:r>
          </a:p>
        </p:txBody>
      </p:sp>
      <p:sp>
        <p:nvSpPr>
          <p:cNvPr id="97" name="TextBox 96"/>
          <p:cNvSpPr txBox="1"/>
          <p:nvPr/>
        </p:nvSpPr>
        <p:spPr>
          <a:xfrm rot="866319">
            <a:off x="4676263" y="4488042"/>
            <a:ext cx="448777" cy="307777"/>
          </a:xfrm>
          <a:prstGeom prst="rect">
            <a:avLst/>
          </a:prstGeom>
          <a:noFill/>
        </p:spPr>
        <p:txBody>
          <a:bodyPr wrap="none" rtlCol="0">
            <a:spAutoFit/>
          </a:bodyPr>
          <a:lstStyle/>
          <a:p>
            <a:r>
              <a:rPr lang="en-GB" sz="1400" dirty="0" smtClean="0">
                <a:latin typeface="Calibri" panose="020F0502020204030204" pitchFamily="34" charset="0"/>
              </a:rPr>
              <a:t>RST</a:t>
            </a:r>
          </a:p>
        </p:txBody>
      </p:sp>
      <p:sp>
        <p:nvSpPr>
          <p:cNvPr id="98" name="TextBox 97"/>
          <p:cNvSpPr txBox="1"/>
          <p:nvPr/>
        </p:nvSpPr>
        <p:spPr>
          <a:xfrm>
            <a:off x="7000383" y="1516559"/>
            <a:ext cx="1622375" cy="806648"/>
          </a:xfrm>
          <a:prstGeom prst="roundRect">
            <a:avLst>
              <a:gd name="adj" fmla="val 8747"/>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lang="en-GB" sz="1600" dirty="0" smtClean="0">
                <a:solidFill>
                  <a:srgbClr val="92D050"/>
                </a:solidFill>
                <a:latin typeface="Calibri" panose="020F0502020204030204" pitchFamily="34" charset="0"/>
              </a:rPr>
              <a:t>-U = upgraded</a:t>
            </a:r>
            <a:r>
              <a:rPr lang="en-GB" sz="1600" dirty="0" smtClean="0">
                <a:latin typeface="Calibri" panose="020F0502020204030204" pitchFamily="34" charset="0"/>
              </a:rPr>
              <a:t>,</a:t>
            </a:r>
            <a:br>
              <a:rPr lang="en-GB" sz="1600" dirty="0" smtClean="0">
                <a:latin typeface="Calibri" panose="020F0502020204030204" pitchFamily="34" charset="0"/>
              </a:rPr>
            </a:br>
            <a:r>
              <a:rPr lang="en-GB" sz="1400" dirty="0" smtClean="0">
                <a:latin typeface="Calibri" panose="020F0502020204030204" pitchFamily="34" charset="0"/>
              </a:rPr>
              <a:t>i.e. magic no. </a:t>
            </a:r>
            <a:br>
              <a:rPr lang="en-GB" sz="1400" dirty="0" smtClean="0">
                <a:latin typeface="Calibri" panose="020F0502020204030204" pitchFamily="34" charset="0"/>
              </a:rPr>
            </a:br>
            <a:r>
              <a:rPr lang="en-GB" sz="1400" dirty="0" smtClean="0">
                <a:latin typeface="Calibri" panose="020F0502020204030204" pitchFamily="34" charset="0"/>
              </a:rPr>
              <a:t>at start of TCP Data</a:t>
            </a:r>
          </a:p>
        </p:txBody>
      </p:sp>
      <p:sp>
        <p:nvSpPr>
          <p:cNvPr id="49" name="Oval 48"/>
          <p:cNvSpPr/>
          <p:nvPr/>
        </p:nvSpPr>
        <p:spPr bwMode="auto">
          <a:xfrm>
            <a:off x="402948" y="2985826"/>
            <a:ext cx="367629" cy="359407"/>
          </a:xfrm>
          <a:prstGeom prst="ellipse">
            <a:avLst/>
          </a:prstGeom>
          <a:solidFill>
            <a:schemeClr val="bg1"/>
          </a:solidFill>
          <a:ln w="381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t>1</a:t>
            </a:r>
            <a:endParaRPr kumimoji="0" lang="en-GB" b="0" i="0" u="none" strike="noStrike" cap="none" normalizeH="0" baseline="0" dirty="0">
              <a:ln>
                <a:noFill/>
              </a:ln>
              <a:solidFill>
                <a:srgbClr val="000000"/>
              </a:solidFill>
              <a:effectLst/>
              <a:latin typeface="Calibri" panose="020F0502020204030204" pitchFamily="34" charset="0"/>
              <a:ea typeface="ＭＳ Ｐゴシック" charset="0"/>
              <a:cs typeface="ＭＳ Ｐゴシック" charset="0"/>
            </a:endParaRPr>
          </a:p>
        </p:txBody>
      </p:sp>
      <p:sp>
        <p:nvSpPr>
          <p:cNvPr id="51" name="Oval 50"/>
          <p:cNvSpPr/>
          <p:nvPr/>
        </p:nvSpPr>
        <p:spPr bwMode="auto">
          <a:xfrm>
            <a:off x="5079793" y="2950172"/>
            <a:ext cx="367629" cy="383437"/>
          </a:xfrm>
          <a:prstGeom prst="ellipse">
            <a:avLst/>
          </a:prstGeom>
          <a:solidFill>
            <a:schemeClr val="bg1"/>
          </a:solidFill>
          <a:ln w="381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t>2</a:t>
            </a:r>
            <a:endParaRPr kumimoji="0" lang="en-GB" b="0" i="0" u="none" strike="noStrike" cap="none" normalizeH="0" baseline="0" dirty="0">
              <a:ln>
                <a:noFill/>
              </a:ln>
              <a:solidFill>
                <a:srgbClr val="000000"/>
              </a:solidFill>
              <a:effectLst/>
              <a:latin typeface="Calibri" panose="020F0502020204030204" pitchFamily="34" charset="0"/>
              <a:ea typeface="ＭＳ Ｐゴシック" charset="0"/>
              <a:cs typeface="ＭＳ Ｐゴシック" charset="0"/>
            </a:endParaRPr>
          </a:p>
        </p:txBody>
      </p:sp>
      <p:sp>
        <p:nvSpPr>
          <p:cNvPr id="52" name="Oval 51"/>
          <p:cNvSpPr/>
          <p:nvPr/>
        </p:nvSpPr>
        <p:spPr bwMode="auto">
          <a:xfrm>
            <a:off x="2299373" y="2950172"/>
            <a:ext cx="367629" cy="383437"/>
          </a:xfrm>
          <a:prstGeom prst="ellipse">
            <a:avLst/>
          </a:prstGeom>
          <a:solidFill>
            <a:schemeClr val="bg1"/>
          </a:solidFill>
          <a:ln w="381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t>2</a:t>
            </a:r>
            <a:endParaRPr kumimoji="0" lang="en-GB" b="0" i="0" u="none" strike="noStrike" cap="none" normalizeH="0" baseline="0" dirty="0">
              <a:ln>
                <a:noFill/>
              </a:ln>
              <a:solidFill>
                <a:srgbClr val="000000"/>
              </a:solidFill>
              <a:effectLst/>
              <a:latin typeface="Calibri" panose="020F0502020204030204" pitchFamily="34" charset="0"/>
              <a:ea typeface="ＭＳ Ｐゴシック" charset="0"/>
              <a:cs typeface="ＭＳ Ｐゴシック" charset="0"/>
            </a:endParaRPr>
          </a:p>
        </p:txBody>
      </p:sp>
      <p:sp>
        <p:nvSpPr>
          <p:cNvPr id="50" name="TextBox 49"/>
          <p:cNvSpPr txBox="1"/>
          <p:nvPr/>
        </p:nvSpPr>
        <p:spPr>
          <a:xfrm>
            <a:off x="1192765" y="4655979"/>
            <a:ext cx="746999" cy="338554"/>
          </a:xfrm>
          <a:prstGeom prst="rect">
            <a:avLst/>
          </a:prstGeom>
          <a:noFill/>
        </p:spPr>
        <p:txBody>
          <a:bodyPr wrap="none" rtlCol="0">
            <a:spAutoFit/>
          </a:bodyPr>
          <a:lstStyle/>
          <a:p>
            <a:pPr algn="r"/>
            <a:r>
              <a:rPr lang="en-GB" sz="1600" b="1" dirty="0" smtClean="0">
                <a:latin typeface="Calibri" panose="020F0502020204030204" pitchFamily="34" charset="0"/>
              </a:rPr>
              <a:t>Cont...</a:t>
            </a:r>
            <a:endParaRPr lang="en-GB" sz="1600" b="1" dirty="0">
              <a:latin typeface="Calibri" panose="020F0502020204030204" pitchFamily="34" charset="0"/>
            </a:endParaRPr>
          </a:p>
        </p:txBody>
      </p:sp>
      <p:sp>
        <p:nvSpPr>
          <p:cNvPr id="53" name="TextBox 52"/>
          <p:cNvSpPr txBox="1"/>
          <p:nvPr/>
        </p:nvSpPr>
        <p:spPr>
          <a:xfrm>
            <a:off x="4002947" y="4655979"/>
            <a:ext cx="746999" cy="338554"/>
          </a:xfrm>
          <a:prstGeom prst="rect">
            <a:avLst/>
          </a:prstGeom>
          <a:noFill/>
        </p:spPr>
        <p:txBody>
          <a:bodyPr wrap="none" rtlCol="0">
            <a:spAutoFit/>
          </a:bodyPr>
          <a:lstStyle>
            <a:defPPr>
              <a:defRPr lang="en-US"/>
            </a:defPPr>
            <a:lvl1pPr>
              <a:defRPr sz="1400">
                <a:solidFill>
                  <a:srgbClr val="92D050"/>
                </a:solidFill>
              </a:defRPr>
            </a:lvl1pPr>
          </a:lstStyle>
          <a:p>
            <a:r>
              <a:rPr lang="en-GB" sz="1600" b="1" dirty="0">
                <a:latin typeface="Calibri" panose="020F0502020204030204" pitchFamily="34" charset="0"/>
              </a:rPr>
              <a:t>Cont...</a:t>
            </a:r>
          </a:p>
        </p:txBody>
      </p:sp>
      <p:sp>
        <p:nvSpPr>
          <p:cNvPr id="54" name="TextBox 53"/>
          <p:cNvSpPr txBox="1"/>
          <p:nvPr/>
        </p:nvSpPr>
        <p:spPr>
          <a:xfrm>
            <a:off x="6096002" y="2420209"/>
            <a:ext cx="1002775" cy="584775"/>
          </a:xfrm>
          <a:prstGeom prst="rect">
            <a:avLst/>
          </a:prstGeom>
          <a:noFill/>
        </p:spPr>
        <p:txBody>
          <a:bodyPr wrap="none" rtlCol="0">
            <a:spAutoFit/>
          </a:bodyPr>
          <a:lstStyle/>
          <a:p>
            <a:r>
              <a:rPr lang="en-GB" sz="1600" dirty="0" smtClean="0">
                <a:latin typeface="Calibri" panose="020F0502020204030204" pitchFamily="34" charset="0"/>
              </a:rPr>
              <a:t>Upgraded</a:t>
            </a:r>
            <a:br>
              <a:rPr lang="en-GB" sz="1600" dirty="0" smtClean="0">
                <a:latin typeface="Calibri" panose="020F0502020204030204" pitchFamily="34" charset="0"/>
              </a:rPr>
            </a:br>
            <a:r>
              <a:rPr lang="en-GB" sz="1600" dirty="0" smtClean="0">
                <a:latin typeface="Calibri" panose="020F0502020204030204" pitchFamily="34" charset="0"/>
              </a:rPr>
              <a:t>Client</a:t>
            </a:r>
            <a:endParaRPr lang="en-GB" sz="1600" dirty="0">
              <a:latin typeface="Calibri" panose="020F0502020204030204" pitchFamily="34" charset="0"/>
            </a:endParaRPr>
          </a:p>
        </p:txBody>
      </p:sp>
      <p:sp>
        <p:nvSpPr>
          <p:cNvPr id="55" name="TextBox 54"/>
          <p:cNvSpPr txBox="1"/>
          <p:nvPr/>
        </p:nvSpPr>
        <p:spPr>
          <a:xfrm>
            <a:off x="7808324" y="2438400"/>
            <a:ext cx="1002774" cy="584775"/>
          </a:xfrm>
          <a:prstGeom prst="rect">
            <a:avLst/>
          </a:prstGeom>
          <a:noFill/>
        </p:spPr>
        <p:txBody>
          <a:bodyPr wrap="none" rtlCol="0">
            <a:spAutoFit/>
          </a:bodyPr>
          <a:lstStyle/>
          <a:p>
            <a:pPr algn="r"/>
            <a:r>
              <a:rPr lang="en-GB" sz="1600" dirty="0" smtClean="0">
                <a:solidFill>
                  <a:srgbClr val="92D050"/>
                </a:solidFill>
                <a:latin typeface="Calibri" panose="020F0502020204030204" pitchFamily="34" charset="0"/>
              </a:rPr>
              <a:t>Upgraded</a:t>
            </a:r>
            <a:r>
              <a:rPr lang="en-GB" sz="1600" dirty="0" smtClean="0">
                <a:latin typeface="Calibri" panose="020F0502020204030204" pitchFamily="34" charset="0"/>
              </a:rPr>
              <a:t/>
            </a:r>
            <a:br>
              <a:rPr lang="en-GB" sz="1600" dirty="0" smtClean="0">
                <a:latin typeface="Calibri" panose="020F0502020204030204" pitchFamily="34" charset="0"/>
              </a:rPr>
            </a:br>
            <a:r>
              <a:rPr lang="en-GB" sz="1600" dirty="0" smtClean="0">
                <a:latin typeface="Calibri" panose="020F0502020204030204" pitchFamily="34" charset="0"/>
              </a:rPr>
              <a:t>Server</a:t>
            </a:r>
            <a:endParaRPr lang="en-GB" sz="1600" dirty="0">
              <a:latin typeface="Calibri" panose="020F0502020204030204" pitchFamily="34" charset="0"/>
            </a:endParaRPr>
          </a:p>
        </p:txBody>
      </p:sp>
      <p:cxnSp>
        <p:nvCxnSpPr>
          <p:cNvPr id="56" name="Straight Arrow Connector 55"/>
          <p:cNvCxnSpPr/>
          <p:nvPr/>
        </p:nvCxnSpPr>
        <p:spPr bwMode="auto">
          <a:xfrm>
            <a:off x="6705600" y="3115134"/>
            <a:ext cx="1828800" cy="436951"/>
          </a:xfrm>
          <a:prstGeom prst="straightConnector1">
            <a:avLst/>
          </a:prstGeom>
          <a:ln w="38100">
            <a:solidFill>
              <a:srgbClr val="92D050"/>
            </a:solidFill>
            <a:headEnd type="none" w="med" len="med"/>
            <a:tailEnd type="arrow"/>
          </a:ln>
          <a:extLst/>
        </p:spPr>
        <p:style>
          <a:lnRef idx="1">
            <a:schemeClr val="accent5"/>
          </a:lnRef>
          <a:fillRef idx="0">
            <a:schemeClr val="accent5"/>
          </a:fillRef>
          <a:effectRef idx="0">
            <a:schemeClr val="accent5"/>
          </a:effectRef>
          <a:fontRef idx="minor">
            <a:schemeClr val="tx1"/>
          </a:fontRef>
        </p:style>
      </p:cxnSp>
      <p:cxnSp>
        <p:nvCxnSpPr>
          <p:cNvPr id="58" name="Straight Arrow Connector 57"/>
          <p:cNvCxnSpPr/>
          <p:nvPr/>
        </p:nvCxnSpPr>
        <p:spPr bwMode="auto">
          <a:xfrm flipH="1">
            <a:off x="6705600" y="3606705"/>
            <a:ext cx="1828800" cy="509777"/>
          </a:xfrm>
          <a:prstGeom prst="straightConnector1">
            <a:avLst/>
          </a:prstGeom>
          <a:ln w="38100">
            <a:solidFill>
              <a:srgbClr val="92D050"/>
            </a:solidFill>
            <a:headEnd type="none" w="med" len="med"/>
            <a:tailEnd type="arrow"/>
          </a:ln>
          <a:extLst/>
        </p:spPr>
        <p:style>
          <a:lnRef idx="1">
            <a:schemeClr val="accent5"/>
          </a:lnRef>
          <a:fillRef idx="0">
            <a:schemeClr val="accent5"/>
          </a:fillRef>
          <a:effectRef idx="0">
            <a:schemeClr val="accent5"/>
          </a:effectRef>
          <a:fontRef idx="minor">
            <a:schemeClr val="tx1"/>
          </a:fontRef>
        </p:style>
      </p:cxnSp>
      <p:cxnSp>
        <p:nvCxnSpPr>
          <p:cNvPr id="60" name="Straight Arrow Connector 59"/>
          <p:cNvCxnSpPr/>
          <p:nvPr/>
        </p:nvCxnSpPr>
        <p:spPr bwMode="auto">
          <a:xfrm>
            <a:off x="6705600" y="4158963"/>
            <a:ext cx="1828800" cy="436952"/>
          </a:xfrm>
          <a:prstGeom prst="straightConnector1">
            <a:avLst/>
          </a:prstGeom>
          <a:ln w="38100">
            <a:solidFill>
              <a:srgbClr val="92D050"/>
            </a:solidFill>
            <a:headEnd type="none" w="med" len="med"/>
            <a:tailEnd type="arrow"/>
          </a:ln>
          <a:extLst/>
        </p:spPr>
        <p:style>
          <a:lnRef idx="1">
            <a:schemeClr val="accent5"/>
          </a:lnRef>
          <a:fillRef idx="0">
            <a:schemeClr val="accent5"/>
          </a:fillRef>
          <a:effectRef idx="0">
            <a:schemeClr val="accent5"/>
          </a:effectRef>
          <a:fontRef idx="minor">
            <a:schemeClr val="tx1"/>
          </a:fontRef>
        </p:style>
      </p:cxnSp>
      <p:sp>
        <p:nvSpPr>
          <p:cNvPr id="62" name="TextBox 61"/>
          <p:cNvSpPr txBox="1"/>
          <p:nvPr/>
        </p:nvSpPr>
        <p:spPr>
          <a:xfrm rot="866319">
            <a:off x="6904120" y="2968016"/>
            <a:ext cx="638188" cy="307777"/>
          </a:xfrm>
          <a:prstGeom prst="rect">
            <a:avLst/>
          </a:prstGeom>
          <a:noFill/>
        </p:spPr>
        <p:txBody>
          <a:bodyPr wrap="none" rtlCol="0">
            <a:spAutoFit/>
          </a:bodyPr>
          <a:lstStyle/>
          <a:p>
            <a:r>
              <a:rPr lang="en-GB" sz="1400" dirty="0" smtClean="0">
                <a:solidFill>
                  <a:srgbClr val="92D050"/>
                </a:solidFill>
                <a:latin typeface="Calibri" panose="020F0502020204030204" pitchFamily="34" charset="0"/>
              </a:rPr>
              <a:t>SYN-U</a:t>
            </a:r>
          </a:p>
        </p:txBody>
      </p:sp>
      <p:sp>
        <p:nvSpPr>
          <p:cNvPr id="64" name="TextBox 63"/>
          <p:cNvSpPr txBox="1"/>
          <p:nvPr/>
        </p:nvSpPr>
        <p:spPr>
          <a:xfrm rot="20567900">
            <a:off x="7248477" y="3795586"/>
            <a:ext cx="984693" cy="307777"/>
          </a:xfrm>
          <a:prstGeom prst="rect">
            <a:avLst/>
          </a:prstGeom>
          <a:noFill/>
        </p:spPr>
        <p:txBody>
          <a:bodyPr wrap="none" rtlCol="0">
            <a:spAutoFit/>
          </a:bodyPr>
          <a:lstStyle/>
          <a:p>
            <a:r>
              <a:rPr lang="en-GB" sz="1400" dirty="0" smtClean="0">
                <a:solidFill>
                  <a:srgbClr val="92D050"/>
                </a:solidFill>
                <a:latin typeface="Calibri" panose="020F0502020204030204" pitchFamily="34" charset="0"/>
              </a:rPr>
              <a:t>SYN-ACK-U</a:t>
            </a:r>
          </a:p>
        </p:txBody>
      </p:sp>
      <p:grpSp>
        <p:nvGrpSpPr>
          <p:cNvPr id="66" name="Group 65"/>
          <p:cNvGrpSpPr/>
          <p:nvPr/>
        </p:nvGrpSpPr>
        <p:grpSpPr>
          <a:xfrm>
            <a:off x="6705600" y="2981621"/>
            <a:ext cx="1828800" cy="1895180"/>
            <a:chOff x="1219200" y="1524000"/>
            <a:chExt cx="1828800" cy="3733800"/>
          </a:xfrm>
        </p:grpSpPr>
        <p:cxnSp>
          <p:nvCxnSpPr>
            <p:cNvPr id="67" name="Straight Connector 66"/>
            <p:cNvCxnSpPr/>
            <p:nvPr/>
          </p:nvCxnSpPr>
          <p:spPr bwMode="auto">
            <a:xfrm>
              <a:off x="1219200" y="1524000"/>
              <a:ext cx="0" cy="3733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9" name="Straight Connector 68"/>
            <p:cNvCxnSpPr/>
            <p:nvPr/>
          </p:nvCxnSpPr>
          <p:spPr bwMode="auto">
            <a:xfrm>
              <a:off x="3048000" y="1524000"/>
              <a:ext cx="0" cy="3733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sp>
        <p:nvSpPr>
          <p:cNvPr id="70" name="TextBox 69"/>
          <p:cNvSpPr txBox="1"/>
          <p:nvPr/>
        </p:nvSpPr>
        <p:spPr>
          <a:xfrm rot="866319">
            <a:off x="7759519" y="4219298"/>
            <a:ext cx="476669" cy="307777"/>
          </a:xfrm>
          <a:prstGeom prst="rect">
            <a:avLst/>
          </a:prstGeom>
          <a:noFill/>
        </p:spPr>
        <p:txBody>
          <a:bodyPr wrap="none" rtlCol="0">
            <a:spAutoFit/>
          </a:bodyPr>
          <a:lstStyle/>
          <a:p>
            <a:r>
              <a:rPr lang="en-GB" sz="1400" dirty="0" smtClean="0">
                <a:solidFill>
                  <a:srgbClr val="92D050"/>
                </a:solidFill>
                <a:latin typeface="Calibri" panose="020F0502020204030204" pitchFamily="34" charset="0"/>
              </a:rPr>
              <a:t>ACK</a:t>
            </a:r>
          </a:p>
        </p:txBody>
      </p:sp>
      <p:sp>
        <p:nvSpPr>
          <p:cNvPr id="73" name="TextBox 72"/>
          <p:cNvSpPr txBox="1"/>
          <p:nvPr/>
        </p:nvSpPr>
        <p:spPr>
          <a:xfrm>
            <a:off x="7089927" y="4655979"/>
            <a:ext cx="746999" cy="338554"/>
          </a:xfrm>
          <a:prstGeom prst="rect">
            <a:avLst/>
          </a:prstGeom>
          <a:noFill/>
        </p:spPr>
        <p:txBody>
          <a:bodyPr wrap="none" rtlCol="0">
            <a:spAutoFit/>
          </a:bodyPr>
          <a:lstStyle>
            <a:defPPr>
              <a:defRPr lang="en-US"/>
            </a:defPPr>
            <a:lvl1pPr>
              <a:defRPr sz="1400">
                <a:solidFill>
                  <a:srgbClr val="92D050"/>
                </a:solidFill>
              </a:defRPr>
            </a:lvl1pPr>
          </a:lstStyle>
          <a:p>
            <a:r>
              <a:rPr lang="en-GB" sz="1600" b="1" dirty="0">
                <a:latin typeface="Calibri" panose="020F0502020204030204" pitchFamily="34" charset="0"/>
              </a:rPr>
              <a:t>Cont...</a:t>
            </a:r>
          </a:p>
        </p:txBody>
      </p:sp>
      <p:sp>
        <p:nvSpPr>
          <p:cNvPr id="74" name="Oval 73"/>
          <p:cNvSpPr/>
          <p:nvPr/>
        </p:nvSpPr>
        <p:spPr bwMode="auto">
          <a:xfrm>
            <a:off x="3177421" y="3004296"/>
            <a:ext cx="367629" cy="359407"/>
          </a:xfrm>
          <a:prstGeom prst="ellipse">
            <a:avLst/>
          </a:prstGeom>
          <a:solidFill>
            <a:schemeClr val="bg1"/>
          </a:solidFill>
          <a:ln w="381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t>1</a:t>
            </a:r>
            <a:endParaRPr kumimoji="0" lang="en-GB" b="0" i="0" u="none" strike="noStrike" cap="none" normalizeH="0" baseline="0" dirty="0">
              <a:ln>
                <a:noFill/>
              </a:ln>
              <a:solidFill>
                <a:srgbClr val="000000"/>
              </a:solidFill>
              <a:effectLst/>
              <a:latin typeface="Calibri" panose="020F0502020204030204" pitchFamily="34" charset="0"/>
              <a:ea typeface="ＭＳ Ｐゴシック" charset="0"/>
              <a:cs typeface="ＭＳ Ｐゴシック" charset="0"/>
            </a:endParaRPr>
          </a:p>
        </p:txBody>
      </p:sp>
      <p:sp>
        <p:nvSpPr>
          <p:cNvPr id="75" name="Oval 74"/>
          <p:cNvSpPr/>
          <p:nvPr/>
        </p:nvSpPr>
        <p:spPr bwMode="auto">
          <a:xfrm>
            <a:off x="6282795" y="3004296"/>
            <a:ext cx="367629" cy="359407"/>
          </a:xfrm>
          <a:prstGeom prst="ellipse">
            <a:avLst/>
          </a:prstGeom>
          <a:solidFill>
            <a:schemeClr val="bg1"/>
          </a:solidFill>
          <a:ln w="381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t>3</a:t>
            </a:r>
            <a:endParaRPr kumimoji="0" lang="en-GB" b="0" i="0" u="none" strike="noStrike" cap="none" normalizeH="0" baseline="0" dirty="0">
              <a:ln>
                <a:noFill/>
              </a:ln>
              <a:solidFill>
                <a:srgbClr val="000000"/>
              </a:solidFill>
              <a:effectLst/>
              <a:latin typeface="Calibri" panose="020F0502020204030204" pitchFamily="34" charset="0"/>
              <a:ea typeface="ＭＳ Ｐゴシック" charset="0"/>
              <a:cs typeface="ＭＳ Ｐゴシック" charset="0"/>
            </a:endParaRPr>
          </a:p>
        </p:txBody>
      </p:sp>
      <p:sp>
        <p:nvSpPr>
          <p:cNvPr id="3" name="Slide Number Placeholder 2"/>
          <p:cNvSpPr>
            <a:spLocks noGrp="1"/>
          </p:cNvSpPr>
          <p:nvPr>
            <p:ph type="sldNum" sz="quarter" idx="11"/>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14938861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Inner Space – encapsulation </a:t>
            </a:r>
            <a:r>
              <a:rPr lang="en-GB" dirty="0" smtClean="0"/>
              <a:t>model</a:t>
            </a:r>
            <a:endParaRPr lang="en-GB" dirty="0"/>
          </a:p>
        </p:txBody>
      </p:sp>
      <p:sp>
        <p:nvSpPr>
          <p:cNvPr id="4" name="Rectangle 3"/>
          <p:cNvSpPr/>
          <p:nvPr/>
        </p:nvSpPr>
        <p:spPr bwMode="auto">
          <a:xfrm>
            <a:off x="226452" y="4783965"/>
            <a:ext cx="609600" cy="533400"/>
          </a:xfrm>
          <a:prstGeom prst="rect">
            <a:avLst/>
          </a:prstGeom>
          <a:ln>
            <a:headEnd type="none" w="med" len="med"/>
            <a:tailEnd type="none" w="med" len="med"/>
          </a:ln>
          <a:extLst/>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en-GB" sz="1600" dirty="0" smtClean="0">
                <a:solidFill>
                  <a:srgbClr val="000000"/>
                </a:solidFill>
                <a:latin typeface="Calibri" panose="020F0502020204030204" pitchFamily="34" charset="0"/>
                <a:ea typeface="ＭＳ Ｐゴシック" charset="0"/>
                <a:cs typeface="ＭＳ Ｐゴシック" charset="0"/>
              </a:rPr>
              <a:t>IP</a:t>
            </a:r>
            <a:endParaRPr lang="en-GB" sz="1600" dirty="0">
              <a:solidFill>
                <a:srgbClr val="000000"/>
              </a:solidFill>
              <a:latin typeface="Calibri" panose="020F0502020204030204" pitchFamily="34" charset="0"/>
              <a:ea typeface="ＭＳ Ｐゴシック" charset="0"/>
              <a:cs typeface="ＭＳ Ｐゴシック" charset="0"/>
            </a:endParaRPr>
          </a:p>
        </p:txBody>
      </p:sp>
      <p:sp>
        <p:nvSpPr>
          <p:cNvPr id="5" name="Rectangle 4"/>
          <p:cNvSpPr/>
          <p:nvPr/>
        </p:nvSpPr>
        <p:spPr bwMode="auto">
          <a:xfrm>
            <a:off x="1279303" y="4783965"/>
            <a:ext cx="845713" cy="533400"/>
          </a:xfrm>
          <a:prstGeom prst="rect">
            <a:avLst/>
          </a:prstGeom>
          <a:ln>
            <a:headEnd type="none" w="med" len="med"/>
            <a:tailEnd type="none" w="med" len="med"/>
          </a:ln>
          <a:extLst/>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en-GB" sz="1600" dirty="0" smtClean="0">
                <a:solidFill>
                  <a:srgbClr val="000000"/>
                </a:solidFill>
                <a:latin typeface="Calibri" panose="020F0502020204030204" pitchFamily="34" charset="0"/>
                <a:ea typeface="ＭＳ Ｐゴシック" charset="0"/>
                <a:cs typeface="ＭＳ Ｐゴシック" charset="0"/>
              </a:rPr>
              <a:t>IP</a:t>
            </a:r>
            <a:endParaRPr lang="en-GB" sz="1600" dirty="0">
              <a:solidFill>
                <a:srgbClr val="000000"/>
              </a:solidFill>
              <a:latin typeface="Calibri" panose="020F0502020204030204" pitchFamily="34" charset="0"/>
              <a:ea typeface="ＭＳ Ｐゴシック" charset="0"/>
              <a:cs typeface="ＭＳ Ｐゴシック" charset="0"/>
            </a:endParaRPr>
          </a:p>
        </p:txBody>
      </p:sp>
      <p:sp>
        <p:nvSpPr>
          <p:cNvPr id="7" name="Rectangle 6"/>
          <p:cNvSpPr/>
          <p:nvPr/>
        </p:nvSpPr>
        <p:spPr bwMode="auto">
          <a:xfrm>
            <a:off x="6687353" y="4783965"/>
            <a:ext cx="609600" cy="533400"/>
          </a:xfrm>
          <a:prstGeom prst="rect">
            <a:avLst/>
          </a:prstGeom>
          <a:ln>
            <a:headEnd type="none" w="med" len="med"/>
            <a:tailEnd type="none" w="med" len="med"/>
          </a:ln>
          <a:extLst/>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en-GB" sz="1600" dirty="0" smtClean="0">
                <a:solidFill>
                  <a:srgbClr val="000000"/>
                </a:solidFill>
                <a:latin typeface="Calibri" panose="020F0502020204030204" pitchFamily="34" charset="0"/>
                <a:ea typeface="ＭＳ Ｐゴシック" charset="0"/>
                <a:cs typeface="ＭＳ Ｐゴシック" charset="0"/>
              </a:rPr>
              <a:t>IP</a:t>
            </a:r>
            <a:endParaRPr lang="en-GB" sz="1600" dirty="0">
              <a:solidFill>
                <a:srgbClr val="000000"/>
              </a:solidFill>
              <a:latin typeface="Calibri" panose="020F0502020204030204" pitchFamily="34" charset="0"/>
              <a:ea typeface="ＭＳ Ｐゴシック" charset="0"/>
              <a:cs typeface="ＭＳ Ｐゴシック" charset="0"/>
            </a:endParaRPr>
          </a:p>
        </p:txBody>
      </p:sp>
      <p:sp>
        <p:nvSpPr>
          <p:cNvPr id="8" name="Rectangle 7"/>
          <p:cNvSpPr/>
          <p:nvPr/>
        </p:nvSpPr>
        <p:spPr bwMode="auto">
          <a:xfrm>
            <a:off x="226452" y="3488565"/>
            <a:ext cx="609600" cy="1295400"/>
          </a:xfrm>
          <a:prstGeom prst="rect">
            <a:avLst/>
          </a:prstGeom>
          <a:ln>
            <a:headEnd type="none" w="med" len="med"/>
            <a:tailEnd type="none" w="med" len="med"/>
          </a:ln>
          <a:extLst/>
        </p:spPr>
        <p:style>
          <a:lnRef idx="3">
            <a:schemeClr val="lt1"/>
          </a:lnRef>
          <a:fillRef idx="1">
            <a:schemeClr val="accent3"/>
          </a:fillRef>
          <a:effectRef idx="1">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t>TCP</a:t>
            </a:r>
            <a:endParaRPr kumimoji="0" lang="en-GB" sz="1600" b="0" i="0" u="none" strike="noStrike" cap="none" normalizeH="0" baseline="0" dirty="0">
              <a:ln>
                <a:noFill/>
              </a:ln>
              <a:solidFill>
                <a:srgbClr val="000000"/>
              </a:solidFill>
              <a:effectLst/>
              <a:latin typeface="Calibri" panose="020F0502020204030204" pitchFamily="34" charset="0"/>
              <a:ea typeface="ＭＳ Ｐゴシック" charset="0"/>
              <a:cs typeface="ＭＳ Ｐゴシック" charset="0"/>
            </a:endParaRPr>
          </a:p>
        </p:txBody>
      </p:sp>
      <p:sp>
        <p:nvSpPr>
          <p:cNvPr id="9" name="Rectangle 8"/>
          <p:cNvSpPr/>
          <p:nvPr/>
        </p:nvSpPr>
        <p:spPr bwMode="auto">
          <a:xfrm>
            <a:off x="6687353" y="3488565"/>
            <a:ext cx="609600" cy="1295400"/>
          </a:xfrm>
          <a:prstGeom prst="rect">
            <a:avLst/>
          </a:prstGeom>
          <a:ln>
            <a:headEnd type="none" w="med" len="med"/>
            <a:tailEnd type="none" w="med" len="med"/>
          </a:ln>
          <a:extLst/>
        </p:spPr>
        <p:style>
          <a:lnRef idx="3">
            <a:schemeClr val="lt1"/>
          </a:lnRef>
          <a:fillRef idx="1">
            <a:schemeClr val="accent3"/>
          </a:fillRef>
          <a:effectRef idx="1">
            <a:schemeClr val="accent3"/>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en-GB" sz="1600" dirty="0" smtClean="0">
                <a:solidFill>
                  <a:srgbClr val="000000"/>
                </a:solidFill>
                <a:latin typeface="Calibri" panose="020F0502020204030204" pitchFamily="34" charset="0"/>
                <a:ea typeface="ＭＳ Ｐゴシック" charset="0"/>
                <a:cs typeface="ＭＳ Ｐゴシック" charset="0"/>
              </a:rPr>
              <a:t>TCP</a:t>
            </a:r>
            <a:endParaRPr lang="en-GB" sz="1600" dirty="0">
              <a:solidFill>
                <a:srgbClr val="000000"/>
              </a:solidFill>
              <a:latin typeface="Calibri" panose="020F0502020204030204" pitchFamily="34" charset="0"/>
              <a:ea typeface="ＭＳ Ｐゴシック" charset="0"/>
              <a:cs typeface="ＭＳ Ｐゴシック" charset="0"/>
            </a:endParaRPr>
          </a:p>
        </p:txBody>
      </p:sp>
      <p:sp>
        <p:nvSpPr>
          <p:cNvPr id="11" name="Rectangle 10"/>
          <p:cNvSpPr/>
          <p:nvPr/>
        </p:nvSpPr>
        <p:spPr bwMode="auto">
          <a:xfrm>
            <a:off x="1279303" y="2650365"/>
            <a:ext cx="845713" cy="2133600"/>
          </a:xfrm>
          <a:prstGeom prst="rect">
            <a:avLst/>
          </a:prstGeom>
          <a:ln>
            <a:headEnd type="none" w="med" len="med"/>
            <a:tailEnd type="none" w="med" len="med"/>
          </a:ln>
          <a:extLst/>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en-GB" sz="1600" dirty="0" smtClean="0">
                <a:solidFill>
                  <a:srgbClr val="000000"/>
                </a:solidFill>
                <a:latin typeface="Calibri" panose="020F0502020204030204" pitchFamily="34" charset="0"/>
                <a:ea typeface="ＭＳ Ｐゴシック" charset="0"/>
                <a:cs typeface="ＭＳ Ｐゴシック" charset="0"/>
              </a:rPr>
              <a:t/>
            </a:r>
            <a:br>
              <a:rPr lang="en-GB" sz="1600" dirty="0" smtClean="0">
                <a:solidFill>
                  <a:srgbClr val="000000"/>
                </a:solidFill>
                <a:latin typeface="Calibri" panose="020F0502020204030204" pitchFamily="34" charset="0"/>
                <a:ea typeface="ＭＳ Ｐゴシック" charset="0"/>
                <a:cs typeface="ＭＳ Ｐゴシック" charset="0"/>
              </a:rPr>
            </a:br>
            <a:r>
              <a:rPr lang="en-GB" sz="1600" dirty="0" smtClean="0">
                <a:solidFill>
                  <a:srgbClr val="000000"/>
                </a:solidFill>
                <a:latin typeface="Calibri" panose="020F0502020204030204" pitchFamily="34" charset="0"/>
                <a:ea typeface="ＭＳ Ｐゴシック" charset="0"/>
                <a:cs typeface="ＭＳ Ｐゴシック" charset="0"/>
              </a:rPr>
              <a:t/>
            </a:r>
            <a:br>
              <a:rPr lang="en-GB" sz="1600" dirty="0" smtClean="0">
                <a:solidFill>
                  <a:srgbClr val="000000"/>
                </a:solidFill>
                <a:latin typeface="Calibri" panose="020F0502020204030204" pitchFamily="34" charset="0"/>
                <a:ea typeface="ＭＳ Ｐゴシック" charset="0"/>
                <a:cs typeface="ＭＳ Ｐゴシック" charset="0"/>
              </a:rPr>
            </a:br>
            <a:r>
              <a:rPr lang="en-GB" sz="1600" dirty="0" smtClean="0">
                <a:solidFill>
                  <a:srgbClr val="000000"/>
                </a:solidFill>
                <a:latin typeface="Calibri" panose="020F0502020204030204" pitchFamily="34" charset="0"/>
                <a:ea typeface="ＭＳ Ｐゴシック" charset="0"/>
                <a:cs typeface="ＭＳ Ｐゴシック" charset="0"/>
              </a:rPr>
              <a:t/>
            </a:r>
            <a:br>
              <a:rPr lang="en-GB" sz="1600" dirty="0" smtClean="0">
                <a:solidFill>
                  <a:srgbClr val="000000"/>
                </a:solidFill>
                <a:latin typeface="Calibri" panose="020F0502020204030204" pitchFamily="34" charset="0"/>
                <a:ea typeface="ＭＳ Ｐゴシック" charset="0"/>
                <a:cs typeface="ＭＳ Ｐゴシック" charset="0"/>
              </a:rPr>
            </a:br>
            <a:r>
              <a:rPr lang="en-GB" sz="1600" dirty="0" smtClean="0">
                <a:solidFill>
                  <a:srgbClr val="000000"/>
                </a:solidFill>
                <a:latin typeface="Calibri" panose="020F0502020204030204" pitchFamily="34" charset="0"/>
                <a:ea typeface="ＭＳ Ｐゴシック" charset="0"/>
                <a:cs typeface="ＭＳ Ｐゴシック" charset="0"/>
              </a:rPr>
              <a:t/>
            </a:r>
            <a:br>
              <a:rPr lang="en-GB" sz="1600" dirty="0" smtClean="0">
                <a:solidFill>
                  <a:srgbClr val="000000"/>
                </a:solidFill>
                <a:latin typeface="Calibri" panose="020F0502020204030204" pitchFamily="34" charset="0"/>
                <a:ea typeface="ＭＳ Ｐゴシック" charset="0"/>
                <a:cs typeface="ＭＳ Ｐゴシック" charset="0"/>
              </a:rPr>
            </a:br>
            <a:r>
              <a:rPr lang="en-GB" sz="1600" dirty="0" smtClean="0">
                <a:solidFill>
                  <a:srgbClr val="000000"/>
                </a:solidFill>
                <a:latin typeface="Calibri" panose="020F0502020204030204" pitchFamily="34" charset="0"/>
                <a:ea typeface="ＭＳ Ｐゴシック" charset="0"/>
                <a:cs typeface="ＭＳ Ｐゴシック" charset="0"/>
              </a:rPr>
              <a:t>Middle-box</a:t>
            </a:r>
            <a:endParaRPr lang="en-GB" sz="1600" dirty="0">
              <a:solidFill>
                <a:srgbClr val="000000"/>
              </a:solidFill>
              <a:latin typeface="Calibri" panose="020F0502020204030204" pitchFamily="34" charset="0"/>
              <a:ea typeface="ＭＳ Ｐゴシック" charset="0"/>
              <a:cs typeface="ＭＳ Ｐゴシック" charset="0"/>
            </a:endParaRPr>
          </a:p>
        </p:txBody>
      </p:sp>
      <p:sp>
        <p:nvSpPr>
          <p:cNvPr id="12" name="Rectangle 11"/>
          <p:cNvSpPr/>
          <p:nvPr/>
        </p:nvSpPr>
        <p:spPr bwMode="auto">
          <a:xfrm>
            <a:off x="226452" y="2650365"/>
            <a:ext cx="609600" cy="838200"/>
          </a:xfrm>
          <a:prstGeom prst="rect">
            <a:avLst/>
          </a:prstGeom>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en-GB" sz="1600" dirty="0" smtClean="0">
                <a:solidFill>
                  <a:srgbClr val="000000"/>
                </a:solidFill>
                <a:latin typeface="Calibri" panose="020F0502020204030204" pitchFamily="34" charset="0"/>
                <a:ea typeface="ＭＳ Ｐゴシック" charset="0"/>
                <a:cs typeface="ＭＳ Ｐゴシック" charset="0"/>
              </a:rPr>
              <a:t>App</a:t>
            </a:r>
            <a:endParaRPr lang="en-GB" sz="1600" dirty="0">
              <a:solidFill>
                <a:srgbClr val="000000"/>
              </a:solidFill>
              <a:latin typeface="Calibri" panose="020F0502020204030204" pitchFamily="34" charset="0"/>
              <a:ea typeface="ＭＳ Ｐゴシック" charset="0"/>
              <a:cs typeface="ＭＳ Ｐゴシック" charset="0"/>
            </a:endParaRPr>
          </a:p>
        </p:txBody>
      </p:sp>
      <p:sp>
        <p:nvSpPr>
          <p:cNvPr id="13" name="Rectangle 12"/>
          <p:cNvSpPr/>
          <p:nvPr/>
        </p:nvSpPr>
        <p:spPr bwMode="auto">
          <a:xfrm>
            <a:off x="6687353" y="2650365"/>
            <a:ext cx="609600" cy="838200"/>
          </a:xfrm>
          <a:prstGeom prst="rect">
            <a:avLst/>
          </a:prstGeom>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en-GB" sz="1600" dirty="0" smtClean="0">
                <a:solidFill>
                  <a:srgbClr val="000000"/>
                </a:solidFill>
                <a:latin typeface="Calibri" panose="020F0502020204030204" pitchFamily="34" charset="0"/>
                <a:ea typeface="ＭＳ Ｐゴシック" charset="0"/>
                <a:cs typeface="ＭＳ Ｐゴシック" charset="0"/>
              </a:rPr>
              <a:t>App</a:t>
            </a:r>
            <a:endParaRPr lang="en-GB" sz="1600" dirty="0">
              <a:solidFill>
                <a:srgbClr val="000000"/>
              </a:solidFill>
              <a:latin typeface="Calibri" panose="020F0502020204030204" pitchFamily="34" charset="0"/>
              <a:ea typeface="ＭＳ Ｐゴシック" charset="0"/>
              <a:cs typeface="ＭＳ Ｐゴシック" charset="0"/>
            </a:endParaRPr>
          </a:p>
        </p:txBody>
      </p:sp>
      <p:sp>
        <p:nvSpPr>
          <p:cNvPr id="14" name="Rectangle 13"/>
          <p:cNvSpPr/>
          <p:nvPr/>
        </p:nvSpPr>
        <p:spPr bwMode="auto">
          <a:xfrm>
            <a:off x="3182155" y="4783965"/>
            <a:ext cx="845713" cy="533400"/>
          </a:xfrm>
          <a:prstGeom prst="rect">
            <a:avLst/>
          </a:prstGeom>
          <a:ln>
            <a:headEnd type="none" w="med" len="med"/>
            <a:tailEnd type="none" w="med" len="med"/>
          </a:ln>
          <a:extLst/>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en-GB" sz="1600" dirty="0" smtClean="0">
                <a:solidFill>
                  <a:srgbClr val="000000"/>
                </a:solidFill>
                <a:latin typeface="Calibri" panose="020F0502020204030204" pitchFamily="34" charset="0"/>
                <a:ea typeface="ＭＳ Ｐゴシック" charset="0"/>
                <a:cs typeface="ＭＳ Ｐゴシック" charset="0"/>
              </a:rPr>
              <a:t>IP</a:t>
            </a:r>
            <a:endParaRPr lang="en-GB" sz="1600" dirty="0">
              <a:solidFill>
                <a:srgbClr val="000000"/>
              </a:solidFill>
              <a:latin typeface="Calibri" panose="020F0502020204030204" pitchFamily="34" charset="0"/>
              <a:ea typeface="ＭＳ Ｐゴシック" charset="0"/>
              <a:cs typeface="ＭＳ Ｐゴシック" charset="0"/>
            </a:endParaRPr>
          </a:p>
        </p:txBody>
      </p:sp>
      <p:sp>
        <p:nvSpPr>
          <p:cNvPr id="15" name="Rectangle 14"/>
          <p:cNvSpPr/>
          <p:nvPr/>
        </p:nvSpPr>
        <p:spPr bwMode="auto">
          <a:xfrm>
            <a:off x="3182155" y="4250565"/>
            <a:ext cx="845713" cy="533400"/>
          </a:xfrm>
          <a:prstGeom prst="rect">
            <a:avLst/>
          </a:prstGeom>
          <a:ln>
            <a:headEnd type="none" w="med" len="med"/>
            <a:tailEnd type="none" w="med" len="med"/>
          </a:ln>
          <a:extLst/>
        </p:spPr>
        <p:style>
          <a:lnRef idx="3">
            <a:schemeClr val="lt1"/>
          </a:lnRef>
          <a:fillRef idx="1">
            <a:schemeClr val="accent5"/>
          </a:fillRef>
          <a:effectRef idx="1">
            <a:schemeClr val="accent5"/>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en-GB" sz="1600" dirty="0" smtClean="0">
                <a:solidFill>
                  <a:srgbClr val="000000"/>
                </a:solidFill>
                <a:latin typeface="Calibri" panose="020F0502020204030204" pitchFamily="34" charset="0"/>
                <a:ea typeface="ＭＳ Ｐゴシック" charset="0"/>
                <a:cs typeface="ＭＳ Ｐゴシック" charset="0"/>
              </a:rPr>
              <a:t>Middle-box</a:t>
            </a:r>
            <a:endParaRPr lang="en-GB" sz="1600" dirty="0">
              <a:solidFill>
                <a:srgbClr val="000000"/>
              </a:solidFill>
              <a:latin typeface="Calibri" panose="020F0502020204030204" pitchFamily="34" charset="0"/>
              <a:ea typeface="ＭＳ Ｐゴシック" charset="0"/>
              <a:cs typeface="ＭＳ Ｐゴシック" charset="0"/>
            </a:endParaRPr>
          </a:p>
        </p:txBody>
      </p:sp>
      <p:sp>
        <p:nvSpPr>
          <p:cNvPr id="16" name="Left-Right Arrow 15"/>
          <p:cNvSpPr/>
          <p:nvPr/>
        </p:nvSpPr>
        <p:spPr bwMode="auto">
          <a:xfrm>
            <a:off x="836054" y="4373451"/>
            <a:ext cx="443249" cy="381000"/>
          </a:xfrm>
          <a:prstGeom prst="leftRightArrow">
            <a:avLst/>
          </a:prstGeom>
          <a:ln>
            <a:headEnd type="none" w="med" len="med"/>
            <a:tailEnd type="none" w="med" len="med"/>
          </a:ln>
          <a:extLst/>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00"/>
              </a:solidFill>
              <a:effectLst/>
              <a:latin typeface="Calibri" panose="020F0502020204030204" pitchFamily="34" charset="0"/>
              <a:ea typeface="ＭＳ Ｐゴシック" charset="0"/>
              <a:cs typeface="ＭＳ Ｐゴシック" charset="0"/>
            </a:endParaRPr>
          </a:p>
        </p:txBody>
      </p:sp>
      <p:sp>
        <p:nvSpPr>
          <p:cNvPr id="17" name="Freeform 16"/>
          <p:cNvSpPr/>
          <p:nvPr/>
        </p:nvSpPr>
        <p:spPr bwMode="auto">
          <a:xfrm>
            <a:off x="76200" y="5122035"/>
            <a:ext cx="1004553" cy="347731"/>
          </a:xfrm>
          <a:custGeom>
            <a:avLst/>
            <a:gdLst>
              <a:gd name="connsiteX0" fmla="*/ 12879 w 1004553"/>
              <a:gd name="connsiteY0" fmla="*/ 115910 h 347730"/>
              <a:gd name="connsiteX1" fmla="*/ 103031 w 1004553"/>
              <a:gd name="connsiteY1" fmla="*/ 38637 h 347730"/>
              <a:gd name="connsiteX2" fmla="*/ 128789 w 1004553"/>
              <a:gd name="connsiteY2" fmla="*/ 103031 h 347730"/>
              <a:gd name="connsiteX3" fmla="*/ 231820 w 1004553"/>
              <a:gd name="connsiteY3" fmla="*/ 0 h 347730"/>
              <a:gd name="connsiteX4" fmla="*/ 283336 w 1004553"/>
              <a:gd name="connsiteY4" fmla="*/ 115910 h 347730"/>
              <a:gd name="connsiteX5" fmla="*/ 321972 w 1004553"/>
              <a:gd name="connsiteY5" fmla="*/ 25758 h 347730"/>
              <a:gd name="connsiteX6" fmla="*/ 399246 w 1004553"/>
              <a:gd name="connsiteY6" fmla="*/ 141668 h 347730"/>
              <a:gd name="connsiteX7" fmla="*/ 437882 w 1004553"/>
              <a:gd name="connsiteY7" fmla="*/ 12879 h 347730"/>
              <a:gd name="connsiteX8" fmla="*/ 489398 w 1004553"/>
              <a:gd name="connsiteY8" fmla="*/ 115910 h 347730"/>
              <a:gd name="connsiteX9" fmla="*/ 618186 w 1004553"/>
              <a:gd name="connsiteY9" fmla="*/ 51516 h 347730"/>
              <a:gd name="connsiteX10" fmla="*/ 682581 w 1004553"/>
              <a:gd name="connsiteY10" fmla="*/ 115910 h 347730"/>
              <a:gd name="connsiteX11" fmla="*/ 721217 w 1004553"/>
              <a:gd name="connsiteY11" fmla="*/ 0 h 347730"/>
              <a:gd name="connsiteX12" fmla="*/ 785612 w 1004553"/>
              <a:gd name="connsiteY12" fmla="*/ 128789 h 347730"/>
              <a:gd name="connsiteX13" fmla="*/ 837127 w 1004553"/>
              <a:gd name="connsiteY13" fmla="*/ 25758 h 347730"/>
              <a:gd name="connsiteX14" fmla="*/ 901522 w 1004553"/>
              <a:gd name="connsiteY14" fmla="*/ 115910 h 347730"/>
              <a:gd name="connsiteX15" fmla="*/ 940158 w 1004553"/>
              <a:gd name="connsiteY15" fmla="*/ 12879 h 347730"/>
              <a:gd name="connsiteX16" fmla="*/ 1004553 w 1004553"/>
              <a:gd name="connsiteY16" fmla="*/ 128789 h 347730"/>
              <a:gd name="connsiteX17" fmla="*/ 1004553 w 1004553"/>
              <a:gd name="connsiteY17" fmla="*/ 334851 h 347730"/>
              <a:gd name="connsiteX18" fmla="*/ 0 w 1004553"/>
              <a:gd name="connsiteY18" fmla="*/ 347730 h 347730"/>
              <a:gd name="connsiteX19" fmla="*/ 12879 w 1004553"/>
              <a:gd name="connsiteY19" fmla="*/ 115910 h 347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04553" h="347730">
                <a:moveTo>
                  <a:pt x="12879" y="115910"/>
                </a:moveTo>
                <a:lnTo>
                  <a:pt x="103031" y="38637"/>
                </a:lnTo>
                <a:lnTo>
                  <a:pt x="128789" y="103031"/>
                </a:lnTo>
                <a:lnTo>
                  <a:pt x="231820" y="0"/>
                </a:lnTo>
                <a:lnTo>
                  <a:pt x="283336" y="115910"/>
                </a:lnTo>
                <a:lnTo>
                  <a:pt x="321972" y="25758"/>
                </a:lnTo>
                <a:lnTo>
                  <a:pt x="399246" y="141668"/>
                </a:lnTo>
                <a:lnTo>
                  <a:pt x="437882" y="12879"/>
                </a:lnTo>
                <a:lnTo>
                  <a:pt x="489398" y="115910"/>
                </a:lnTo>
                <a:lnTo>
                  <a:pt x="618186" y="51516"/>
                </a:lnTo>
                <a:lnTo>
                  <a:pt x="682581" y="115910"/>
                </a:lnTo>
                <a:lnTo>
                  <a:pt x="721217" y="0"/>
                </a:lnTo>
                <a:lnTo>
                  <a:pt x="785612" y="128789"/>
                </a:lnTo>
                <a:lnTo>
                  <a:pt x="837127" y="25758"/>
                </a:lnTo>
                <a:lnTo>
                  <a:pt x="901522" y="115910"/>
                </a:lnTo>
                <a:lnTo>
                  <a:pt x="940158" y="12879"/>
                </a:lnTo>
                <a:lnTo>
                  <a:pt x="1004553" y="128789"/>
                </a:lnTo>
                <a:lnTo>
                  <a:pt x="1004553" y="334851"/>
                </a:lnTo>
                <a:lnTo>
                  <a:pt x="0" y="347730"/>
                </a:lnTo>
                <a:lnTo>
                  <a:pt x="12879" y="115910"/>
                </a:lnTo>
                <a:close/>
              </a:path>
            </a:pathLst>
          </a:cu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Calibri" panose="020F0502020204030204" pitchFamily="34" charset="0"/>
              <a:ea typeface="ＭＳ Ｐゴシック" charset="0"/>
              <a:cs typeface="ＭＳ Ｐゴシック" charset="0"/>
            </a:endParaRPr>
          </a:p>
        </p:txBody>
      </p:sp>
      <p:sp>
        <p:nvSpPr>
          <p:cNvPr id="18" name="Freeform 17"/>
          <p:cNvSpPr/>
          <p:nvPr/>
        </p:nvSpPr>
        <p:spPr bwMode="auto">
          <a:xfrm flipH="1">
            <a:off x="1217054" y="5122035"/>
            <a:ext cx="1004553" cy="347731"/>
          </a:xfrm>
          <a:custGeom>
            <a:avLst/>
            <a:gdLst>
              <a:gd name="connsiteX0" fmla="*/ 12879 w 1004553"/>
              <a:gd name="connsiteY0" fmla="*/ 115910 h 347730"/>
              <a:gd name="connsiteX1" fmla="*/ 103031 w 1004553"/>
              <a:gd name="connsiteY1" fmla="*/ 38637 h 347730"/>
              <a:gd name="connsiteX2" fmla="*/ 128789 w 1004553"/>
              <a:gd name="connsiteY2" fmla="*/ 103031 h 347730"/>
              <a:gd name="connsiteX3" fmla="*/ 231820 w 1004553"/>
              <a:gd name="connsiteY3" fmla="*/ 0 h 347730"/>
              <a:gd name="connsiteX4" fmla="*/ 283336 w 1004553"/>
              <a:gd name="connsiteY4" fmla="*/ 115910 h 347730"/>
              <a:gd name="connsiteX5" fmla="*/ 321972 w 1004553"/>
              <a:gd name="connsiteY5" fmla="*/ 25758 h 347730"/>
              <a:gd name="connsiteX6" fmla="*/ 399246 w 1004553"/>
              <a:gd name="connsiteY6" fmla="*/ 141668 h 347730"/>
              <a:gd name="connsiteX7" fmla="*/ 437882 w 1004553"/>
              <a:gd name="connsiteY7" fmla="*/ 12879 h 347730"/>
              <a:gd name="connsiteX8" fmla="*/ 489398 w 1004553"/>
              <a:gd name="connsiteY8" fmla="*/ 115910 h 347730"/>
              <a:gd name="connsiteX9" fmla="*/ 618186 w 1004553"/>
              <a:gd name="connsiteY9" fmla="*/ 51516 h 347730"/>
              <a:gd name="connsiteX10" fmla="*/ 682581 w 1004553"/>
              <a:gd name="connsiteY10" fmla="*/ 115910 h 347730"/>
              <a:gd name="connsiteX11" fmla="*/ 721217 w 1004553"/>
              <a:gd name="connsiteY11" fmla="*/ 0 h 347730"/>
              <a:gd name="connsiteX12" fmla="*/ 785612 w 1004553"/>
              <a:gd name="connsiteY12" fmla="*/ 128789 h 347730"/>
              <a:gd name="connsiteX13" fmla="*/ 837127 w 1004553"/>
              <a:gd name="connsiteY13" fmla="*/ 25758 h 347730"/>
              <a:gd name="connsiteX14" fmla="*/ 901522 w 1004553"/>
              <a:gd name="connsiteY14" fmla="*/ 115910 h 347730"/>
              <a:gd name="connsiteX15" fmla="*/ 940158 w 1004553"/>
              <a:gd name="connsiteY15" fmla="*/ 12879 h 347730"/>
              <a:gd name="connsiteX16" fmla="*/ 1004553 w 1004553"/>
              <a:gd name="connsiteY16" fmla="*/ 128789 h 347730"/>
              <a:gd name="connsiteX17" fmla="*/ 1004553 w 1004553"/>
              <a:gd name="connsiteY17" fmla="*/ 334851 h 347730"/>
              <a:gd name="connsiteX18" fmla="*/ 0 w 1004553"/>
              <a:gd name="connsiteY18" fmla="*/ 347730 h 347730"/>
              <a:gd name="connsiteX19" fmla="*/ 12879 w 1004553"/>
              <a:gd name="connsiteY19" fmla="*/ 115910 h 347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04553" h="347730">
                <a:moveTo>
                  <a:pt x="12879" y="115910"/>
                </a:moveTo>
                <a:lnTo>
                  <a:pt x="103031" y="38637"/>
                </a:lnTo>
                <a:lnTo>
                  <a:pt x="128789" y="103031"/>
                </a:lnTo>
                <a:lnTo>
                  <a:pt x="231820" y="0"/>
                </a:lnTo>
                <a:lnTo>
                  <a:pt x="283336" y="115910"/>
                </a:lnTo>
                <a:lnTo>
                  <a:pt x="321972" y="25758"/>
                </a:lnTo>
                <a:lnTo>
                  <a:pt x="399246" y="141668"/>
                </a:lnTo>
                <a:lnTo>
                  <a:pt x="437882" y="12879"/>
                </a:lnTo>
                <a:lnTo>
                  <a:pt x="489398" y="115910"/>
                </a:lnTo>
                <a:lnTo>
                  <a:pt x="618186" y="51516"/>
                </a:lnTo>
                <a:lnTo>
                  <a:pt x="682581" y="115910"/>
                </a:lnTo>
                <a:lnTo>
                  <a:pt x="721217" y="0"/>
                </a:lnTo>
                <a:lnTo>
                  <a:pt x="785612" y="128789"/>
                </a:lnTo>
                <a:lnTo>
                  <a:pt x="837127" y="25758"/>
                </a:lnTo>
                <a:lnTo>
                  <a:pt x="901522" y="115910"/>
                </a:lnTo>
                <a:lnTo>
                  <a:pt x="940158" y="12879"/>
                </a:lnTo>
                <a:lnTo>
                  <a:pt x="1004553" y="128789"/>
                </a:lnTo>
                <a:lnTo>
                  <a:pt x="1004553" y="334851"/>
                </a:lnTo>
                <a:lnTo>
                  <a:pt x="0" y="347730"/>
                </a:lnTo>
                <a:lnTo>
                  <a:pt x="12879" y="115910"/>
                </a:lnTo>
                <a:close/>
              </a:path>
            </a:pathLst>
          </a:cu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Calibri" panose="020F0502020204030204" pitchFamily="34" charset="0"/>
              <a:ea typeface="ＭＳ Ｐゴシック" charset="0"/>
              <a:cs typeface="ＭＳ Ｐゴシック" charset="0"/>
            </a:endParaRPr>
          </a:p>
        </p:txBody>
      </p:sp>
      <p:sp>
        <p:nvSpPr>
          <p:cNvPr id="19" name="Freeform 18"/>
          <p:cNvSpPr/>
          <p:nvPr/>
        </p:nvSpPr>
        <p:spPr bwMode="auto">
          <a:xfrm>
            <a:off x="3119906" y="5122035"/>
            <a:ext cx="1004553" cy="347731"/>
          </a:xfrm>
          <a:custGeom>
            <a:avLst/>
            <a:gdLst>
              <a:gd name="connsiteX0" fmla="*/ 12879 w 1004553"/>
              <a:gd name="connsiteY0" fmla="*/ 115910 h 347730"/>
              <a:gd name="connsiteX1" fmla="*/ 103031 w 1004553"/>
              <a:gd name="connsiteY1" fmla="*/ 38637 h 347730"/>
              <a:gd name="connsiteX2" fmla="*/ 128789 w 1004553"/>
              <a:gd name="connsiteY2" fmla="*/ 103031 h 347730"/>
              <a:gd name="connsiteX3" fmla="*/ 231820 w 1004553"/>
              <a:gd name="connsiteY3" fmla="*/ 0 h 347730"/>
              <a:gd name="connsiteX4" fmla="*/ 283336 w 1004553"/>
              <a:gd name="connsiteY4" fmla="*/ 115910 h 347730"/>
              <a:gd name="connsiteX5" fmla="*/ 321972 w 1004553"/>
              <a:gd name="connsiteY5" fmla="*/ 25758 h 347730"/>
              <a:gd name="connsiteX6" fmla="*/ 399246 w 1004553"/>
              <a:gd name="connsiteY6" fmla="*/ 141668 h 347730"/>
              <a:gd name="connsiteX7" fmla="*/ 437882 w 1004553"/>
              <a:gd name="connsiteY7" fmla="*/ 12879 h 347730"/>
              <a:gd name="connsiteX8" fmla="*/ 489398 w 1004553"/>
              <a:gd name="connsiteY8" fmla="*/ 115910 h 347730"/>
              <a:gd name="connsiteX9" fmla="*/ 618186 w 1004553"/>
              <a:gd name="connsiteY9" fmla="*/ 51516 h 347730"/>
              <a:gd name="connsiteX10" fmla="*/ 682581 w 1004553"/>
              <a:gd name="connsiteY10" fmla="*/ 115910 h 347730"/>
              <a:gd name="connsiteX11" fmla="*/ 721217 w 1004553"/>
              <a:gd name="connsiteY11" fmla="*/ 0 h 347730"/>
              <a:gd name="connsiteX12" fmla="*/ 785612 w 1004553"/>
              <a:gd name="connsiteY12" fmla="*/ 128789 h 347730"/>
              <a:gd name="connsiteX13" fmla="*/ 837127 w 1004553"/>
              <a:gd name="connsiteY13" fmla="*/ 25758 h 347730"/>
              <a:gd name="connsiteX14" fmla="*/ 901522 w 1004553"/>
              <a:gd name="connsiteY14" fmla="*/ 115910 h 347730"/>
              <a:gd name="connsiteX15" fmla="*/ 940158 w 1004553"/>
              <a:gd name="connsiteY15" fmla="*/ 12879 h 347730"/>
              <a:gd name="connsiteX16" fmla="*/ 1004553 w 1004553"/>
              <a:gd name="connsiteY16" fmla="*/ 128789 h 347730"/>
              <a:gd name="connsiteX17" fmla="*/ 1004553 w 1004553"/>
              <a:gd name="connsiteY17" fmla="*/ 334851 h 347730"/>
              <a:gd name="connsiteX18" fmla="*/ 0 w 1004553"/>
              <a:gd name="connsiteY18" fmla="*/ 347730 h 347730"/>
              <a:gd name="connsiteX19" fmla="*/ 12879 w 1004553"/>
              <a:gd name="connsiteY19" fmla="*/ 115910 h 347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04553" h="347730">
                <a:moveTo>
                  <a:pt x="12879" y="115910"/>
                </a:moveTo>
                <a:lnTo>
                  <a:pt x="103031" y="38637"/>
                </a:lnTo>
                <a:lnTo>
                  <a:pt x="128789" y="103031"/>
                </a:lnTo>
                <a:lnTo>
                  <a:pt x="231820" y="0"/>
                </a:lnTo>
                <a:lnTo>
                  <a:pt x="283336" y="115910"/>
                </a:lnTo>
                <a:lnTo>
                  <a:pt x="321972" y="25758"/>
                </a:lnTo>
                <a:lnTo>
                  <a:pt x="399246" y="141668"/>
                </a:lnTo>
                <a:lnTo>
                  <a:pt x="437882" y="12879"/>
                </a:lnTo>
                <a:lnTo>
                  <a:pt x="489398" y="115910"/>
                </a:lnTo>
                <a:lnTo>
                  <a:pt x="618186" y="51516"/>
                </a:lnTo>
                <a:lnTo>
                  <a:pt x="682581" y="115910"/>
                </a:lnTo>
                <a:lnTo>
                  <a:pt x="721217" y="0"/>
                </a:lnTo>
                <a:lnTo>
                  <a:pt x="785612" y="128789"/>
                </a:lnTo>
                <a:lnTo>
                  <a:pt x="837127" y="25758"/>
                </a:lnTo>
                <a:lnTo>
                  <a:pt x="901522" y="115910"/>
                </a:lnTo>
                <a:lnTo>
                  <a:pt x="940158" y="12879"/>
                </a:lnTo>
                <a:lnTo>
                  <a:pt x="1004553" y="128789"/>
                </a:lnTo>
                <a:lnTo>
                  <a:pt x="1004553" y="334851"/>
                </a:lnTo>
                <a:lnTo>
                  <a:pt x="0" y="347730"/>
                </a:lnTo>
                <a:lnTo>
                  <a:pt x="12879" y="115910"/>
                </a:lnTo>
                <a:close/>
              </a:path>
            </a:pathLst>
          </a:cu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Calibri" panose="020F0502020204030204" pitchFamily="34" charset="0"/>
              <a:ea typeface="ＭＳ Ｐゴシック" charset="0"/>
              <a:cs typeface="ＭＳ Ｐゴシック" charset="0"/>
            </a:endParaRPr>
          </a:p>
        </p:txBody>
      </p:sp>
      <p:sp>
        <p:nvSpPr>
          <p:cNvPr id="20" name="Freeform 19"/>
          <p:cNvSpPr/>
          <p:nvPr/>
        </p:nvSpPr>
        <p:spPr bwMode="auto">
          <a:xfrm>
            <a:off x="6384701" y="5122035"/>
            <a:ext cx="1004553" cy="347731"/>
          </a:xfrm>
          <a:custGeom>
            <a:avLst/>
            <a:gdLst>
              <a:gd name="connsiteX0" fmla="*/ 12879 w 1004553"/>
              <a:gd name="connsiteY0" fmla="*/ 115910 h 347730"/>
              <a:gd name="connsiteX1" fmla="*/ 103031 w 1004553"/>
              <a:gd name="connsiteY1" fmla="*/ 38637 h 347730"/>
              <a:gd name="connsiteX2" fmla="*/ 128789 w 1004553"/>
              <a:gd name="connsiteY2" fmla="*/ 103031 h 347730"/>
              <a:gd name="connsiteX3" fmla="*/ 231820 w 1004553"/>
              <a:gd name="connsiteY3" fmla="*/ 0 h 347730"/>
              <a:gd name="connsiteX4" fmla="*/ 283336 w 1004553"/>
              <a:gd name="connsiteY4" fmla="*/ 115910 h 347730"/>
              <a:gd name="connsiteX5" fmla="*/ 321972 w 1004553"/>
              <a:gd name="connsiteY5" fmla="*/ 25758 h 347730"/>
              <a:gd name="connsiteX6" fmla="*/ 399246 w 1004553"/>
              <a:gd name="connsiteY6" fmla="*/ 141668 h 347730"/>
              <a:gd name="connsiteX7" fmla="*/ 437882 w 1004553"/>
              <a:gd name="connsiteY7" fmla="*/ 12879 h 347730"/>
              <a:gd name="connsiteX8" fmla="*/ 489398 w 1004553"/>
              <a:gd name="connsiteY8" fmla="*/ 115910 h 347730"/>
              <a:gd name="connsiteX9" fmla="*/ 618186 w 1004553"/>
              <a:gd name="connsiteY9" fmla="*/ 51516 h 347730"/>
              <a:gd name="connsiteX10" fmla="*/ 682581 w 1004553"/>
              <a:gd name="connsiteY10" fmla="*/ 115910 h 347730"/>
              <a:gd name="connsiteX11" fmla="*/ 721217 w 1004553"/>
              <a:gd name="connsiteY11" fmla="*/ 0 h 347730"/>
              <a:gd name="connsiteX12" fmla="*/ 785612 w 1004553"/>
              <a:gd name="connsiteY12" fmla="*/ 128789 h 347730"/>
              <a:gd name="connsiteX13" fmla="*/ 837127 w 1004553"/>
              <a:gd name="connsiteY13" fmla="*/ 25758 h 347730"/>
              <a:gd name="connsiteX14" fmla="*/ 901522 w 1004553"/>
              <a:gd name="connsiteY14" fmla="*/ 115910 h 347730"/>
              <a:gd name="connsiteX15" fmla="*/ 940158 w 1004553"/>
              <a:gd name="connsiteY15" fmla="*/ 12879 h 347730"/>
              <a:gd name="connsiteX16" fmla="*/ 1004553 w 1004553"/>
              <a:gd name="connsiteY16" fmla="*/ 128789 h 347730"/>
              <a:gd name="connsiteX17" fmla="*/ 1004553 w 1004553"/>
              <a:gd name="connsiteY17" fmla="*/ 334851 h 347730"/>
              <a:gd name="connsiteX18" fmla="*/ 0 w 1004553"/>
              <a:gd name="connsiteY18" fmla="*/ 347730 h 347730"/>
              <a:gd name="connsiteX19" fmla="*/ 12879 w 1004553"/>
              <a:gd name="connsiteY19" fmla="*/ 115910 h 347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04553" h="347730">
                <a:moveTo>
                  <a:pt x="12879" y="115910"/>
                </a:moveTo>
                <a:lnTo>
                  <a:pt x="103031" y="38637"/>
                </a:lnTo>
                <a:lnTo>
                  <a:pt x="128789" y="103031"/>
                </a:lnTo>
                <a:lnTo>
                  <a:pt x="231820" y="0"/>
                </a:lnTo>
                <a:lnTo>
                  <a:pt x="283336" y="115910"/>
                </a:lnTo>
                <a:lnTo>
                  <a:pt x="321972" y="25758"/>
                </a:lnTo>
                <a:lnTo>
                  <a:pt x="399246" y="141668"/>
                </a:lnTo>
                <a:lnTo>
                  <a:pt x="437882" y="12879"/>
                </a:lnTo>
                <a:lnTo>
                  <a:pt x="489398" y="115910"/>
                </a:lnTo>
                <a:lnTo>
                  <a:pt x="618186" y="51516"/>
                </a:lnTo>
                <a:lnTo>
                  <a:pt x="682581" y="115910"/>
                </a:lnTo>
                <a:lnTo>
                  <a:pt x="721217" y="0"/>
                </a:lnTo>
                <a:lnTo>
                  <a:pt x="785612" y="128789"/>
                </a:lnTo>
                <a:lnTo>
                  <a:pt x="837127" y="25758"/>
                </a:lnTo>
                <a:lnTo>
                  <a:pt x="901522" y="115910"/>
                </a:lnTo>
                <a:lnTo>
                  <a:pt x="940158" y="12879"/>
                </a:lnTo>
                <a:lnTo>
                  <a:pt x="1004553" y="128789"/>
                </a:lnTo>
                <a:lnTo>
                  <a:pt x="1004553" y="334851"/>
                </a:lnTo>
                <a:lnTo>
                  <a:pt x="0" y="347730"/>
                </a:lnTo>
                <a:lnTo>
                  <a:pt x="12879" y="115910"/>
                </a:lnTo>
                <a:close/>
              </a:path>
            </a:pathLst>
          </a:cu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Calibri" panose="020F0502020204030204" pitchFamily="34" charset="0"/>
              <a:ea typeface="ＭＳ Ｐゴシック" charset="0"/>
              <a:cs typeface="ＭＳ Ｐゴシック" charset="0"/>
            </a:endParaRPr>
          </a:p>
        </p:txBody>
      </p:sp>
      <p:sp>
        <p:nvSpPr>
          <p:cNvPr id="21" name="Left-Right Arrow 20"/>
          <p:cNvSpPr/>
          <p:nvPr/>
        </p:nvSpPr>
        <p:spPr bwMode="auto">
          <a:xfrm>
            <a:off x="2125016" y="4373451"/>
            <a:ext cx="1057139" cy="381000"/>
          </a:xfrm>
          <a:prstGeom prst="leftRightArrow">
            <a:avLst/>
          </a:prstGeom>
          <a:ln>
            <a:headEnd type="none" w="med" len="med"/>
            <a:tailEnd type="none" w="med" len="med"/>
          </a:ln>
          <a:extLst/>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00"/>
              </a:solidFill>
              <a:effectLst/>
              <a:latin typeface="Calibri" panose="020F0502020204030204" pitchFamily="34" charset="0"/>
              <a:ea typeface="ＭＳ Ｐゴシック" charset="0"/>
              <a:cs typeface="ＭＳ Ｐゴシック" charset="0"/>
            </a:endParaRPr>
          </a:p>
        </p:txBody>
      </p:sp>
      <p:sp>
        <p:nvSpPr>
          <p:cNvPr id="22" name="Left-Right Arrow 21"/>
          <p:cNvSpPr/>
          <p:nvPr/>
        </p:nvSpPr>
        <p:spPr bwMode="auto">
          <a:xfrm>
            <a:off x="4027867" y="4373451"/>
            <a:ext cx="2659487" cy="381000"/>
          </a:xfrm>
          <a:prstGeom prst="leftRightArrow">
            <a:avLst/>
          </a:prstGeom>
          <a:ln>
            <a:headEnd type="none" w="med" len="med"/>
            <a:tailEnd type="none" w="med" len="med"/>
          </a:ln>
          <a:extLst/>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t>TCP Header &amp;</a:t>
            </a:r>
            <a:br>
              <a:rPr kumimoji="0" lang="en-GB" sz="14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br>
            <a:r>
              <a:rPr kumimoji="0" lang="en-GB" sz="14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t/>
            </a:r>
            <a:br>
              <a:rPr kumimoji="0" lang="en-GB" sz="14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br>
            <a:r>
              <a:rPr kumimoji="0" lang="en-GB" sz="14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t> Outer Options</a:t>
            </a:r>
            <a:endParaRPr kumimoji="0" lang="en-GB" sz="1400" b="0" i="0" u="none" strike="noStrike" cap="none" normalizeH="0" baseline="0" dirty="0">
              <a:ln>
                <a:noFill/>
              </a:ln>
              <a:solidFill>
                <a:srgbClr val="000000"/>
              </a:solidFill>
              <a:effectLst/>
              <a:latin typeface="Calibri" panose="020F0502020204030204" pitchFamily="34" charset="0"/>
              <a:ea typeface="ＭＳ Ｐゴシック" charset="0"/>
              <a:cs typeface="ＭＳ Ｐゴシック" charset="0"/>
            </a:endParaRPr>
          </a:p>
        </p:txBody>
      </p:sp>
      <p:sp>
        <p:nvSpPr>
          <p:cNvPr id="23" name="Left-Right Arrow 22"/>
          <p:cNvSpPr/>
          <p:nvPr/>
        </p:nvSpPr>
        <p:spPr bwMode="auto">
          <a:xfrm>
            <a:off x="836052" y="3564765"/>
            <a:ext cx="5851300" cy="381000"/>
          </a:xfrm>
          <a:prstGeom prst="leftRightArrow">
            <a:avLst/>
          </a:prstGeom>
          <a:ln>
            <a:headEnd type="none" w="med" len="med"/>
            <a:tailEnd type="none" w="med" len="med"/>
          </a:ln>
          <a:extLst/>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t>Inner Options</a:t>
            </a:r>
            <a:br>
              <a:rPr kumimoji="0" lang="en-GB" sz="14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br>
            <a:r>
              <a:rPr kumimoji="0" lang="en-GB" sz="14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t/>
            </a:r>
            <a:br>
              <a:rPr kumimoji="0" lang="en-GB" sz="14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br>
            <a:r>
              <a:rPr kumimoji="0" lang="en-GB" sz="14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t>Within TCP Data</a:t>
            </a:r>
            <a:endParaRPr kumimoji="0" lang="en-GB" sz="1400" b="0" i="0" u="none" strike="noStrike" cap="none" normalizeH="0" baseline="0" dirty="0">
              <a:ln>
                <a:noFill/>
              </a:ln>
              <a:solidFill>
                <a:srgbClr val="000000"/>
              </a:solidFill>
              <a:effectLst/>
              <a:latin typeface="Calibri" panose="020F0502020204030204" pitchFamily="34" charset="0"/>
              <a:ea typeface="ＭＳ Ｐゴシック" charset="0"/>
              <a:cs typeface="ＭＳ Ｐゴシック" charset="0"/>
            </a:endParaRPr>
          </a:p>
        </p:txBody>
      </p:sp>
      <p:sp>
        <p:nvSpPr>
          <p:cNvPr id="25" name="Left-Right Arrow 24"/>
          <p:cNvSpPr/>
          <p:nvPr/>
        </p:nvSpPr>
        <p:spPr bwMode="auto">
          <a:xfrm>
            <a:off x="836053" y="2693295"/>
            <a:ext cx="5851300" cy="381000"/>
          </a:xfrm>
          <a:prstGeom prst="leftRightArrow">
            <a:avLst/>
          </a:prstGeom>
          <a:ln>
            <a:headEnd type="none" w="med" len="med"/>
            <a:tailEnd type="none" w="med" len="med"/>
          </a:ln>
          <a:extLst/>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t>TCP Payload</a:t>
            </a:r>
            <a:br>
              <a:rPr kumimoji="0" lang="en-GB" sz="14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br>
            <a:r>
              <a:rPr kumimoji="0" lang="en-GB" sz="14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t/>
            </a:r>
            <a:br>
              <a:rPr kumimoji="0" lang="en-GB" sz="14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br>
            <a:endParaRPr kumimoji="0" lang="en-GB" sz="1400" b="0" i="0" u="none" strike="noStrike" cap="none" normalizeH="0" baseline="0" dirty="0">
              <a:ln>
                <a:noFill/>
              </a:ln>
              <a:solidFill>
                <a:srgbClr val="000000"/>
              </a:solidFill>
              <a:effectLst/>
              <a:latin typeface="Calibri" panose="020F0502020204030204" pitchFamily="34" charset="0"/>
              <a:ea typeface="ＭＳ Ｐゴシック" charset="0"/>
              <a:cs typeface="ＭＳ Ｐゴシック" charset="0"/>
            </a:endParaRPr>
          </a:p>
        </p:txBody>
      </p:sp>
      <p:sp>
        <p:nvSpPr>
          <p:cNvPr id="3" name="Slide Number Placeholder 2"/>
          <p:cNvSpPr>
            <a:spLocks noGrp="1"/>
          </p:cNvSpPr>
          <p:nvPr>
            <p:ph type="sldNum" sz="quarter" idx="11"/>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33928806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Inner Space – applicability </a:t>
            </a:r>
            <a:r>
              <a:rPr lang="en-GB" dirty="0"/>
              <a:t>&amp; </a:t>
            </a:r>
            <a:r>
              <a:rPr lang="en-GB" dirty="0" smtClean="0"/>
              <a:t>compatibility*</a:t>
            </a:r>
            <a:endParaRPr lang="en-GB" dirty="0"/>
          </a:p>
        </p:txBody>
      </p:sp>
      <p:sp>
        <p:nvSpPr>
          <p:cNvPr id="4" name="Rectangle 3"/>
          <p:cNvSpPr/>
          <p:nvPr/>
        </p:nvSpPr>
        <p:spPr bwMode="auto">
          <a:xfrm>
            <a:off x="226452" y="4783965"/>
            <a:ext cx="609600" cy="533400"/>
          </a:xfrm>
          <a:prstGeom prst="rect">
            <a:avLst/>
          </a:prstGeom>
          <a:ln>
            <a:headEnd type="none" w="med" len="med"/>
            <a:tailEnd type="none" w="med" len="med"/>
          </a:ln>
          <a:extLst/>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en-GB" sz="1600" dirty="0" smtClean="0">
                <a:solidFill>
                  <a:srgbClr val="000000"/>
                </a:solidFill>
                <a:latin typeface="Calibri" panose="020F0502020204030204" pitchFamily="34" charset="0"/>
                <a:ea typeface="ＭＳ Ｐゴシック" charset="0"/>
                <a:cs typeface="ＭＳ Ｐゴシック" charset="0"/>
              </a:rPr>
              <a:t>IP</a:t>
            </a:r>
            <a:endParaRPr lang="en-GB" sz="1600" dirty="0">
              <a:solidFill>
                <a:srgbClr val="000000"/>
              </a:solidFill>
              <a:latin typeface="Calibri" panose="020F0502020204030204" pitchFamily="34" charset="0"/>
              <a:ea typeface="ＭＳ Ｐゴシック" charset="0"/>
              <a:cs typeface="ＭＳ Ｐゴシック" charset="0"/>
            </a:endParaRPr>
          </a:p>
        </p:txBody>
      </p:sp>
      <p:sp>
        <p:nvSpPr>
          <p:cNvPr id="5" name="Rectangle 4"/>
          <p:cNvSpPr/>
          <p:nvPr/>
        </p:nvSpPr>
        <p:spPr bwMode="auto">
          <a:xfrm>
            <a:off x="1279303" y="4783965"/>
            <a:ext cx="845713" cy="533400"/>
          </a:xfrm>
          <a:prstGeom prst="rect">
            <a:avLst/>
          </a:prstGeom>
          <a:ln>
            <a:headEnd type="none" w="med" len="med"/>
            <a:tailEnd type="none" w="med" len="med"/>
          </a:ln>
          <a:extLst/>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en-GB" sz="1600" dirty="0" smtClean="0">
                <a:solidFill>
                  <a:srgbClr val="000000"/>
                </a:solidFill>
                <a:latin typeface="Calibri" panose="020F0502020204030204" pitchFamily="34" charset="0"/>
                <a:ea typeface="ＭＳ Ｐゴシック" charset="0"/>
                <a:cs typeface="ＭＳ Ｐゴシック" charset="0"/>
              </a:rPr>
              <a:t>IP</a:t>
            </a:r>
            <a:endParaRPr lang="en-GB" sz="1600" dirty="0">
              <a:solidFill>
                <a:srgbClr val="000000"/>
              </a:solidFill>
              <a:latin typeface="Calibri" panose="020F0502020204030204" pitchFamily="34" charset="0"/>
              <a:ea typeface="ＭＳ Ｐゴシック" charset="0"/>
              <a:cs typeface="ＭＳ Ｐゴシック" charset="0"/>
            </a:endParaRPr>
          </a:p>
        </p:txBody>
      </p:sp>
      <p:sp>
        <p:nvSpPr>
          <p:cNvPr id="7" name="Rectangle 6"/>
          <p:cNvSpPr/>
          <p:nvPr/>
        </p:nvSpPr>
        <p:spPr bwMode="auto">
          <a:xfrm>
            <a:off x="6687353" y="4783965"/>
            <a:ext cx="609600" cy="533400"/>
          </a:xfrm>
          <a:prstGeom prst="rect">
            <a:avLst/>
          </a:prstGeom>
          <a:ln>
            <a:headEnd type="none" w="med" len="med"/>
            <a:tailEnd type="none" w="med" len="med"/>
          </a:ln>
          <a:extLst/>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en-GB" sz="1600" dirty="0" smtClean="0">
                <a:solidFill>
                  <a:srgbClr val="000000"/>
                </a:solidFill>
                <a:latin typeface="Calibri" panose="020F0502020204030204" pitchFamily="34" charset="0"/>
                <a:ea typeface="ＭＳ Ｐゴシック" charset="0"/>
                <a:cs typeface="ＭＳ Ｐゴシック" charset="0"/>
              </a:rPr>
              <a:t>IP</a:t>
            </a:r>
            <a:endParaRPr lang="en-GB" sz="1600" dirty="0">
              <a:solidFill>
                <a:srgbClr val="000000"/>
              </a:solidFill>
              <a:latin typeface="Calibri" panose="020F0502020204030204" pitchFamily="34" charset="0"/>
              <a:ea typeface="ＭＳ Ｐゴシック" charset="0"/>
              <a:cs typeface="ＭＳ Ｐゴシック" charset="0"/>
            </a:endParaRPr>
          </a:p>
        </p:txBody>
      </p:sp>
      <p:sp>
        <p:nvSpPr>
          <p:cNvPr id="8" name="Rectangle 7"/>
          <p:cNvSpPr/>
          <p:nvPr/>
        </p:nvSpPr>
        <p:spPr bwMode="auto">
          <a:xfrm>
            <a:off x="226452" y="3488565"/>
            <a:ext cx="609600" cy="1295400"/>
          </a:xfrm>
          <a:prstGeom prst="rect">
            <a:avLst/>
          </a:prstGeom>
          <a:ln>
            <a:headEnd type="none" w="med" len="med"/>
            <a:tailEnd type="none" w="med" len="med"/>
          </a:ln>
          <a:extLst/>
        </p:spPr>
        <p:style>
          <a:lnRef idx="3">
            <a:schemeClr val="lt1"/>
          </a:lnRef>
          <a:fillRef idx="1">
            <a:schemeClr val="accent3"/>
          </a:fillRef>
          <a:effectRef idx="1">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t>TCP</a:t>
            </a:r>
            <a:endParaRPr kumimoji="0" lang="en-GB" sz="1600" b="0" i="0" u="none" strike="noStrike" cap="none" normalizeH="0" baseline="0" dirty="0">
              <a:ln>
                <a:noFill/>
              </a:ln>
              <a:solidFill>
                <a:srgbClr val="000000"/>
              </a:solidFill>
              <a:effectLst/>
              <a:latin typeface="Calibri" panose="020F0502020204030204" pitchFamily="34" charset="0"/>
              <a:ea typeface="ＭＳ Ｐゴシック" charset="0"/>
              <a:cs typeface="ＭＳ Ｐゴシック" charset="0"/>
            </a:endParaRPr>
          </a:p>
        </p:txBody>
      </p:sp>
      <p:sp>
        <p:nvSpPr>
          <p:cNvPr id="9" name="Rectangle 8"/>
          <p:cNvSpPr/>
          <p:nvPr/>
        </p:nvSpPr>
        <p:spPr bwMode="auto">
          <a:xfrm>
            <a:off x="6687353" y="3488565"/>
            <a:ext cx="609600" cy="1295400"/>
          </a:xfrm>
          <a:prstGeom prst="rect">
            <a:avLst/>
          </a:prstGeom>
          <a:ln>
            <a:headEnd type="none" w="med" len="med"/>
            <a:tailEnd type="none" w="med" len="med"/>
          </a:ln>
          <a:extLst/>
        </p:spPr>
        <p:style>
          <a:lnRef idx="3">
            <a:schemeClr val="lt1"/>
          </a:lnRef>
          <a:fillRef idx="1">
            <a:schemeClr val="accent3"/>
          </a:fillRef>
          <a:effectRef idx="1">
            <a:schemeClr val="accent3"/>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en-GB" sz="1600" dirty="0" smtClean="0">
                <a:solidFill>
                  <a:srgbClr val="000000"/>
                </a:solidFill>
                <a:latin typeface="Calibri" panose="020F0502020204030204" pitchFamily="34" charset="0"/>
                <a:ea typeface="ＭＳ Ｐゴシック" charset="0"/>
                <a:cs typeface="ＭＳ Ｐゴシック" charset="0"/>
              </a:rPr>
              <a:t>TCP</a:t>
            </a:r>
            <a:endParaRPr lang="en-GB" sz="1600" dirty="0">
              <a:solidFill>
                <a:srgbClr val="000000"/>
              </a:solidFill>
              <a:latin typeface="Calibri" panose="020F0502020204030204" pitchFamily="34" charset="0"/>
              <a:ea typeface="ＭＳ Ｐゴシック" charset="0"/>
              <a:cs typeface="ＭＳ Ｐゴシック" charset="0"/>
            </a:endParaRPr>
          </a:p>
        </p:txBody>
      </p:sp>
      <p:sp>
        <p:nvSpPr>
          <p:cNvPr id="11" name="Rectangle 10"/>
          <p:cNvSpPr/>
          <p:nvPr/>
        </p:nvSpPr>
        <p:spPr bwMode="auto">
          <a:xfrm>
            <a:off x="1279303" y="2650365"/>
            <a:ext cx="845713" cy="2133600"/>
          </a:xfrm>
          <a:prstGeom prst="rect">
            <a:avLst/>
          </a:prstGeom>
          <a:ln>
            <a:headEnd type="none" w="med" len="med"/>
            <a:tailEnd type="none" w="med" len="med"/>
          </a:ln>
          <a:extLst/>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en-GB" sz="1600" dirty="0" smtClean="0">
                <a:solidFill>
                  <a:srgbClr val="000000"/>
                </a:solidFill>
                <a:latin typeface="Calibri" panose="020F0502020204030204" pitchFamily="34" charset="0"/>
                <a:ea typeface="ＭＳ Ｐゴシック" charset="0"/>
                <a:cs typeface="ＭＳ Ｐゴシック" charset="0"/>
              </a:rPr>
              <a:t/>
            </a:r>
            <a:br>
              <a:rPr lang="en-GB" sz="1600" dirty="0" smtClean="0">
                <a:solidFill>
                  <a:srgbClr val="000000"/>
                </a:solidFill>
                <a:latin typeface="Calibri" panose="020F0502020204030204" pitchFamily="34" charset="0"/>
                <a:ea typeface="ＭＳ Ｐゴシック" charset="0"/>
                <a:cs typeface="ＭＳ Ｐゴシック" charset="0"/>
              </a:rPr>
            </a:br>
            <a:r>
              <a:rPr lang="en-GB" sz="1600" dirty="0" smtClean="0">
                <a:solidFill>
                  <a:srgbClr val="000000"/>
                </a:solidFill>
                <a:latin typeface="Calibri" panose="020F0502020204030204" pitchFamily="34" charset="0"/>
                <a:ea typeface="ＭＳ Ｐゴシック" charset="0"/>
                <a:cs typeface="ＭＳ Ｐゴシック" charset="0"/>
              </a:rPr>
              <a:t/>
            </a:r>
            <a:br>
              <a:rPr lang="en-GB" sz="1600" dirty="0" smtClean="0">
                <a:solidFill>
                  <a:srgbClr val="000000"/>
                </a:solidFill>
                <a:latin typeface="Calibri" panose="020F0502020204030204" pitchFamily="34" charset="0"/>
                <a:ea typeface="ＭＳ Ｐゴシック" charset="0"/>
                <a:cs typeface="ＭＳ Ｐゴシック" charset="0"/>
              </a:rPr>
            </a:br>
            <a:r>
              <a:rPr lang="en-GB" sz="1600" dirty="0" smtClean="0">
                <a:solidFill>
                  <a:srgbClr val="000000"/>
                </a:solidFill>
                <a:latin typeface="Calibri" panose="020F0502020204030204" pitchFamily="34" charset="0"/>
                <a:ea typeface="ＭＳ Ｐゴシック" charset="0"/>
                <a:cs typeface="ＭＳ Ｐゴシック" charset="0"/>
              </a:rPr>
              <a:t/>
            </a:r>
            <a:br>
              <a:rPr lang="en-GB" sz="1600" dirty="0" smtClean="0">
                <a:solidFill>
                  <a:srgbClr val="000000"/>
                </a:solidFill>
                <a:latin typeface="Calibri" panose="020F0502020204030204" pitchFamily="34" charset="0"/>
                <a:ea typeface="ＭＳ Ｐゴシック" charset="0"/>
                <a:cs typeface="ＭＳ Ｐゴシック" charset="0"/>
              </a:rPr>
            </a:br>
            <a:r>
              <a:rPr lang="en-GB" sz="1600" dirty="0" smtClean="0">
                <a:solidFill>
                  <a:srgbClr val="000000"/>
                </a:solidFill>
                <a:latin typeface="Calibri" panose="020F0502020204030204" pitchFamily="34" charset="0"/>
                <a:ea typeface="ＭＳ Ｐゴシック" charset="0"/>
                <a:cs typeface="ＭＳ Ｐゴシック" charset="0"/>
              </a:rPr>
              <a:t/>
            </a:r>
            <a:br>
              <a:rPr lang="en-GB" sz="1600" dirty="0" smtClean="0">
                <a:solidFill>
                  <a:srgbClr val="000000"/>
                </a:solidFill>
                <a:latin typeface="Calibri" panose="020F0502020204030204" pitchFamily="34" charset="0"/>
                <a:ea typeface="ＭＳ Ｐゴシック" charset="0"/>
                <a:cs typeface="ＭＳ Ｐゴシック" charset="0"/>
              </a:rPr>
            </a:br>
            <a:r>
              <a:rPr lang="en-GB" sz="1600" dirty="0" smtClean="0">
                <a:solidFill>
                  <a:srgbClr val="000000"/>
                </a:solidFill>
                <a:latin typeface="Calibri" panose="020F0502020204030204" pitchFamily="34" charset="0"/>
                <a:ea typeface="ＭＳ Ｐゴシック" charset="0"/>
                <a:cs typeface="ＭＳ Ｐゴシック" charset="0"/>
              </a:rPr>
              <a:t>Middle-box</a:t>
            </a:r>
            <a:endParaRPr lang="en-GB" sz="1600" dirty="0">
              <a:solidFill>
                <a:srgbClr val="000000"/>
              </a:solidFill>
              <a:latin typeface="Calibri" panose="020F0502020204030204" pitchFamily="34" charset="0"/>
              <a:ea typeface="ＭＳ Ｐゴシック" charset="0"/>
              <a:cs typeface="ＭＳ Ｐゴシック" charset="0"/>
            </a:endParaRPr>
          </a:p>
        </p:txBody>
      </p:sp>
      <p:sp>
        <p:nvSpPr>
          <p:cNvPr id="12" name="Rectangle 11"/>
          <p:cNvSpPr/>
          <p:nvPr/>
        </p:nvSpPr>
        <p:spPr bwMode="auto">
          <a:xfrm>
            <a:off x="226452" y="2650365"/>
            <a:ext cx="609600" cy="838200"/>
          </a:xfrm>
          <a:prstGeom prst="rect">
            <a:avLst/>
          </a:prstGeom>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en-GB" sz="1600" dirty="0" smtClean="0">
                <a:solidFill>
                  <a:srgbClr val="000000"/>
                </a:solidFill>
                <a:latin typeface="Calibri" panose="020F0502020204030204" pitchFamily="34" charset="0"/>
                <a:ea typeface="ＭＳ Ｐゴシック" charset="0"/>
                <a:cs typeface="ＭＳ Ｐゴシック" charset="0"/>
              </a:rPr>
              <a:t>App</a:t>
            </a:r>
            <a:endParaRPr lang="en-GB" sz="1600" dirty="0">
              <a:solidFill>
                <a:srgbClr val="000000"/>
              </a:solidFill>
              <a:latin typeface="Calibri" panose="020F0502020204030204" pitchFamily="34" charset="0"/>
              <a:ea typeface="ＭＳ Ｐゴシック" charset="0"/>
              <a:cs typeface="ＭＳ Ｐゴシック" charset="0"/>
            </a:endParaRPr>
          </a:p>
        </p:txBody>
      </p:sp>
      <p:sp>
        <p:nvSpPr>
          <p:cNvPr id="13" name="Rectangle 12"/>
          <p:cNvSpPr/>
          <p:nvPr/>
        </p:nvSpPr>
        <p:spPr bwMode="auto">
          <a:xfrm>
            <a:off x="6687353" y="2650365"/>
            <a:ext cx="609600" cy="838200"/>
          </a:xfrm>
          <a:prstGeom prst="rect">
            <a:avLst/>
          </a:prstGeom>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en-GB" sz="1600" dirty="0" smtClean="0">
                <a:solidFill>
                  <a:srgbClr val="000000"/>
                </a:solidFill>
                <a:latin typeface="Calibri" panose="020F0502020204030204" pitchFamily="34" charset="0"/>
                <a:ea typeface="ＭＳ Ｐゴシック" charset="0"/>
                <a:cs typeface="ＭＳ Ｐゴシック" charset="0"/>
              </a:rPr>
              <a:t>App</a:t>
            </a:r>
            <a:endParaRPr lang="en-GB" sz="1600" dirty="0">
              <a:solidFill>
                <a:srgbClr val="000000"/>
              </a:solidFill>
              <a:latin typeface="Calibri" panose="020F0502020204030204" pitchFamily="34" charset="0"/>
              <a:ea typeface="ＭＳ Ｐゴシック" charset="0"/>
              <a:cs typeface="ＭＳ Ｐゴシック" charset="0"/>
            </a:endParaRPr>
          </a:p>
        </p:txBody>
      </p:sp>
      <p:sp>
        <p:nvSpPr>
          <p:cNvPr id="14" name="Rectangle 13"/>
          <p:cNvSpPr/>
          <p:nvPr/>
        </p:nvSpPr>
        <p:spPr bwMode="auto">
          <a:xfrm>
            <a:off x="3182155" y="4783965"/>
            <a:ext cx="845713" cy="533400"/>
          </a:xfrm>
          <a:prstGeom prst="rect">
            <a:avLst/>
          </a:prstGeom>
          <a:ln>
            <a:headEnd type="none" w="med" len="med"/>
            <a:tailEnd type="none" w="med" len="med"/>
          </a:ln>
          <a:extLst/>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en-GB" sz="1600" dirty="0" smtClean="0">
                <a:solidFill>
                  <a:srgbClr val="000000"/>
                </a:solidFill>
                <a:latin typeface="Calibri" panose="020F0502020204030204" pitchFamily="34" charset="0"/>
                <a:ea typeface="ＭＳ Ｐゴシック" charset="0"/>
                <a:cs typeface="ＭＳ Ｐゴシック" charset="0"/>
              </a:rPr>
              <a:t>IP</a:t>
            </a:r>
            <a:endParaRPr lang="en-GB" sz="1600" dirty="0">
              <a:solidFill>
                <a:srgbClr val="000000"/>
              </a:solidFill>
              <a:latin typeface="Calibri" panose="020F0502020204030204" pitchFamily="34" charset="0"/>
              <a:ea typeface="ＭＳ Ｐゴシック" charset="0"/>
              <a:cs typeface="ＭＳ Ｐゴシック" charset="0"/>
            </a:endParaRPr>
          </a:p>
        </p:txBody>
      </p:sp>
      <p:sp>
        <p:nvSpPr>
          <p:cNvPr id="15" name="Rectangle 14"/>
          <p:cNvSpPr/>
          <p:nvPr/>
        </p:nvSpPr>
        <p:spPr bwMode="auto">
          <a:xfrm>
            <a:off x="3182155" y="4250565"/>
            <a:ext cx="845713" cy="533400"/>
          </a:xfrm>
          <a:prstGeom prst="rect">
            <a:avLst/>
          </a:prstGeom>
          <a:ln>
            <a:headEnd type="none" w="med" len="med"/>
            <a:tailEnd type="none" w="med" len="med"/>
          </a:ln>
          <a:extLst/>
        </p:spPr>
        <p:style>
          <a:lnRef idx="3">
            <a:schemeClr val="lt1"/>
          </a:lnRef>
          <a:fillRef idx="1">
            <a:schemeClr val="accent5"/>
          </a:fillRef>
          <a:effectRef idx="1">
            <a:schemeClr val="accent5"/>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en-GB" sz="1600" dirty="0" smtClean="0">
                <a:solidFill>
                  <a:srgbClr val="000000"/>
                </a:solidFill>
                <a:latin typeface="Calibri" panose="020F0502020204030204" pitchFamily="34" charset="0"/>
                <a:ea typeface="ＭＳ Ｐゴシック" charset="0"/>
                <a:cs typeface="ＭＳ Ｐゴシック" charset="0"/>
              </a:rPr>
              <a:t>Middle-box</a:t>
            </a:r>
            <a:endParaRPr lang="en-GB" sz="1600" dirty="0">
              <a:solidFill>
                <a:srgbClr val="000000"/>
              </a:solidFill>
              <a:latin typeface="Calibri" panose="020F0502020204030204" pitchFamily="34" charset="0"/>
              <a:ea typeface="ＭＳ Ｐゴシック" charset="0"/>
              <a:cs typeface="ＭＳ Ｐゴシック" charset="0"/>
            </a:endParaRPr>
          </a:p>
        </p:txBody>
      </p:sp>
      <p:sp>
        <p:nvSpPr>
          <p:cNvPr id="16" name="Left-Right Arrow 15"/>
          <p:cNvSpPr/>
          <p:nvPr/>
        </p:nvSpPr>
        <p:spPr bwMode="auto">
          <a:xfrm>
            <a:off x="836054" y="4373451"/>
            <a:ext cx="443249" cy="381000"/>
          </a:xfrm>
          <a:prstGeom prst="leftRightArrow">
            <a:avLst/>
          </a:prstGeom>
          <a:ln>
            <a:headEnd type="none" w="med" len="med"/>
            <a:tailEnd type="none" w="med" len="med"/>
          </a:ln>
          <a:extLst/>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00"/>
              </a:solidFill>
              <a:effectLst/>
              <a:latin typeface="Calibri" panose="020F0502020204030204" pitchFamily="34" charset="0"/>
              <a:ea typeface="ＭＳ Ｐゴシック" charset="0"/>
              <a:cs typeface="ＭＳ Ｐゴシック" charset="0"/>
            </a:endParaRPr>
          </a:p>
        </p:txBody>
      </p:sp>
      <p:sp>
        <p:nvSpPr>
          <p:cNvPr id="17" name="Freeform 16"/>
          <p:cNvSpPr/>
          <p:nvPr/>
        </p:nvSpPr>
        <p:spPr bwMode="auto">
          <a:xfrm>
            <a:off x="76200" y="5122035"/>
            <a:ext cx="1004553" cy="347731"/>
          </a:xfrm>
          <a:custGeom>
            <a:avLst/>
            <a:gdLst>
              <a:gd name="connsiteX0" fmla="*/ 12879 w 1004553"/>
              <a:gd name="connsiteY0" fmla="*/ 115910 h 347730"/>
              <a:gd name="connsiteX1" fmla="*/ 103031 w 1004553"/>
              <a:gd name="connsiteY1" fmla="*/ 38637 h 347730"/>
              <a:gd name="connsiteX2" fmla="*/ 128789 w 1004553"/>
              <a:gd name="connsiteY2" fmla="*/ 103031 h 347730"/>
              <a:gd name="connsiteX3" fmla="*/ 231820 w 1004553"/>
              <a:gd name="connsiteY3" fmla="*/ 0 h 347730"/>
              <a:gd name="connsiteX4" fmla="*/ 283336 w 1004553"/>
              <a:gd name="connsiteY4" fmla="*/ 115910 h 347730"/>
              <a:gd name="connsiteX5" fmla="*/ 321972 w 1004553"/>
              <a:gd name="connsiteY5" fmla="*/ 25758 h 347730"/>
              <a:gd name="connsiteX6" fmla="*/ 399246 w 1004553"/>
              <a:gd name="connsiteY6" fmla="*/ 141668 h 347730"/>
              <a:gd name="connsiteX7" fmla="*/ 437882 w 1004553"/>
              <a:gd name="connsiteY7" fmla="*/ 12879 h 347730"/>
              <a:gd name="connsiteX8" fmla="*/ 489398 w 1004553"/>
              <a:gd name="connsiteY8" fmla="*/ 115910 h 347730"/>
              <a:gd name="connsiteX9" fmla="*/ 618186 w 1004553"/>
              <a:gd name="connsiteY9" fmla="*/ 51516 h 347730"/>
              <a:gd name="connsiteX10" fmla="*/ 682581 w 1004553"/>
              <a:gd name="connsiteY10" fmla="*/ 115910 h 347730"/>
              <a:gd name="connsiteX11" fmla="*/ 721217 w 1004553"/>
              <a:gd name="connsiteY11" fmla="*/ 0 h 347730"/>
              <a:gd name="connsiteX12" fmla="*/ 785612 w 1004553"/>
              <a:gd name="connsiteY12" fmla="*/ 128789 h 347730"/>
              <a:gd name="connsiteX13" fmla="*/ 837127 w 1004553"/>
              <a:gd name="connsiteY13" fmla="*/ 25758 h 347730"/>
              <a:gd name="connsiteX14" fmla="*/ 901522 w 1004553"/>
              <a:gd name="connsiteY14" fmla="*/ 115910 h 347730"/>
              <a:gd name="connsiteX15" fmla="*/ 940158 w 1004553"/>
              <a:gd name="connsiteY15" fmla="*/ 12879 h 347730"/>
              <a:gd name="connsiteX16" fmla="*/ 1004553 w 1004553"/>
              <a:gd name="connsiteY16" fmla="*/ 128789 h 347730"/>
              <a:gd name="connsiteX17" fmla="*/ 1004553 w 1004553"/>
              <a:gd name="connsiteY17" fmla="*/ 334851 h 347730"/>
              <a:gd name="connsiteX18" fmla="*/ 0 w 1004553"/>
              <a:gd name="connsiteY18" fmla="*/ 347730 h 347730"/>
              <a:gd name="connsiteX19" fmla="*/ 12879 w 1004553"/>
              <a:gd name="connsiteY19" fmla="*/ 115910 h 347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04553" h="347730">
                <a:moveTo>
                  <a:pt x="12879" y="115910"/>
                </a:moveTo>
                <a:lnTo>
                  <a:pt x="103031" y="38637"/>
                </a:lnTo>
                <a:lnTo>
                  <a:pt x="128789" y="103031"/>
                </a:lnTo>
                <a:lnTo>
                  <a:pt x="231820" y="0"/>
                </a:lnTo>
                <a:lnTo>
                  <a:pt x="283336" y="115910"/>
                </a:lnTo>
                <a:lnTo>
                  <a:pt x="321972" y="25758"/>
                </a:lnTo>
                <a:lnTo>
                  <a:pt x="399246" y="141668"/>
                </a:lnTo>
                <a:lnTo>
                  <a:pt x="437882" y="12879"/>
                </a:lnTo>
                <a:lnTo>
                  <a:pt x="489398" y="115910"/>
                </a:lnTo>
                <a:lnTo>
                  <a:pt x="618186" y="51516"/>
                </a:lnTo>
                <a:lnTo>
                  <a:pt x="682581" y="115910"/>
                </a:lnTo>
                <a:lnTo>
                  <a:pt x="721217" y="0"/>
                </a:lnTo>
                <a:lnTo>
                  <a:pt x="785612" y="128789"/>
                </a:lnTo>
                <a:lnTo>
                  <a:pt x="837127" y="25758"/>
                </a:lnTo>
                <a:lnTo>
                  <a:pt x="901522" y="115910"/>
                </a:lnTo>
                <a:lnTo>
                  <a:pt x="940158" y="12879"/>
                </a:lnTo>
                <a:lnTo>
                  <a:pt x="1004553" y="128789"/>
                </a:lnTo>
                <a:lnTo>
                  <a:pt x="1004553" y="334851"/>
                </a:lnTo>
                <a:lnTo>
                  <a:pt x="0" y="347730"/>
                </a:lnTo>
                <a:lnTo>
                  <a:pt x="12879" y="115910"/>
                </a:lnTo>
                <a:close/>
              </a:path>
            </a:pathLst>
          </a:cu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Calibri" panose="020F0502020204030204" pitchFamily="34" charset="0"/>
              <a:ea typeface="ＭＳ Ｐゴシック" charset="0"/>
              <a:cs typeface="ＭＳ Ｐゴシック" charset="0"/>
            </a:endParaRPr>
          </a:p>
        </p:txBody>
      </p:sp>
      <p:sp>
        <p:nvSpPr>
          <p:cNvPr id="18" name="Freeform 17"/>
          <p:cNvSpPr/>
          <p:nvPr/>
        </p:nvSpPr>
        <p:spPr bwMode="auto">
          <a:xfrm flipH="1">
            <a:off x="1217054" y="5122035"/>
            <a:ext cx="1004553" cy="347731"/>
          </a:xfrm>
          <a:custGeom>
            <a:avLst/>
            <a:gdLst>
              <a:gd name="connsiteX0" fmla="*/ 12879 w 1004553"/>
              <a:gd name="connsiteY0" fmla="*/ 115910 h 347730"/>
              <a:gd name="connsiteX1" fmla="*/ 103031 w 1004553"/>
              <a:gd name="connsiteY1" fmla="*/ 38637 h 347730"/>
              <a:gd name="connsiteX2" fmla="*/ 128789 w 1004553"/>
              <a:gd name="connsiteY2" fmla="*/ 103031 h 347730"/>
              <a:gd name="connsiteX3" fmla="*/ 231820 w 1004553"/>
              <a:gd name="connsiteY3" fmla="*/ 0 h 347730"/>
              <a:gd name="connsiteX4" fmla="*/ 283336 w 1004553"/>
              <a:gd name="connsiteY4" fmla="*/ 115910 h 347730"/>
              <a:gd name="connsiteX5" fmla="*/ 321972 w 1004553"/>
              <a:gd name="connsiteY5" fmla="*/ 25758 h 347730"/>
              <a:gd name="connsiteX6" fmla="*/ 399246 w 1004553"/>
              <a:gd name="connsiteY6" fmla="*/ 141668 h 347730"/>
              <a:gd name="connsiteX7" fmla="*/ 437882 w 1004553"/>
              <a:gd name="connsiteY7" fmla="*/ 12879 h 347730"/>
              <a:gd name="connsiteX8" fmla="*/ 489398 w 1004553"/>
              <a:gd name="connsiteY8" fmla="*/ 115910 h 347730"/>
              <a:gd name="connsiteX9" fmla="*/ 618186 w 1004553"/>
              <a:gd name="connsiteY9" fmla="*/ 51516 h 347730"/>
              <a:gd name="connsiteX10" fmla="*/ 682581 w 1004553"/>
              <a:gd name="connsiteY10" fmla="*/ 115910 h 347730"/>
              <a:gd name="connsiteX11" fmla="*/ 721217 w 1004553"/>
              <a:gd name="connsiteY11" fmla="*/ 0 h 347730"/>
              <a:gd name="connsiteX12" fmla="*/ 785612 w 1004553"/>
              <a:gd name="connsiteY12" fmla="*/ 128789 h 347730"/>
              <a:gd name="connsiteX13" fmla="*/ 837127 w 1004553"/>
              <a:gd name="connsiteY13" fmla="*/ 25758 h 347730"/>
              <a:gd name="connsiteX14" fmla="*/ 901522 w 1004553"/>
              <a:gd name="connsiteY14" fmla="*/ 115910 h 347730"/>
              <a:gd name="connsiteX15" fmla="*/ 940158 w 1004553"/>
              <a:gd name="connsiteY15" fmla="*/ 12879 h 347730"/>
              <a:gd name="connsiteX16" fmla="*/ 1004553 w 1004553"/>
              <a:gd name="connsiteY16" fmla="*/ 128789 h 347730"/>
              <a:gd name="connsiteX17" fmla="*/ 1004553 w 1004553"/>
              <a:gd name="connsiteY17" fmla="*/ 334851 h 347730"/>
              <a:gd name="connsiteX18" fmla="*/ 0 w 1004553"/>
              <a:gd name="connsiteY18" fmla="*/ 347730 h 347730"/>
              <a:gd name="connsiteX19" fmla="*/ 12879 w 1004553"/>
              <a:gd name="connsiteY19" fmla="*/ 115910 h 347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04553" h="347730">
                <a:moveTo>
                  <a:pt x="12879" y="115910"/>
                </a:moveTo>
                <a:lnTo>
                  <a:pt x="103031" y="38637"/>
                </a:lnTo>
                <a:lnTo>
                  <a:pt x="128789" y="103031"/>
                </a:lnTo>
                <a:lnTo>
                  <a:pt x="231820" y="0"/>
                </a:lnTo>
                <a:lnTo>
                  <a:pt x="283336" y="115910"/>
                </a:lnTo>
                <a:lnTo>
                  <a:pt x="321972" y="25758"/>
                </a:lnTo>
                <a:lnTo>
                  <a:pt x="399246" y="141668"/>
                </a:lnTo>
                <a:lnTo>
                  <a:pt x="437882" y="12879"/>
                </a:lnTo>
                <a:lnTo>
                  <a:pt x="489398" y="115910"/>
                </a:lnTo>
                <a:lnTo>
                  <a:pt x="618186" y="51516"/>
                </a:lnTo>
                <a:lnTo>
                  <a:pt x="682581" y="115910"/>
                </a:lnTo>
                <a:lnTo>
                  <a:pt x="721217" y="0"/>
                </a:lnTo>
                <a:lnTo>
                  <a:pt x="785612" y="128789"/>
                </a:lnTo>
                <a:lnTo>
                  <a:pt x="837127" y="25758"/>
                </a:lnTo>
                <a:lnTo>
                  <a:pt x="901522" y="115910"/>
                </a:lnTo>
                <a:lnTo>
                  <a:pt x="940158" y="12879"/>
                </a:lnTo>
                <a:lnTo>
                  <a:pt x="1004553" y="128789"/>
                </a:lnTo>
                <a:lnTo>
                  <a:pt x="1004553" y="334851"/>
                </a:lnTo>
                <a:lnTo>
                  <a:pt x="0" y="347730"/>
                </a:lnTo>
                <a:lnTo>
                  <a:pt x="12879" y="115910"/>
                </a:lnTo>
                <a:close/>
              </a:path>
            </a:pathLst>
          </a:cu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Calibri" panose="020F0502020204030204" pitchFamily="34" charset="0"/>
              <a:ea typeface="ＭＳ Ｐゴシック" charset="0"/>
              <a:cs typeface="ＭＳ Ｐゴシック" charset="0"/>
            </a:endParaRPr>
          </a:p>
        </p:txBody>
      </p:sp>
      <p:sp>
        <p:nvSpPr>
          <p:cNvPr id="19" name="Freeform 18"/>
          <p:cNvSpPr/>
          <p:nvPr/>
        </p:nvSpPr>
        <p:spPr bwMode="auto">
          <a:xfrm>
            <a:off x="3119906" y="5122035"/>
            <a:ext cx="1004553" cy="347731"/>
          </a:xfrm>
          <a:custGeom>
            <a:avLst/>
            <a:gdLst>
              <a:gd name="connsiteX0" fmla="*/ 12879 w 1004553"/>
              <a:gd name="connsiteY0" fmla="*/ 115910 h 347730"/>
              <a:gd name="connsiteX1" fmla="*/ 103031 w 1004553"/>
              <a:gd name="connsiteY1" fmla="*/ 38637 h 347730"/>
              <a:gd name="connsiteX2" fmla="*/ 128789 w 1004553"/>
              <a:gd name="connsiteY2" fmla="*/ 103031 h 347730"/>
              <a:gd name="connsiteX3" fmla="*/ 231820 w 1004553"/>
              <a:gd name="connsiteY3" fmla="*/ 0 h 347730"/>
              <a:gd name="connsiteX4" fmla="*/ 283336 w 1004553"/>
              <a:gd name="connsiteY4" fmla="*/ 115910 h 347730"/>
              <a:gd name="connsiteX5" fmla="*/ 321972 w 1004553"/>
              <a:gd name="connsiteY5" fmla="*/ 25758 h 347730"/>
              <a:gd name="connsiteX6" fmla="*/ 399246 w 1004553"/>
              <a:gd name="connsiteY6" fmla="*/ 141668 h 347730"/>
              <a:gd name="connsiteX7" fmla="*/ 437882 w 1004553"/>
              <a:gd name="connsiteY7" fmla="*/ 12879 h 347730"/>
              <a:gd name="connsiteX8" fmla="*/ 489398 w 1004553"/>
              <a:gd name="connsiteY8" fmla="*/ 115910 h 347730"/>
              <a:gd name="connsiteX9" fmla="*/ 618186 w 1004553"/>
              <a:gd name="connsiteY9" fmla="*/ 51516 h 347730"/>
              <a:gd name="connsiteX10" fmla="*/ 682581 w 1004553"/>
              <a:gd name="connsiteY10" fmla="*/ 115910 h 347730"/>
              <a:gd name="connsiteX11" fmla="*/ 721217 w 1004553"/>
              <a:gd name="connsiteY11" fmla="*/ 0 h 347730"/>
              <a:gd name="connsiteX12" fmla="*/ 785612 w 1004553"/>
              <a:gd name="connsiteY12" fmla="*/ 128789 h 347730"/>
              <a:gd name="connsiteX13" fmla="*/ 837127 w 1004553"/>
              <a:gd name="connsiteY13" fmla="*/ 25758 h 347730"/>
              <a:gd name="connsiteX14" fmla="*/ 901522 w 1004553"/>
              <a:gd name="connsiteY14" fmla="*/ 115910 h 347730"/>
              <a:gd name="connsiteX15" fmla="*/ 940158 w 1004553"/>
              <a:gd name="connsiteY15" fmla="*/ 12879 h 347730"/>
              <a:gd name="connsiteX16" fmla="*/ 1004553 w 1004553"/>
              <a:gd name="connsiteY16" fmla="*/ 128789 h 347730"/>
              <a:gd name="connsiteX17" fmla="*/ 1004553 w 1004553"/>
              <a:gd name="connsiteY17" fmla="*/ 334851 h 347730"/>
              <a:gd name="connsiteX18" fmla="*/ 0 w 1004553"/>
              <a:gd name="connsiteY18" fmla="*/ 347730 h 347730"/>
              <a:gd name="connsiteX19" fmla="*/ 12879 w 1004553"/>
              <a:gd name="connsiteY19" fmla="*/ 115910 h 347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04553" h="347730">
                <a:moveTo>
                  <a:pt x="12879" y="115910"/>
                </a:moveTo>
                <a:lnTo>
                  <a:pt x="103031" y="38637"/>
                </a:lnTo>
                <a:lnTo>
                  <a:pt x="128789" y="103031"/>
                </a:lnTo>
                <a:lnTo>
                  <a:pt x="231820" y="0"/>
                </a:lnTo>
                <a:lnTo>
                  <a:pt x="283336" y="115910"/>
                </a:lnTo>
                <a:lnTo>
                  <a:pt x="321972" y="25758"/>
                </a:lnTo>
                <a:lnTo>
                  <a:pt x="399246" y="141668"/>
                </a:lnTo>
                <a:lnTo>
                  <a:pt x="437882" y="12879"/>
                </a:lnTo>
                <a:lnTo>
                  <a:pt x="489398" y="115910"/>
                </a:lnTo>
                <a:lnTo>
                  <a:pt x="618186" y="51516"/>
                </a:lnTo>
                <a:lnTo>
                  <a:pt x="682581" y="115910"/>
                </a:lnTo>
                <a:lnTo>
                  <a:pt x="721217" y="0"/>
                </a:lnTo>
                <a:lnTo>
                  <a:pt x="785612" y="128789"/>
                </a:lnTo>
                <a:lnTo>
                  <a:pt x="837127" y="25758"/>
                </a:lnTo>
                <a:lnTo>
                  <a:pt x="901522" y="115910"/>
                </a:lnTo>
                <a:lnTo>
                  <a:pt x="940158" y="12879"/>
                </a:lnTo>
                <a:lnTo>
                  <a:pt x="1004553" y="128789"/>
                </a:lnTo>
                <a:lnTo>
                  <a:pt x="1004553" y="334851"/>
                </a:lnTo>
                <a:lnTo>
                  <a:pt x="0" y="347730"/>
                </a:lnTo>
                <a:lnTo>
                  <a:pt x="12879" y="115910"/>
                </a:lnTo>
                <a:close/>
              </a:path>
            </a:pathLst>
          </a:cu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Calibri" panose="020F0502020204030204" pitchFamily="34" charset="0"/>
              <a:ea typeface="ＭＳ Ｐゴシック" charset="0"/>
              <a:cs typeface="ＭＳ Ｐゴシック" charset="0"/>
            </a:endParaRPr>
          </a:p>
        </p:txBody>
      </p:sp>
      <p:sp>
        <p:nvSpPr>
          <p:cNvPr id="20" name="Freeform 19"/>
          <p:cNvSpPr/>
          <p:nvPr/>
        </p:nvSpPr>
        <p:spPr bwMode="auto">
          <a:xfrm>
            <a:off x="6384701" y="5122035"/>
            <a:ext cx="1004553" cy="347731"/>
          </a:xfrm>
          <a:custGeom>
            <a:avLst/>
            <a:gdLst>
              <a:gd name="connsiteX0" fmla="*/ 12879 w 1004553"/>
              <a:gd name="connsiteY0" fmla="*/ 115910 h 347730"/>
              <a:gd name="connsiteX1" fmla="*/ 103031 w 1004553"/>
              <a:gd name="connsiteY1" fmla="*/ 38637 h 347730"/>
              <a:gd name="connsiteX2" fmla="*/ 128789 w 1004553"/>
              <a:gd name="connsiteY2" fmla="*/ 103031 h 347730"/>
              <a:gd name="connsiteX3" fmla="*/ 231820 w 1004553"/>
              <a:gd name="connsiteY3" fmla="*/ 0 h 347730"/>
              <a:gd name="connsiteX4" fmla="*/ 283336 w 1004553"/>
              <a:gd name="connsiteY4" fmla="*/ 115910 h 347730"/>
              <a:gd name="connsiteX5" fmla="*/ 321972 w 1004553"/>
              <a:gd name="connsiteY5" fmla="*/ 25758 h 347730"/>
              <a:gd name="connsiteX6" fmla="*/ 399246 w 1004553"/>
              <a:gd name="connsiteY6" fmla="*/ 141668 h 347730"/>
              <a:gd name="connsiteX7" fmla="*/ 437882 w 1004553"/>
              <a:gd name="connsiteY7" fmla="*/ 12879 h 347730"/>
              <a:gd name="connsiteX8" fmla="*/ 489398 w 1004553"/>
              <a:gd name="connsiteY8" fmla="*/ 115910 h 347730"/>
              <a:gd name="connsiteX9" fmla="*/ 618186 w 1004553"/>
              <a:gd name="connsiteY9" fmla="*/ 51516 h 347730"/>
              <a:gd name="connsiteX10" fmla="*/ 682581 w 1004553"/>
              <a:gd name="connsiteY10" fmla="*/ 115910 h 347730"/>
              <a:gd name="connsiteX11" fmla="*/ 721217 w 1004553"/>
              <a:gd name="connsiteY11" fmla="*/ 0 h 347730"/>
              <a:gd name="connsiteX12" fmla="*/ 785612 w 1004553"/>
              <a:gd name="connsiteY12" fmla="*/ 128789 h 347730"/>
              <a:gd name="connsiteX13" fmla="*/ 837127 w 1004553"/>
              <a:gd name="connsiteY13" fmla="*/ 25758 h 347730"/>
              <a:gd name="connsiteX14" fmla="*/ 901522 w 1004553"/>
              <a:gd name="connsiteY14" fmla="*/ 115910 h 347730"/>
              <a:gd name="connsiteX15" fmla="*/ 940158 w 1004553"/>
              <a:gd name="connsiteY15" fmla="*/ 12879 h 347730"/>
              <a:gd name="connsiteX16" fmla="*/ 1004553 w 1004553"/>
              <a:gd name="connsiteY16" fmla="*/ 128789 h 347730"/>
              <a:gd name="connsiteX17" fmla="*/ 1004553 w 1004553"/>
              <a:gd name="connsiteY17" fmla="*/ 334851 h 347730"/>
              <a:gd name="connsiteX18" fmla="*/ 0 w 1004553"/>
              <a:gd name="connsiteY18" fmla="*/ 347730 h 347730"/>
              <a:gd name="connsiteX19" fmla="*/ 12879 w 1004553"/>
              <a:gd name="connsiteY19" fmla="*/ 115910 h 347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04553" h="347730">
                <a:moveTo>
                  <a:pt x="12879" y="115910"/>
                </a:moveTo>
                <a:lnTo>
                  <a:pt x="103031" y="38637"/>
                </a:lnTo>
                <a:lnTo>
                  <a:pt x="128789" y="103031"/>
                </a:lnTo>
                <a:lnTo>
                  <a:pt x="231820" y="0"/>
                </a:lnTo>
                <a:lnTo>
                  <a:pt x="283336" y="115910"/>
                </a:lnTo>
                <a:lnTo>
                  <a:pt x="321972" y="25758"/>
                </a:lnTo>
                <a:lnTo>
                  <a:pt x="399246" y="141668"/>
                </a:lnTo>
                <a:lnTo>
                  <a:pt x="437882" y="12879"/>
                </a:lnTo>
                <a:lnTo>
                  <a:pt x="489398" y="115910"/>
                </a:lnTo>
                <a:lnTo>
                  <a:pt x="618186" y="51516"/>
                </a:lnTo>
                <a:lnTo>
                  <a:pt x="682581" y="115910"/>
                </a:lnTo>
                <a:lnTo>
                  <a:pt x="721217" y="0"/>
                </a:lnTo>
                <a:lnTo>
                  <a:pt x="785612" y="128789"/>
                </a:lnTo>
                <a:lnTo>
                  <a:pt x="837127" y="25758"/>
                </a:lnTo>
                <a:lnTo>
                  <a:pt x="901522" y="115910"/>
                </a:lnTo>
                <a:lnTo>
                  <a:pt x="940158" y="12879"/>
                </a:lnTo>
                <a:lnTo>
                  <a:pt x="1004553" y="128789"/>
                </a:lnTo>
                <a:lnTo>
                  <a:pt x="1004553" y="334851"/>
                </a:lnTo>
                <a:lnTo>
                  <a:pt x="0" y="347730"/>
                </a:lnTo>
                <a:lnTo>
                  <a:pt x="12879" y="115910"/>
                </a:lnTo>
                <a:close/>
              </a:path>
            </a:pathLst>
          </a:cu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Calibri" panose="020F0502020204030204" pitchFamily="34" charset="0"/>
              <a:ea typeface="ＭＳ Ｐゴシック" charset="0"/>
              <a:cs typeface="ＭＳ Ｐゴシック" charset="0"/>
            </a:endParaRPr>
          </a:p>
        </p:txBody>
      </p:sp>
      <p:sp>
        <p:nvSpPr>
          <p:cNvPr id="21" name="Left-Right Arrow 20"/>
          <p:cNvSpPr/>
          <p:nvPr/>
        </p:nvSpPr>
        <p:spPr bwMode="auto">
          <a:xfrm>
            <a:off x="2125016" y="4373451"/>
            <a:ext cx="1057139" cy="381000"/>
          </a:xfrm>
          <a:prstGeom prst="leftRightArrow">
            <a:avLst/>
          </a:prstGeom>
          <a:ln>
            <a:headEnd type="none" w="med" len="med"/>
            <a:tailEnd type="none" w="med" len="med"/>
          </a:ln>
          <a:extLst/>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00"/>
              </a:solidFill>
              <a:effectLst/>
              <a:latin typeface="Calibri" panose="020F0502020204030204" pitchFamily="34" charset="0"/>
              <a:ea typeface="ＭＳ Ｐゴシック" charset="0"/>
              <a:cs typeface="ＭＳ Ｐゴシック" charset="0"/>
            </a:endParaRPr>
          </a:p>
        </p:txBody>
      </p:sp>
      <p:sp>
        <p:nvSpPr>
          <p:cNvPr id="22" name="Left-Right Arrow 21"/>
          <p:cNvSpPr/>
          <p:nvPr/>
        </p:nvSpPr>
        <p:spPr bwMode="auto">
          <a:xfrm>
            <a:off x="4027867" y="4373451"/>
            <a:ext cx="2659487" cy="381000"/>
          </a:xfrm>
          <a:prstGeom prst="leftRightArrow">
            <a:avLst/>
          </a:prstGeom>
          <a:ln>
            <a:headEnd type="none" w="med" len="med"/>
            <a:tailEnd type="none" w="med" len="med"/>
          </a:ln>
          <a:extLst/>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t>TCP Header &amp;</a:t>
            </a:r>
            <a:br>
              <a:rPr kumimoji="0" lang="en-GB" sz="14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br>
            <a:r>
              <a:rPr kumimoji="0" lang="en-GB" sz="14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t/>
            </a:r>
            <a:br>
              <a:rPr kumimoji="0" lang="en-GB" sz="14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br>
            <a:r>
              <a:rPr kumimoji="0" lang="en-GB" sz="14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t> Outer Options</a:t>
            </a:r>
            <a:endParaRPr kumimoji="0" lang="en-GB" sz="1400" b="0" i="0" u="none" strike="noStrike" cap="none" normalizeH="0" baseline="0" dirty="0">
              <a:ln>
                <a:noFill/>
              </a:ln>
              <a:solidFill>
                <a:srgbClr val="000000"/>
              </a:solidFill>
              <a:effectLst/>
              <a:latin typeface="Calibri" panose="020F0502020204030204" pitchFamily="34" charset="0"/>
              <a:ea typeface="ＭＳ Ｐゴシック" charset="0"/>
              <a:cs typeface="ＭＳ Ｐゴシック" charset="0"/>
            </a:endParaRPr>
          </a:p>
        </p:txBody>
      </p:sp>
      <p:sp>
        <p:nvSpPr>
          <p:cNvPr id="23" name="Left-Right Arrow 22"/>
          <p:cNvSpPr/>
          <p:nvPr/>
        </p:nvSpPr>
        <p:spPr bwMode="auto">
          <a:xfrm>
            <a:off x="836052" y="3564765"/>
            <a:ext cx="5851300" cy="381000"/>
          </a:xfrm>
          <a:prstGeom prst="leftRightArrow">
            <a:avLst/>
          </a:prstGeom>
          <a:ln>
            <a:headEnd type="none" w="med" len="med"/>
            <a:tailEnd type="none" w="med" len="med"/>
          </a:ln>
          <a:extLst/>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t>Inner Options</a:t>
            </a:r>
            <a:br>
              <a:rPr kumimoji="0" lang="en-GB" sz="14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br>
            <a:r>
              <a:rPr kumimoji="0" lang="en-GB" sz="14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t/>
            </a:r>
            <a:br>
              <a:rPr kumimoji="0" lang="en-GB" sz="14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br>
            <a:r>
              <a:rPr kumimoji="0" lang="en-GB" sz="14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t>Within TCP Data</a:t>
            </a:r>
            <a:endParaRPr kumimoji="0" lang="en-GB" sz="1400" b="0" i="0" u="none" strike="noStrike" cap="none" normalizeH="0" baseline="0" dirty="0">
              <a:ln>
                <a:noFill/>
              </a:ln>
              <a:solidFill>
                <a:srgbClr val="000000"/>
              </a:solidFill>
              <a:effectLst/>
              <a:latin typeface="Calibri" panose="020F0502020204030204" pitchFamily="34" charset="0"/>
              <a:ea typeface="ＭＳ Ｐゴシック" charset="0"/>
              <a:cs typeface="ＭＳ Ｐゴシック" charset="0"/>
            </a:endParaRPr>
          </a:p>
        </p:txBody>
      </p:sp>
      <p:sp>
        <p:nvSpPr>
          <p:cNvPr id="25" name="Left-Right Arrow 24"/>
          <p:cNvSpPr/>
          <p:nvPr/>
        </p:nvSpPr>
        <p:spPr bwMode="auto">
          <a:xfrm>
            <a:off x="836053" y="2693295"/>
            <a:ext cx="5851300" cy="381000"/>
          </a:xfrm>
          <a:prstGeom prst="leftRightArrow">
            <a:avLst/>
          </a:prstGeom>
          <a:ln>
            <a:headEnd type="none" w="med" len="med"/>
            <a:tailEnd type="none" w="med" len="med"/>
          </a:ln>
          <a:extLst/>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t>TCP Payload</a:t>
            </a:r>
            <a:br>
              <a:rPr kumimoji="0" lang="en-GB" sz="14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br>
            <a:r>
              <a:rPr kumimoji="0" lang="en-GB" sz="14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t/>
            </a:r>
            <a:br>
              <a:rPr kumimoji="0" lang="en-GB" sz="14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br>
            <a:endParaRPr kumimoji="0" lang="en-GB" sz="1400" b="0" i="0" u="none" strike="noStrike" cap="none" normalizeH="0" baseline="0" dirty="0">
              <a:ln>
                <a:noFill/>
              </a:ln>
              <a:solidFill>
                <a:srgbClr val="000000"/>
              </a:solidFill>
              <a:effectLst/>
              <a:latin typeface="Calibri" panose="020F0502020204030204" pitchFamily="34" charset="0"/>
              <a:ea typeface="ＭＳ Ｐゴシック" charset="0"/>
              <a:cs typeface="ＭＳ Ｐゴシック" charset="0"/>
            </a:endParaRPr>
          </a:p>
        </p:txBody>
      </p:sp>
      <p:sp>
        <p:nvSpPr>
          <p:cNvPr id="24" name="Rectangular Callout 23"/>
          <p:cNvSpPr/>
          <p:nvPr/>
        </p:nvSpPr>
        <p:spPr bwMode="auto">
          <a:xfrm>
            <a:off x="2362200" y="5486400"/>
            <a:ext cx="2049644" cy="1066800"/>
          </a:xfrm>
          <a:prstGeom prst="wedgeRectCallout">
            <a:avLst>
              <a:gd name="adj1" fmla="val 65879"/>
              <a:gd name="adj2" fmla="val -133074"/>
            </a:avLst>
          </a:prstGeom>
          <a:solidFill>
            <a:schemeClr val="accent4">
              <a:lumMod val="40000"/>
              <a:lumOff val="60000"/>
            </a:schemeClr>
          </a:solidFill>
          <a:ln>
            <a:headEnd type="none" w="med" len="med"/>
            <a:tailEnd type="none" w="med" len="med"/>
          </a:ln>
          <a:extLst/>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1600" b="0" i="0" u="sng"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t>re: segment delivery</a:t>
            </a:r>
          </a:p>
          <a:p>
            <a:pPr marL="0" marR="0" indent="0" algn="l"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t>Timestamps</a:t>
            </a:r>
          </a:p>
          <a:p>
            <a:pPr marL="0" marR="0" indent="0" algn="l" defTabSz="914400" rtl="0" eaLnBrk="0" fontAlgn="base" latinLnBrk="0" hangingPunct="0">
              <a:lnSpc>
                <a:spcPct val="100000"/>
              </a:lnSpc>
              <a:spcBef>
                <a:spcPct val="0"/>
              </a:spcBef>
              <a:spcAft>
                <a:spcPct val="0"/>
              </a:spcAft>
              <a:buClrTx/>
              <a:buSzTx/>
              <a:buFontTx/>
              <a:buNone/>
              <a:tabLst/>
            </a:pPr>
            <a:r>
              <a:rPr lang="en-GB" sz="1600" dirty="0" smtClean="0">
                <a:solidFill>
                  <a:srgbClr val="000000"/>
                </a:solidFill>
                <a:latin typeface="Calibri" panose="020F0502020204030204" pitchFamily="34" charset="0"/>
                <a:ea typeface="ＭＳ Ｐゴシック" charset="0"/>
                <a:cs typeface="ＭＳ Ｐゴシック" charset="0"/>
              </a:rPr>
              <a:t>SACK</a:t>
            </a:r>
          </a:p>
          <a:p>
            <a:pPr marL="0" marR="0" indent="0" algn="l"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t>MPTCP Data ACK</a:t>
            </a:r>
            <a:endParaRPr kumimoji="0" lang="en-GB" sz="1600" b="0" i="0" u="none" strike="noStrike" cap="none" normalizeH="0" baseline="0" dirty="0">
              <a:ln>
                <a:noFill/>
              </a:ln>
              <a:solidFill>
                <a:srgbClr val="000000"/>
              </a:solidFill>
              <a:effectLst/>
              <a:latin typeface="Calibri" panose="020F0502020204030204" pitchFamily="34" charset="0"/>
              <a:ea typeface="ＭＳ Ｐゴシック" charset="0"/>
              <a:cs typeface="ＭＳ Ｐゴシック" charset="0"/>
            </a:endParaRPr>
          </a:p>
        </p:txBody>
      </p:sp>
      <p:sp>
        <p:nvSpPr>
          <p:cNvPr id="26" name="Rectangular Callout 25"/>
          <p:cNvSpPr/>
          <p:nvPr/>
        </p:nvSpPr>
        <p:spPr bwMode="auto">
          <a:xfrm>
            <a:off x="1066800" y="1371600"/>
            <a:ext cx="1905000" cy="609600"/>
          </a:xfrm>
          <a:prstGeom prst="wedgeRectCallout">
            <a:avLst>
              <a:gd name="adj1" fmla="val 53462"/>
              <a:gd name="adj2" fmla="val 335034"/>
            </a:avLst>
          </a:prstGeom>
          <a:solidFill>
            <a:schemeClr val="accent4">
              <a:lumMod val="40000"/>
              <a:lumOff val="60000"/>
            </a:schemeClr>
          </a:solidFill>
          <a:ln>
            <a:headEnd type="none" w="med" len="med"/>
            <a:tailEnd type="none" w="med" len="med"/>
          </a:ln>
          <a:extLst/>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1600" b="0" i="0" u="sng"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t>re: stream delivery</a:t>
            </a:r>
          </a:p>
          <a:p>
            <a:pPr marL="0" marR="0" indent="0" algn="l"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err="1" smtClean="0">
                <a:ln>
                  <a:noFill/>
                </a:ln>
                <a:solidFill>
                  <a:srgbClr val="000000"/>
                </a:solidFill>
                <a:effectLst/>
                <a:latin typeface="Calibri" panose="020F0502020204030204" pitchFamily="34" charset="0"/>
                <a:ea typeface="ＭＳ Ｐゴシック" charset="0"/>
                <a:cs typeface="ＭＳ Ｐゴシック" charset="0"/>
              </a:rPr>
              <a:t>tcpcrypt</a:t>
            </a:r>
            <a:r>
              <a:rPr kumimoji="0" lang="en-GB" sz="16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t> CRYPT</a:t>
            </a:r>
            <a:endParaRPr kumimoji="0" lang="en-GB" sz="1600" b="0" i="0" u="none" strike="noStrike" cap="none" normalizeH="0" baseline="0" dirty="0">
              <a:ln>
                <a:noFill/>
              </a:ln>
              <a:solidFill>
                <a:srgbClr val="000000"/>
              </a:solidFill>
              <a:effectLst/>
              <a:latin typeface="Calibri" panose="020F0502020204030204" pitchFamily="34" charset="0"/>
              <a:ea typeface="ＭＳ Ｐゴシック" charset="0"/>
              <a:cs typeface="ＭＳ Ｐゴシック" charset="0"/>
            </a:endParaRPr>
          </a:p>
        </p:txBody>
      </p:sp>
      <p:sp>
        <p:nvSpPr>
          <p:cNvPr id="27" name="Rectangular Callout 26"/>
          <p:cNvSpPr/>
          <p:nvPr/>
        </p:nvSpPr>
        <p:spPr bwMode="auto">
          <a:xfrm>
            <a:off x="7389254" y="1143000"/>
            <a:ext cx="1754746" cy="2529894"/>
          </a:xfrm>
          <a:prstGeom prst="wedgeRectCallout">
            <a:avLst>
              <a:gd name="adj1" fmla="val -120893"/>
              <a:gd name="adj2" fmla="val 81113"/>
            </a:avLst>
          </a:prstGeom>
          <a:solidFill>
            <a:schemeClr val="accent4">
              <a:lumMod val="40000"/>
              <a:lumOff val="60000"/>
            </a:schemeClr>
          </a:solidFill>
          <a:ln>
            <a:headEnd type="none" w="med" len="med"/>
            <a:tailEnd type="none" w="med" len="med"/>
          </a:ln>
          <a:extLst/>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1600" b="0" i="0" u="sng"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t>re connection</a:t>
            </a:r>
          </a:p>
          <a:p>
            <a:pPr marL="0" marR="0" indent="0" algn="l"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t>Max</a:t>
            </a:r>
            <a:r>
              <a:rPr kumimoji="0" lang="en-GB" sz="1600" b="0" i="0" u="none" strike="noStrike" cap="none" normalizeH="0" dirty="0" smtClean="0">
                <a:ln>
                  <a:noFill/>
                </a:ln>
                <a:solidFill>
                  <a:srgbClr val="000000"/>
                </a:solidFill>
                <a:effectLst/>
                <a:latin typeface="Calibri" panose="020F0502020204030204" pitchFamily="34" charset="0"/>
                <a:ea typeface="ＭＳ Ｐゴシック" charset="0"/>
                <a:cs typeface="ＭＳ Ｐゴシック" charset="0"/>
              </a:rPr>
              <a:t> </a:t>
            </a:r>
            <a:r>
              <a:rPr kumimoji="0" lang="en-GB" sz="1600" b="0" i="0" u="none" strike="noStrike" cap="none" normalizeH="0" dirty="0" err="1" smtClean="0">
                <a:ln>
                  <a:noFill/>
                </a:ln>
                <a:solidFill>
                  <a:srgbClr val="000000"/>
                </a:solidFill>
                <a:effectLst/>
                <a:latin typeface="Calibri" panose="020F0502020204030204" pitchFamily="34" charset="0"/>
                <a:ea typeface="ＭＳ Ｐゴシック" charset="0"/>
                <a:cs typeface="ＭＳ Ｐゴシック" charset="0"/>
              </a:rPr>
              <a:t>Segt</a:t>
            </a:r>
            <a:r>
              <a:rPr kumimoji="0" lang="en-GB" sz="1600" b="0" i="0" u="none" strike="noStrike" cap="none" normalizeH="0" dirty="0" smtClean="0">
                <a:ln>
                  <a:noFill/>
                </a:ln>
                <a:solidFill>
                  <a:srgbClr val="000000"/>
                </a:solidFill>
                <a:effectLst/>
                <a:latin typeface="Calibri" panose="020F0502020204030204" pitchFamily="34" charset="0"/>
                <a:ea typeface="ＭＳ Ｐゴシック" charset="0"/>
                <a:cs typeface="ＭＳ Ｐゴシック" charset="0"/>
              </a:rPr>
              <a:t> Size</a:t>
            </a:r>
            <a:endParaRPr kumimoji="0" lang="en-GB" sz="16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endParaRPr>
          </a:p>
          <a:p>
            <a:pPr marL="0" marR="0" indent="0" algn="l" defTabSz="914400" rtl="0" eaLnBrk="0" fontAlgn="base" latinLnBrk="0" hangingPunct="0">
              <a:lnSpc>
                <a:spcPct val="100000"/>
              </a:lnSpc>
              <a:spcBef>
                <a:spcPct val="0"/>
              </a:spcBef>
              <a:spcAft>
                <a:spcPct val="0"/>
              </a:spcAft>
              <a:buClrTx/>
              <a:buSzTx/>
              <a:buFontTx/>
              <a:buNone/>
              <a:tabLst/>
            </a:pPr>
            <a:r>
              <a:rPr lang="en-GB" sz="1600" dirty="0" smtClean="0">
                <a:solidFill>
                  <a:srgbClr val="000000"/>
                </a:solidFill>
                <a:latin typeface="Calibri" panose="020F0502020204030204" pitchFamily="34" charset="0"/>
                <a:ea typeface="ＭＳ Ｐゴシック" charset="0"/>
                <a:cs typeface="ＭＳ Ｐゴシック" charset="0"/>
              </a:rPr>
              <a:t>SACK-ok</a:t>
            </a:r>
          </a:p>
          <a:p>
            <a:pPr marL="0" marR="0" indent="0" algn="l"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err="1" smtClean="0">
                <a:ln>
                  <a:noFill/>
                </a:ln>
                <a:solidFill>
                  <a:srgbClr val="000000"/>
                </a:solidFill>
                <a:effectLst/>
                <a:latin typeface="Calibri" panose="020F0502020204030204" pitchFamily="34" charset="0"/>
                <a:ea typeface="ＭＳ Ｐゴシック" charset="0"/>
                <a:cs typeface="ＭＳ Ｐゴシック" charset="0"/>
              </a:rPr>
              <a:t>Wnd</a:t>
            </a:r>
            <a:r>
              <a:rPr kumimoji="0" lang="en-GB" sz="1600" b="0" i="0" u="none" strike="noStrike" cap="none" normalizeH="0" dirty="0" smtClean="0">
                <a:ln>
                  <a:noFill/>
                </a:ln>
                <a:solidFill>
                  <a:srgbClr val="000000"/>
                </a:solidFill>
                <a:effectLst/>
                <a:latin typeface="Calibri" panose="020F0502020204030204" pitchFamily="34" charset="0"/>
                <a:ea typeface="ＭＳ Ｐゴシック" charset="0"/>
                <a:cs typeface="ＭＳ Ｐゴシック" charset="0"/>
              </a:rPr>
              <a:t> </a:t>
            </a:r>
            <a:r>
              <a:rPr kumimoji="0" lang="en-GB" sz="16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t>Scale</a:t>
            </a:r>
          </a:p>
          <a:p>
            <a:pPr marL="0" marR="0" indent="0" algn="l" defTabSz="914400" rtl="0" eaLnBrk="0" fontAlgn="base" latinLnBrk="0" hangingPunct="0">
              <a:lnSpc>
                <a:spcPct val="100000"/>
              </a:lnSpc>
              <a:spcBef>
                <a:spcPct val="0"/>
              </a:spcBef>
              <a:spcAft>
                <a:spcPct val="0"/>
              </a:spcAft>
              <a:buClrTx/>
              <a:buSzTx/>
              <a:buFontTx/>
              <a:buNone/>
              <a:tabLst/>
            </a:pPr>
            <a:r>
              <a:rPr lang="en-GB" sz="1600" dirty="0" smtClean="0">
                <a:solidFill>
                  <a:srgbClr val="000000"/>
                </a:solidFill>
                <a:latin typeface="Calibri" panose="020F0502020204030204" pitchFamily="34" charset="0"/>
                <a:ea typeface="ＭＳ Ｐゴシック" charset="0"/>
                <a:cs typeface="ＭＳ Ｐゴシック" charset="0"/>
              </a:rPr>
              <a:t>Timestamp (1st)</a:t>
            </a:r>
          </a:p>
          <a:p>
            <a:pPr marL="0" marR="0" indent="0" algn="l"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t>TCP-AO</a:t>
            </a:r>
          </a:p>
          <a:p>
            <a:pPr marL="0" marR="0" indent="0" algn="l"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t>TCP Fast Open</a:t>
            </a:r>
          </a:p>
          <a:p>
            <a:pPr marL="0" marR="0" indent="0" algn="l" defTabSz="914400" rtl="0" eaLnBrk="0" fontAlgn="base" latinLnBrk="0" hangingPunct="0">
              <a:lnSpc>
                <a:spcPct val="100000"/>
              </a:lnSpc>
              <a:spcBef>
                <a:spcPct val="0"/>
              </a:spcBef>
              <a:spcAft>
                <a:spcPct val="0"/>
              </a:spcAft>
              <a:buClrTx/>
              <a:buSzTx/>
              <a:buFontTx/>
              <a:buNone/>
              <a:tabLst/>
            </a:pPr>
            <a:r>
              <a:rPr lang="en-GB" sz="1600" dirty="0" err="1" smtClean="0">
                <a:solidFill>
                  <a:srgbClr val="000000"/>
                </a:solidFill>
                <a:latin typeface="Calibri" panose="020F0502020204030204" pitchFamily="34" charset="0"/>
                <a:ea typeface="ＭＳ Ｐゴシック" charset="0"/>
                <a:cs typeface="ＭＳ Ｐゴシック" charset="0"/>
              </a:rPr>
              <a:t>tcpcrypt</a:t>
            </a:r>
            <a:r>
              <a:rPr lang="en-GB" sz="1600" dirty="0" smtClean="0">
                <a:solidFill>
                  <a:srgbClr val="000000"/>
                </a:solidFill>
                <a:latin typeface="Calibri" panose="020F0502020204030204" pitchFamily="34" charset="0"/>
                <a:ea typeface="ＭＳ Ｐゴシック" charset="0"/>
                <a:cs typeface="ＭＳ Ｐゴシック" charset="0"/>
              </a:rPr>
              <a:t> MAC</a:t>
            </a:r>
          </a:p>
          <a:p>
            <a:pPr marL="0" marR="0" indent="0" algn="l"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t>MPTCP (excl. DACK)</a:t>
            </a:r>
            <a:endParaRPr kumimoji="0" lang="en-GB" sz="1600" b="0" i="0" u="none" strike="noStrike" cap="none" normalizeH="0" baseline="0" dirty="0">
              <a:ln>
                <a:noFill/>
              </a:ln>
              <a:solidFill>
                <a:srgbClr val="000000"/>
              </a:solidFill>
              <a:effectLst/>
              <a:latin typeface="Calibri" panose="020F0502020204030204" pitchFamily="34" charset="0"/>
              <a:ea typeface="ＭＳ Ｐゴシック" charset="0"/>
              <a:cs typeface="ＭＳ Ｐゴシック" charset="0"/>
            </a:endParaRPr>
          </a:p>
        </p:txBody>
      </p:sp>
      <p:sp>
        <p:nvSpPr>
          <p:cNvPr id="28" name="Rectangular Callout 27"/>
          <p:cNvSpPr/>
          <p:nvPr/>
        </p:nvSpPr>
        <p:spPr bwMode="auto">
          <a:xfrm>
            <a:off x="7391400" y="1143000"/>
            <a:ext cx="1754746" cy="2529894"/>
          </a:xfrm>
          <a:prstGeom prst="wedgeRectCallout">
            <a:avLst>
              <a:gd name="adj1" fmla="val -120893"/>
              <a:gd name="adj2" fmla="val 53130"/>
            </a:avLst>
          </a:prstGeom>
          <a:solidFill>
            <a:schemeClr val="accent4">
              <a:lumMod val="40000"/>
              <a:lumOff val="60000"/>
            </a:schemeClr>
          </a:solidFill>
          <a:ln>
            <a:headEnd type="none" w="med" len="med"/>
            <a:tailEnd type="none" w="med" len="med"/>
          </a:ln>
          <a:extLst/>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1600" b="0" i="0" u="sng"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t>re: connection</a:t>
            </a:r>
          </a:p>
          <a:p>
            <a:pPr marL="0" marR="0" indent="0" algn="l"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t>Max</a:t>
            </a:r>
            <a:r>
              <a:rPr kumimoji="0" lang="en-GB" sz="1600" b="0" i="0" u="none" strike="noStrike" cap="none" normalizeH="0" dirty="0" smtClean="0">
                <a:ln>
                  <a:noFill/>
                </a:ln>
                <a:solidFill>
                  <a:srgbClr val="000000"/>
                </a:solidFill>
                <a:effectLst/>
                <a:latin typeface="Calibri" panose="020F0502020204030204" pitchFamily="34" charset="0"/>
                <a:ea typeface="ＭＳ Ｐゴシック" charset="0"/>
                <a:cs typeface="ＭＳ Ｐゴシック" charset="0"/>
              </a:rPr>
              <a:t> </a:t>
            </a:r>
            <a:r>
              <a:rPr kumimoji="0" lang="en-GB" sz="1600" b="0" i="0" u="none" strike="noStrike" cap="none" normalizeH="0" dirty="0" err="1" smtClean="0">
                <a:ln>
                  <a:noFill/>
                </a:ln>
                <a:solidFill>
                  <a:srgbClr val="000000"/>
                </a:solidFill>
                <a:effectLst/>
                <a:latin typeface="Calibri" panose="020F0502020204030204" pitchFamily="34" charset="0"/>
                <a:ea typeface="ＭＳ Ｐゴシック" charset="0"/>
                <a:cs typeface="ＭＳ Ｐゴシック" charset="0"/>
              </a:rPr>
              <a:t>Segt</a:t>
            </a:r>
            <a:r>
              <a:rPr kumimoji="0" lang="en-GB" sz="1600" b="0" i="0" u="none" strike="noStrike" cap="none" normalizeH="0" dirty="0" smtClean="0">
                <a:ln>
                  <a:noFill/>
                </a:ln>
                <a:solidFill>
                  <a:srgbClr val="000000"/>
                </a:solidFill>
                <a:effectLst/>
                <a:latin typeface="Calibri" panose="020F0502020204030204" pitchFamily="34" charset="0"/>
                <a:ea typeface="ＭＳ Ｐゴシック" charset="0"/>
                <a:cs typeface="ＭＳ Ｐゴシック" charset="0"/>
              </a:rPr>
              <a:t> Size</a:t>
            </a:r>
            <a:endParaRPr kumimoji="0" lang="en-GB" sz="16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endParaRPr>
          </a:p>
          <a:p>
            <a:pPr marL="0" marR="0" indent="0" algn="l" defTabSz="914400" rtl="0" eaLnBrk="0" fontAlgn="base" latinLnBrk="0" hangingPunct="0">
              <a:lnSpc>
                <a:spcPct val="100000"/>
              </a:lnSpc>
              <a:spcBef>
                <a:spcPct val="0"/>
              </a:spcBef>
              <a:spcAft>
                <a:spcPct val="0"/>
              </a:spcAft>
              <a:buClrTx/>
              <a:buSzTx/>
              <a:buFontTx/>
              <a:buNone/>
              <a:tabLst/>
            </a:pPr>
            <a:r>
              <a:rPr lang="en-GB" sz="1600" dirty="0" smtClean="0">
                <a:solidFill>
                  <a:srgbClr val="000000"/>
                </a:solidFill>
                <a:latin typeface="Calibri" panose="020F0502020204030204" pitchFamily="34" charset="0"/>
                <a:ea typeface="ＭＳ Ｐゴシック" charset="0"/>
                <a:cs typeface="ＭＳ Ｐゴシック" charset="0"/>
              </a:rPr>
              <a:t>SACK-ok</a:t>
            </a:r>
          </a:p>
          <a:p>
            <a:pPr marL="0" marR="0" indent="0" algn="l"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err="1" smtClean="0">
                <a:ln>
                  <a:noFill/>
                </a:ln>
                <a:solidFill>
                  <a:srgbClr val="000000"/>
                </a:solidFill>
                <a:effectLst/>
                <a:latin typeface="Calibri" panose="020F0502020204030204" pitchFamily="34" charset="0"/>
                <a:ea typeface="ＭＳ Ｐゴシック" charset="0"/>
                <a:cs typeface="ＭＳ Ｐゴシック" charset="0"/>
              </a:rPr>
              <a:t>Wnd</a:t>
            </a:r>
            <a:r>
              <a:rPr kumimoji="0" lang="en-GB" sz="1600" b="0" i="0" u="none" strike="noStrike" cap="none" normalizeH="0" dirty="0" smtClean="0">
                <a:ln>
                  <a:noFill/>
                </a:ln>
                <a:solidFill>
                  <a:srgbClr val="000000"/>
                </a:solidFill>
                <a:effectLst/>
                <a:latin typeface="Calibri" panose="020F0502020204030204" pitchFamily="34" charset="0"/>
                <a:ea typeface="ＭＳ Ｐゴシック" charset="0"/>
                <a:cs typeface="ＭＳ Ｐゴシック" charset="0"/>
              </a:rPr>
              <a:t> </a:t>
            </a:r>
            <a:r>
              <a:rPr kumimoji="0" lang="en-GB" sz="16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t>Scale</a:t>
            </a:r>
          </a:p>
          <a:p>
            <a:pPr marL="0" marR="0" indent="0" algn="l" defTabSz="914400" rtl="0" eaLnBrk="0" fontAlgn="base" latinLnBrk="0" hangingPunct="0">
              <a:lnSpc>
                <a:spcPct val="100000"/>
              </a:lnSpc>
              <a:spcBef>
                <a:spcPct val="0"/>
              </a:spcBef>
              <a:spcAft>
                <a:spcPct val="0"/>
              </a:spcAft>
              <a:buClrTx/>
              <a:buSzTx/>
              <a:buFontTx/>
              <a:buNone/>
              <a:tabLst/>
            </a:pPr>
            <a:r>
              <a:rPr lang="en-GB" sz="1600" dirty="0" smtClean="0">
                <a:solidFill>
                  <a:srgbClr val="000000"/>
                </a:solidFill>
                <a:latin typeface="Calibri" panose="020F0502020204030204" pitchFamily="34" charset="0"/>
                <a:ea typeface="ＭＳ Ｐゴシック" charset="0"/>
                <a:cs typeface="ＭＳ Ｐゴシック" charset="0"/>
              </a:rPr>
              <a:t>Timestamp (1st)</a:t>
            </a:r>
          </a:p>
          <a:p>
            <a:pPr marL="0" marR="0" indent="0" algn="l"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t>TCP-AO</a:t>
            </a:r>
          </a:p>
          <a:p>
            <a:pPr marL="0" marR="0" indent="0" algn="l"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t>TCP Fast Open</a:t>
            </a:r>
          </a:p>
          <a:p>
            <a:pPr marL="0" marR="0" indent="0" algn="l" defTabSz="914400" rtl="0" eaLnBrk="0" fontAlgn="base" latinLnBrk="0" hangingPunct="0">
              <a:lnSpc>
                <a:spcPct val="100000"/>
              </a:lnSpc>
              <a:spcBef>
                <a:spcPct val="0"/>
              </a:spcBef>
              <a:spcAft>
                <a:spcPct val="0"/>
              </a:spcAft>
              <a:buClrTx/>
              <a:buSzTx/>
              <a:buFontTx/>
              <a:buNone/>
              <a:tabLst/>
            </a:pPr>
            <a:r>
              <a:rPr lang="en-GB" sz="1600" dirty="0" err="1" smtClean="0">
                <a:solidFill>
                  <a:srgbClr val="000000"/>
                </a:solidFill>
                <a:latin typeface="Calibri" panose="020F0502020204030204" pitchFamily="34" charset="0"/>
                <a:ea typeface="ＭＳ Ｐゴシック" charset="0"/>
                <a:cs typeface="ＭＳ Ｐゴシック" charset="0"/>
              </a:rPr>
              <a:t>tcpcrypt</a:t>
            </a:r>
            <a:r>
              <a:rPr lang="en-GB" sz="1600" dirty="0" smtClean="0">
                <a:solidFill>
                  <a:srgbClr val="000000"/>
                </a:solidFill>
                <a:latin typeface="Calibri" panose="020F0502020204030204" pitchFamily="34" charset="0"/>
                <a:ea typeface="ＭＳ Ｐゴシック" charset="0"/>
                <a:cs typeface="ＭＳ Ｐゴシック" charset="0"/>
              </a:rPr>
              <a:t> MAC</a:t>
            </a:r>
          </a:p>
          <a:p>
            <a:pPr marL="0" marR="0" indent="0" algn="l"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Calibri" panose="020F0502020204030204" pitchFamily="34" charset="0"/>
                <a:ea typeface="ＭＳ Ｐゴシック" charset="0"/>
                <a:cs typeface="ＭＳ Ｐゴシック" charset="0"/>
              </a:rPr>
              <a:t>MPTCP (excl. DACK)</a:t>
            </a:r>
            <a:endParaRPr kumimoji="0" lang="en-GB" sz="1600" b="0" i="0" u="none" strike="noStrike" cap="none" normalizeH="0" baseline="0" dirty="0">
              <a:ln>
                <a:noFill/>
              </a:ln>
              <a:solidFill>
                <a:srgbClr val="000000"/>
              </a:solidFill>
              <a:effectLst/>
              <a:latin typeface="Calibri" panose="020F0502020204030204" pitchFamily="34" charset="0"/>
              <a:ea typeface="ＭＳ Ｐゴシック" charset="0"/>
              <a:cs typeface="ＭＳ Ｐゴシック" charset="0"/>
            </a:endParaRPr>
          </a:p>
        </p:txBody>
      </p:sp>
      <p:sp>
        <p:nvSpPr>
          <p:cNvPr id="29" name="TextBox 28"/>
          <p:cNvSpPr txBox="1"/>
          <p:nvPr/>
        </p:nvSpPr>
        <p:spPr>
          <a:xfrm>
            <a:off x="4800600" y="5825010"/>
            <a:ext cx="2970429" cy="954107"/>
          </a:xfrm>
          <a:prstGeom prst="rect">
            <a:avLst/>
          </a:prstGeom>
          <a:noFill/>
        </p:spPr>
        <p:txBody>
          <a:bodyPr wrap="none" rtlCol="0">
            <a:spAutoFit/>
          </a:bodyPr>
          <a:lstStyle/>
          <a:p>
            <a:r>
              <a:rPr lang="en-GB" sz="1400" u="sng" dirty="0" smtClean="0">
                <a:latin typeface="Calibri" panose="020F0502020204030204" pitchFamily="34" charset="0"/>
              </a:rPr>
              <a:t>	</a:t>
            </a:r>
            <a:br>
              <a:rPr lang="en-GB" sz="1400" u="sng" dirty="0" smtClean="0">
                <a:latin typeface="Calibri" panose="020F0502020204030204" pitchFamily="34" charset="0"/>
              </a:rPr>
            </a:br>
            <a:r>
              <a:rPr lang="en-GB" sz="1400" dirty="0" smtClean="0">
                <a:latin typeface="Calibri" panose="020F0502020204030204" pitchFamily="34" charset="0"/>
              </a:rPr>
              <a:t>* Many </a:t>
            </a:r>
            <a:r>
              <a:rPr lang="en-GB" sz="1400" dirty="0">
                <a:latin typeface="Calibri" panose="020F0502020204030204" pitchFamily="34" charset="0"/>
              </a:rPr>
              <a:t>of the above schemes involve </a:t>
            </a:r>
            <a:r>
              <a:rPr lang="en-GB" sz="1400" dirty="0" smtClean="0">
                <a:latin typeface="Calibri" panose="020F0502020204030204" pitchFamily="34" charset="0"/>
              </a:rPr>
              <a:t/>
            </a:r>
            <a:br>
              <a:rPr lang="en-GB" sz="1400" dirty="0" smtClean="0">
                <a:latin typeface="Calibri" panose="020F0502020204030204" pitchFamily="34" charset="0"/>
              </a:rPr>
            </a:br>
            <a:r>
              <a:rPr lang="en-GB" sz="1400" dirty="0" smtClean="0">
                <a:latin typeface="Calibri" panose="020F0502020204030204" pitchFamily="34" charset="0"/>
              </a:rPr>
              <a:t>multiple </a:t>
            </a:r>
            <a:r>
              <a:rPr lang="en-GB" sz="1400" dirty="0">
                <a:latin typeface="Calibri" panose="020F0502020204030204" pitchFamily="34" charset="0"/>
              </a:rPr>
              <a:t>different types of TCP </a:t>
            </a:r>
            <a:r>
              <a:rPr lang="en-GB" sz="1400" dirty="0" smtClean="0">
                <a:latin typeface="Calibri" panose="020F0502020204030204" pitchFamily="34" charset="0"/>
              </a:rPr>
              <a:t>option,</a:t>
            </a:r>
            <a:br>
              <a:rPr lang="en-GB" sz="1400" dirty="0" smtClean="0">
                <a:latin typeface="Calibri" panose="020F0502020204030204" pitchFamily="34" charset="0"/>
              </a:rPr>
            </a:br>
            <a:r>
              <a:rPr lang="en-GB" sz="1400" dirty="0" smtClean="0">
                <a:latin typeface="Calibri" panose="020F0502020204030204" pitchFamily="34" charset="0"/>
              </a:rPr>
              <a:t>see draft.</a:t>
            </a:r>
            <a:endParaRPr lang="en-GB" sz="1400" dirty="0">
              <a:latin typeface="Calibri" panose="020F0502020204030204" pitchFamily="34" charset="0"/>
            </a:endParaRPr>
          </a:p>
        </p:txBody>
      </p:sp>
      <p:sp>
        <p:nvSpPr>
          <p:cNvPr id="3" name="Slide Number Placeholder 2"/>
          <p:cNvSpPr>
            <a:spLocks noGrp="1"/>
          </p:cNvSpPr>
          <p:nvPr>
            <p:ph type="sldNum" sz="quarter" idx="11"/>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67718914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06-DWonlyBlack">
  <a:themeElements>
    <a:clrScheme name="New BT Colour palette">
      <a:dk1>
        <a:srgbClr val="321E5A"/>
      </a:dk1>
      <a:lt1>
        <a:srgbClr val="FFFFFF"/>
      </a:lt1>
      <a:dk2>
        <a:srgbClr val="000000"/>
      </a:dk2>
      <a:lt2>
        <a:srgbClr val="A5A6A5"/>
      </a:lt2>
      <a:accent1>
        <a:srgbClr val="55379B"/>
      </a:accent1>
      <a:accent2>
        <a:srgbClr val="004796"/>
      </a:accent2>
      <a:accent3>
        <a:srgbClr val="FF379B"/>
      </a:accent3>
      <a:accent4>
        <a:srgbClr val="EB352C"/>
      </a:accent4>
      <a:accent5>
        <a:srgbClr val="FF9900"/>
      </a:accent5>
      <a:accent6>
        <a:srgbClr val="0295D4"/>
      </a:accent6>
      <a:hlink>
        <a:srgbClr val="009957"/>
      </a:hlink>
      <a:folHlink>
        <a:srgbClr val="46C4DB"/>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2827A"/>
        </a:lt2>
        <a:accent1>
          <a:srgbClr val="005293"/>
        </a:accent1>
        <a:accent2>
          <a:srgbClr val="D71F85"/>
        </a:accent2>
        <a:accent3>
          <a:srgbClr val="FFFFFF"/>
        </a:accent3>
        <a:accent4>
          <a:srgbClr val="000000"/>
        </a:accent4>
        <a:accent5>
          <a:srgbClr val="AAB3C8"/>
        </a:accent5>
        <a:accent6>
          <a:srgbClr val="C31B78"/>
        </a:accent6>
        <a:hlink>
          <a:srgbClr val="80379B"/>
        </a:hlink>
        <a:folHlink>
          <a:srgbClr val="69BE2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Bing_PPT_Template_LARGE">
  <a:themeElements>
    <a:clrScheme name="1_Bing_PPT_Template_LARGE 1">
      <a:dk1>
        <a:srgbClr val="000000"/>
      </a:dk1>
      <a:lt1>
        <a:srgbClr val="FFFFFF"/>
      </a:lt1>
      <a:dk2>
        <a:srgbClr val="525051"/>
      </a:dk2>
      <a:lt2>
        <a:srgbClr val="ABD9E9"/>
      </a:lt2>
      <a:accent1>
        <a:srgbClr val="FFA615"/>
      </a:accent1>
      <a:accent2>
        <a:srgbClr val="006DD4"/>
      </a:accent2>
      <a:accent3>
        <a:srgbClr val="FFFFFF"/>
      </a:accent3>
      <a:accent4>
        <a:srgbClr val="000000"/>
      </a:accent4>
      <a:accent5>
        <a:srgbClr val="FFD0AA"/>
      </a:accent5>
      <a:accent6>
        <a:srgbClr val="0062C0"/>
      </a:accent6>
      <a:hlink>
        <a:srgbClr val="2E70B8"/>
      </a:hlink>
      <a:folHlink>
        <a:srgbClr val="80C535"/>
      </a:folHlink>
    </a:clrScheme>
    <a:fontScheme name="1_Bing_PPT_Template_LARGE">
      <a:majorFont>
        <a:latin typeface="Segoe Light"/>
        <a:ea typeface=""/>
        <a:cs typeface="Arial"/>
      </a:majorFont>
      <a:minorFont>
        <a:latin typeface="Sego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Bing_PPT_Template_LARGE 1">
        <a:dk1>
          <a:srgbClr val="000000"/>
        </a:dk1>
        <a:lt1>
          <a:srgbClr val="FFFFFF"/>
        </a:lt1>
        <a:dk2>
          <a:srgbClr val="525051"/>
        </a:dk2>
        <a:lt2>
          <a:srgbClr val="ABD9E9"/>
        </a:lt2>
        <a:accent1>
          <a:srgbClr val="FFA615"/>
        </a:accent1>
        <a:accent2>
          <a:srgbClr val="006DD4"/>
        </a:accent2>
        <a:accent3>
          <a:srgbClr val="FFFFFF"/>
        </a:accent3>
        <a:accent4>
          <a:srgbClr val="000000"/>
        </a:accent4>
        <a:accent5>
          <a:srgbClr val="FFD0AA"/>
        </a:accent5>
        <a:accent6>
          <a:srgbClr val="0062C0"/>
        </a:accent6>
        <a:hlink>
          <a:srgbClr val="2E70B8"/>
        </a:hlink>
        <a:folHlink>
          <a:srgbClr val="80C535"/>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Bing_PPT_Template_LARGE">
  <a:themeElements>
    <a:clrScheme name="1_Bing_PPT_Template_LARGE 1">
      <a:dk1>
        <a:srgbClr val="000000"/>
      </a:dk1>
      <a:lt1>
        <a:srgbClr val="FFFFFF"/>
      </a:lt1>
      <a:dk2>
        <a:srgbClr val="525051"/>
      </a:dk2>
      <a:lt2>
        <a:srgbClr val="ABD9E9"/>
      </a:lt2>
      <a:accent1>
        <a:srgbClr val="FFA615"/>
      </a:accent1>
      <a:accent2>
        <a:srgbClr val="006DD4"/>
      </a:accent2>
      <a:accent3>
        <a:srgbClr val="FFFFFF"/>
      </a:accent3>
      <a:accent4>
        <a:srgbClr val="000000"/>
      </a:accent4>
      <a:accent5>
        <a:srgbClr val="FFD0AA"/>
      </a:accent5>
      <a:accent6>
        <a:srgbClr val="0062C0"/>
      </a:accent6>
      <a:hlink>
        <a:srgbClr val="2E70B8"/>
      </a:hlink>
      <a:folHlink>
        <a:srgbClr val="80C535"/>
      </a:folHlink>
    </a:clrScheme>
    <a:fontScheme name="1_Bing_PPT_Template_LARGE">
      <a:majorFont>
        <a:latin typeface="Segoe Light"/>
        <a:ea typeface=""/>
        <a:cs typeface="Arial"/>
      </a:majorFont>
      <a:minorFont>
        <a:latin typeface="Sego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Bing_PPT_Template_LARGE 1">
        <a:dk1>
          <a:srgbClr val="000000"/>
        </a:dk1>
        <a:lt1>
          <a:srgbClr val="FFFFFF"/>
        </a:lt1>
        <a:dk2>
          <a:srgbClr val="525051"/>
        </a:dk2>
        <a:lt2>
          <a:srgbClr val="ABD9E9"/>
        </a:lt2>
        <a:accent1>
          <a:srgbClr val="FFA615"/>
        </a:accent1>
        <a:accent2>
          <a:srgbClr val="006DD4"/>
        </a:accent2>
        <a:accent3>
          <a:srgbClr val="FFFFFF"/>
        </a:accent3>
        <a:accent4>
          <a:srgbClr val="000000"/>
        </a:accent4>
        <a:accent5>
          <a:srgbClr val="FFD0AA"/>
        </a:accent5>
        <a:accent6>
          <a:srgbClr val="0062C0"/>
        </a:accent6>
        <a:hlink>
          <a:srgbClr val="2E70B8"/>
        </a:hlink>
        <a:folHlink>
          <a:srgbClr val="80C535"/>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1409lunchbyte-quick-briscoe</Template>
  <TotalTime>20912</TotalTime>
  <Words>1517</Words>
  <Application>Microsoft Office PowerPoint</Application>
  <PresentationFormat>On-screen Show (4:3)</PresentationFormat>
  <Paragraphs>496</Paragraphs>
  <Slides>26</Slides>
  <Notes>0</Notes>
  <HiddenSlides>0</HiddenSlides>
  <MMClips>0</MMClips>
  <ScaleCrop>false</ScaleCrop>
  <HeadingPairs>
    <vt:vector size="4" baseType="variant">
      <vt:variant>
        <vt:lpstr>Theme</vt:lpstr>
      </vt:variant>
      <vt:variant>
        <vt:i4>4</vt:i4>
      </vt:variant>
      <vt:variant>
        <vt:lpstr>Slide Titles</vt:lpstr>
      </vt:variant>
      <vt:variant>
        <vt:i4>26</vt:i4>
      </vt:variant>
    </vt:vector>
  </HeadingPairs>
  <TitlesOfParts>
    <vt:vector size="30" baseType="lpstr">
      <vt:lpstr>Template06-DWonlyBlack</vt:lpstr>
      <vt:lpstr>3_Bing_PPT_Template_LARGE</vt:lpstr>
      <vt:lpstr>4_Bing_PPT_Template_LARGE</vt:lpstr>
      <vt:lpstr>Office Theme</vt:lpstr>
      <vt:lpstr>Inner Space</vt:lpstr>
      <vt:lpstr>problem (Inner Space addresses all these)</vt:lpstr>
      <vt:lpstr>middleboxes: detect-and-die?</vt:lpstr>
      <vt:lpstr>Inner Space – TCP segment structure (SYN=0)</vt:lpstr>
      <vt:lpstr>Inner Space – TCP segment structure</vt:lpstr>
      <vt:lpstr>Inner Space – TCP byte-stream</vt:lpstr>
      <vt:lpstr>dual handshake... and migration to single</vt:lpstr>
      <vt:lpstr>Inner Space – encapsulation model</vt:lpstr>
      <vt:lpstr>Inner Space – applicability &amp; compatibility*</vt:lpstr>
      <vt:lpstr>middlebox domination strategy</vt:lpstr>
      <vt:lpstr>summary</vt:lpstr>
      <vt:lpstr>PowerPoint Presentation</vt:lpstr>
      <vt:lpstr>menu</vt:lpstr>
      <vt:lpstr> drawbacks - overheads</vt:lpstr>
      <vt:lpstr> drawbacks - non-deterministic</vt:lpstr>
      <vt:lpstr>disabling Inner Space temporarily</vt:lpstr>
      <vt:lpstr>tricky bits - zero payload segments</vt:lpstr>
      <vt:lpstr>tricky bits – option processing order</vt:lpstr>
      <vt:lpstr>tricky bits – processing order: one level of recursion</vt:lpstr>
      <vt:lpstr>extension – DPI traversal</vt:lpstr>
      <vt:lpstr>spare slides - to write, see draft</vt:lpstr>
      <vt:lpstr>Extensions – summary of dependencies</vt:lpstr>
      <vt:lpstr>Inner Space &amp; TCP Fast Open (TFO)</vt:lpstr>
      <vt:lpstr>Inner Space &amp; tcpcrypt</vt:lpstr>
      <vt:lpstr>Inner Space &amp; MPTCP</vt:lpstr>
      <vt:lpstr>opportunities / further work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Inner Space</dc:title>
  <dc:creator>Briscoe,RJ,Bob,TUB8 R</dc:creator>
  <cp:lastModifiedBy>Bob Briscoe</cp:lastModifiedBy>
  <cp:revision>233</cp:revision>
  <cp:lastPrinted>2014-11-04T15:58:17Z</cp:lastPrinted>
  <dcterms:created xsi:type="dcterms:W3CDTF">2006-08-16T00:00:00Z</dcterms:created>
  <dcterms:modified xsi:type="dcterms:W3CDTF">2014-11-10T09:51:17Z</dcterms:modified>
</cp:coreProperties>
</file>