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6" r:id="rId3"/>
    <p:sldMasterId id="2147483700" r:id="rId4"/>
  </p:sldMasterIdLst>
  <p:notesMasterIdLst>
    <p:notesMasterId r:id="rId14"/>
  </p:notesMasterIdLst>
  <p:sldIdLst>
    <p:sldId id="256" r:id="rId5"/>
    <p:sldId id="318" r:id="rId6"/>
    <p:sldId id="319" r:id="rId7"/>
    <p:sldId id="284" r:id="rId8"/>
    <p:sldId id="308" r:id="rId9"/>
    <p:sldId id="320" r:id="rId10"/>
    <p:sldId id="291" r:id="rId11"/>
    <p:sldId id="261" r:id="rId12"/>
    <p:sldId id="317" r:id="rId1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7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802855631\Documents\htdocs\projects\2020comms\tcp\trilogy-tcp-test-dataset\mboxdata-early2011-table8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802855631\Documents\htdocs\projects\2020comms\tcp\trilogy-tcp-test-dataset\mboxdata-early2011-table8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802855631\Documents\htdocs\projects\2020comms\tcp\trilogy-tcp-test-dataset\mboxdata-early2011-table8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 dirty="0"/>
              <a:t>port </a:t>
            </a:r>
            <a:r>
              <a:rPr lang="en-GB" dirty="0" smtClean="0"/>
              <a:t>34343 (unassigned)</a:t>
            </a:r>
            <a:endParaRPr lang="en-GB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'mbox Honda11'!$C$2</c:f>
              <c:strCache>
                <c:ptCount val="1"/>
                <c:pt idx="0">
                  <c:v>port
blocked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('mbox Honda11'!$B$4,'mbox Honda11'!$B$6,'mbox Honda11'!$B$8,'mbox Honda11'!$B$10,'mbox Honda11'!$B$12)</c:f>
              <c:strCache>
                <c:ptCount val="5"/>
                <c:pt idx="0">
                  <c:v>Cellular (20)</c:v>
                </c:pt>
                <c:pt idx="1">
                  <c:v>WiFi HotSpot (34)</c:v>
                </c:pt>
                <c:pt idx="2">
                  <c:v>Enterprise/SME (17)</c:v>
                </c:pt>
                <c:pt idx="3">
                  <c:v>University (17)</c:v>
                </c:pt>
                <c:pt idx="4">
                  <c:v>Home or Hosted (54)</c:v>
                </c:pt>
              </c:strCache>
            </c:strRef>
          </c:cat>
          <c:val>
            <c:numRef>
              <c:f>('mbox Honda11'!$C$4,'mbox Honda11'!$C$6,'mbox Honda11'!$C$8,'mbox Honda11'!$C$10,'mbox Honda11'!$C$12)</c:f>
              <c:numCache>
                <c:formatCode>0%</c:formatCode>
                <c:ptCount val="5"/>
                <c:pt idx="0">
                  <c:v>0</c:v>
                </c:pt>
                <c:pt idx="1">
                  <c:v>5.8823529411764705E-2</c:v>
                </c:pt>
                <c:pt idx="2">
                  <c:v>0.11764705882352941</c:v>
                </c:pt>
                <c:pt idx="3">
                  <c:v>0.17647058823529413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'mbox Honda11'!$D$2</c:f>
              <c:strCache>
                <c:ptCount val="1"/>
                <c:pt idx="0">
                  <c:v>not
proxied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('mbox Honda11'!$B$4,'mbox Honda11'!$B$6,'mbox Honda11'!$B$8,'mbox Honda11'!$B$10,'mbox Honda11'!$B$12)</c:f>
              <c:strCache>
                <c:ptCount val="5"/>
                <c:pt idx="0">
                  <c:v>Cellular (20)</c:v>
                </c:pt>
                <c:pt idx="1">
                  <c:v>WiFi HotSpot (34)</c:v>
                </c:pt>
                <c:pt idx="2">
                  <c:v>Enterprise/SME (17)</c:v>
                </c:pt>
                <c:pt idx="3">
                  <c:v>University (17)</c:v>
                </c:pt>
                <c:pt idx="4">
                  <c:v>Home or Hosted (54)</c:v>
                </c:pt>
              </c:strCache>
            </c:strRef>
          </c:cat>
          <c:val>
            <c:numRef>
              <c:f>('mbox Honda11'!$D$4,'mbox Honda11'!$D$6,'mbox Honda11'!$D$8,'mbox Honda11'!$D$10,'mbox Honda11'!$D$12)</c:f>
              <c:numCache>
                <c:formatCode>0%</c:formatCode>
                <c:ptCount val="5"/>
                <c:pt idx="0">
                  <c:v>0.15</c:v>
                </c:pt>
                <c:pt idx="1">
                  <c:v>2.9411764705882353E-2</c:v>
                </c:pt>
                <c:pt idx="2">
                  <c:v>5.8823529411764705E-2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'mbox Honda11'!$E$2</c:f>
              <c:strCache>
                <c:ptCount val="1"/>
                <c:pt idx="0">
                  <c:v>proxied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('mbox Honda11'!$B$4,'mbox Honda11'!$B$6,'mbox Honda11'!$B$8,'mbox Honda11'!$B$10,'mbox Honda11'!$B$12)</c:f>
              <c:strCache>
                <c:ptCount val="5"/>
                <c:pt idx="0">
                  <c:v>Cellular (20)</c:v>
                </c:pt>
                <c:pt idx="1">
                  <c:v>WiFi HotSpot (34)</c:v>
                </c:pt>
                <c:pt idx="2">
                  <c:v>Enterprise/SME (17)</c:v>
                </c:pt>
                <c:pt idx="3">
                  <c:v>University (17)</c:v>
                </c:pt>
                <c:pt idx="4">
                  <c:v>Home or Hosted (54)</c:v>
                </c:pt>
              </c:strCache>
            </c:strRef>
          </c:cat>
          <c:val>
            <c:numRef>
              <c:f>('mbox Honda11'!$E$4,'mbox Honda11'!$E$6,'mbox Honda11'!$E$8,'mbox Honda11'!$E$10,'mbox Honda11'!$E$12)</c:f>
              <c:numCache>
                <c:formatCode>0%</c:formatCode>
                <c:ptCount val="5"/>
                <c:pt idx="0">
                  <c:v>0.05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5568384"/>
        <c:axId val="135586560"/>
        <c:axId val="0"/>
      </c:bar3DChart>
      <c:catAx>
        <c:axId val="135568384"/>
        <c:scaling>
          <c:orientation val="minMax"/>
        </c:scaling>
        <c:delete val="1"/>
        <c:axPos val="b"/>
        <c:majorTickMark val="out"/>
        <c:minorTickMark val="none"/>
        <c:tickLblPos val="nextTo"/>
        <c:crossAx val="135586560"/>
        <c:crosses val="autoZero"/>
        <c:auto val="1"/>
        <c:lblAlgn val="ctr"/>
        <c:lblOffset val="100"/>
        <c:noMultiLvlLbl val="0"/>
      </c:catAx>
      <c:valAx>
        <c:axId val="1355865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5568384"/>
        <c:crosses val="autoZero"/>
        <c:crossBetween val="between"/>
        <c:majorUnit val="5.000000000000001E-2"/>
      </c:valAx>
    </c:plotArea>
    <c:legend>
      <c:legendPos val="r"/>
      <c:layout>
        <c:manualLayout>
          <c:xMode val="edge"/>
          <c:yMode val="edge"/>
          <c:x val="0.80346978824318271"/>
          <c:y val="0.21186546009431151"/>
          <c:w val="0.18188148139034521"/>
          <c:h val="0.674117146135918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 dirty="0"/>
              <a:t>port </a:t>
            </a:r>
            <a:r>
              <a:rPr lang="en-GB" dirty="0" smtClean="0"/>
              <a:t>443 (https)</a:t>
            </a:r>
            <a:endParaRPr lang="en-GB" dirty="0"/>
          </a:p>
        </c:rich>
      </c:tx>
      <c:layout>
        <c:manualLayout>
          <c:xMode val="edge"/>
          <c:yMode val="edge"/>
          <c:x val="0.40564684249350536"/>
          <c:y val="0.10426858053789999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'mbox Honda11'!$G$2</c:f>
              <c:strCache>
                <c:ptCount val="1"/>
                <c:pt idx="0">
                  <c:v>not
proxied</c:v>
                </c:pt>
              </c:strCache>
            </c:strRef>
          </c:tx>
          <c:invertIfNegative val="0"/>
          <c:cat>
            <c:strRef>
              <c:f>('mbox Honda11'!$B$4,'mbox Honda11'!$B$6,'mbox Honda11'!$B$8,'mbox Honda11'!$B$10,'mbox Honda11'!$B$12)</c:f>
              <c:strCache>
                <c:ptCount val="5"/>
                <c:pt idx="0">
                  <c:v>Cellular (20)</c:v>
                </c:pt>
                <c:pt idx="1">
                  <c:v>WiFi HotSpot (34)</c:v>
                </c:pt>
                <c:pt idx="2">
                  <c:v>Enterprise/SME (17)</c:v>
                </c:pt>
                <c:pt idx="3">
                  <c:v>University (17)</c:v>
                </c:pt>
                <c:pt idx="4">
                  <c:v>Home or Hosted (54)</c:v>
                </c:pt>
              </c:strCache>
            </c:strRef>
          </c:cat>
          <c:val>
            <c:numRef>
              <c:f>('mbox Honda11'!$G$4,'mbox Honda11'!$G$6,'mbox Honda11'!$G$8,'mbox Honda11'!$G$10,'mbox Honda11'!$G$12)</c:f>
              <c:numCache>
                <c:formatCode>0%</c:formatCode>
                <c:ptCount val="5"/>
                <c:pt idx="0">
                  <c:v>0.15</c:v>
                </c:pt>
                <c:pt idx="1">
                  <c:v>2.9411764705882353E-2</c:v>
                </c:pt>
                <c:pt idx="2">
                  <c:v>5.8823529411764705E-2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'mbox Honda11'!$H$2</c:f>
              <c:strCache>
                <c:ptCount val="1"/>
                <c:pt idx="0">
                  <c:v>proxied</c:v>
                </c:pt>
              </c:strCache>
            </c:strRef>
          </c:tx>
          <c:invertIfNegative val="0"/>
          <c:cat>
            <c:strRef>
              <c:f>('mbox Honda11'!$B$4,'mbox Honda11'!$B$6,'mbox Honda11'!$B$8,'mbox Honda11'!$B$10,'mbox Honda11'!$B$12)</c:f>
              <c:strCache>
                <c:ptCount val="5"/>
                <c:pt idx="0">
                  <c:v>Cellular (20)</c:v>
                </c:pt>
                <c:pt idx="1">
                  <c:v>WiFi HotSpot (34)</c:v>
                </c:pt>
                <c:pt idx="2">
                  <c:v>Enterprise/SME (17)</c:v>
                </c:pt>
                <c:pt idx="3">
                  <c:v>University (17)</c:v>
                </c:pt>
                <c:pt idx="4">
                  <c:v>Home or Hosted (54)</c:v>
                </c:pt>
              </c:strCache>
            </c:strRef>
          </c:cat>
          <c:val>
            <c:numRef>
              <c:f>('mbox Honda11'!$H$4,'mbox Honda11'!$H$6,'mbox Honda11'!$H$8,'mbox Honda11'!$H$10,'mbox Honda11'!$H$12)</c:f>
              <c:numCache>
                <c:formatCode>0%</c:formatCode>
                <c:ptCount val="5"/>
                <c:pt idx="0">
                  <c:v>0.05</c:v>
                </c:pt>
                <c:pt idx="1">
                  <c:v>8.8235294117647065E-2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5702784"/>
        <c:axId val="135741440"/>
        <c:axId val="0"/>
      </c:bar3DChart>
      <c:catAx>
        <c:axId val="135702784"/>
        <c:scaling>
          <c:orientation val="minMax"/>
        </c:scaling>
        <c:delete val="1"/>
        <c:axPos val="b"/>
        <c:majorTickMark val="out"/>
        <c:minorTickMark val="none"/>
        <c:tickLblPos val="nextTo"/>
        <c:crossAx val="135741440"/>
        <c:crosses val="autoZero"/>
        <c:auto val="1"/>
        <c:lblAlgn val="ctr"/>
        <c:lblOffset val="100"/>
        <c:noMultiLvlLbl val="0"/>
      </c:catAx>
      <c:valAx>
        <c:axId val="1357414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5702784"/>
        <c:crosses val="autoZero"/>
        <c:crossBetween val="between"/>
        <c:majorUnit val="5.000000000000001E-2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 dirty="0"/>
              <a:t>port </a:t>
            </a:r>
            <a:r>
              <a:rPr lang="en-GB" dirty="0" smtClean="0"/>
              <a:t>80 (http)</a:t>
            </a:r>
            <a:endParaRPr lang="en-GB" dirty="0"/>
          </a:p>
        </c:rich>
      </c:tx>
      <c:layout>
        <c:manualLayout>
          <c:xMode val="edge"/>
          <c:yMode val="edge"/>
          <c:x val="0.40767635880670755"/>
          <c:y val="3.8742084183803427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569688163144738"/>
          <c:y val="0.12640459889864564"/>
          <c:w val="0.5854956874550663"/>
          <c:h val="0.5220122484921934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'mbox Honda11'!$J$2</c:f>
              <c:strCache>
                <c:ptCount val="1"/>
                <c:pt idx="0">
                  <c:v>not
proxied</c:v>
                </c:pt>
              </c:strCache>
            </c:strRef>
          </c:tx>
          <c:invertIfNegative val="0"/>
          <c:cat>
            <c:strRef>
              <c:f>('mbox Honda11'!$B$4,'mbox Honda11'!$B$6,'mbox Honda11'!$B$8,'mbox Honda11'!$B$10,'mbox Honda11'!$B$12)</c:f>
              <c:strCache>
                <c:ptCount val="5"/>
                <c:pt idx="0">
                  <c:v>Cellular (20)</c:v>
                </c:pt>
                <c:pt idx="1">
                  <c:v>WiFi HotSpot (34)</c:v>
                </c:pt>
                <c:pt idx="2">
                  <c:v>Enterprise/SME (17)</c:v>
                </c:pt>
                <c:pt idx="3">
                  <c:v>University (17)</c:v>
                </c:pt>
                <c:pt idx="4">
                  <c:v>Home or Hosted (54)</c:v>
                </c:pt>
              </c:strCache>
            </c:strRef>
          </c:cat>
          <c:val>
            <c:numRef>
              <c:f>('mbox Honda11'!$J$4,'mbox Honda11'!$J$6,'mbox Honda11'!$J$8,'mbox Honda11'!$J$10,'mbox Honda11'!$J$12)</c:f>
              <c:numCache>
                <c:formatCode>0%</c:formatCode>
                <c:ptCount val="5"/>
                <c:pt idx="0">
                  <c:v>0.1</c:v>
                </c:pt>
                <c:pt idx="1">
                  <c:v>2.9411764705882353E-2</c:v>
                </c:pt>
                <c:pt idx="2">
                  <c:v>5.8823529411764705E-2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'mbox Honda11'!$K$2</c:f>
              <c:strCache>
                <c:ptCount val="1"/>
                <c:pt idx="0">
                  <c:v>proxied</c:v>
                </c:pt>
              </c:strCache>
            </c:strRef>
          </c:tx>
          <c:invertIfNegative val="0"/>
          <c:cat>
            <c:strRef>
              <c:f>('mbox Honda11'!$B$4,'mbox Honda11'!$B$6,'mbox Honda11'!$B$8,'mbox Honda11'!$B$10,'mbox Honda11'!$B$12)</c:f>
              <c:strCache>
                <c:ptCount val="5"/>
                <c:pt idx="0">
                  <c:v>Cellular (20)</c:v>
                </c:pt>
                <c:pt idx="1">
                  <c:v>WiFi HotSpot (34)</c:v>
                </c:pt>
                <c:pt idx="2">
                  <c:v>Enterprise/SME (17)</c:v>
                </c:pt>
                <c:pt idx="3">
                  <c:v>University (17)</c:v>
                </c:pt>
                <c:pt idx="4">
                  <c:v>Home or Hosted (54)</c:v>
                </c:pt>
              </c:strCache>
            </c:strRef>
          </c:cat>
          <c:val>
            <c:numRef>
              <c:f>('mbox Honda11'!$K$4,'mbox Honda11'!$K$6,'mbox Honda11'!$K$8,'mbox Honda11'!$K$10,'mbox Honda11'!$K$12)</c:f>
              <c:numCache>
                <c:formatCode>0%</c:formatCode>
                <c:ptCount val="5"/>
                <c:pt idx="0">
                  <c:v>0.3</c:v>
                </c:pt>
                <c:pt idx="1">
                  <c:v>0.14705882352941177</c:v>
                </c:pt>
                <c:pt idx="2">
                  <c:v>0.11764705882352941</c:v>
                </c:pt>
                <c:pt idx="3">
                  <c:v>0.17647058823529413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5947392"/>
        <c:axId val="135948928"/>
        <c:axId val="0"/>
      </c:bar3DChart>
      <c:catAx>
        <c:axId val="135947392"/>
        <c:scaling>
          <c:orientation val="minMax"/>
        </c:scaling>
        <c:delete val="0"/>
        <c:axPos val="b"/>
        <c:majorTickMark val="out"/>
        <c:minorTickMark val="none"/>
        <c:tickLblPos val="nextTo"/>
        <c:crossAx val="135948928"/>
        <c:crosses val="autoZero"/>
        <c:auto val="1"/>
        <c:lblAlgn val="ctr"/>
        <c:lblOffset val="100"/>
        <c:noMultiLvlLbl val="0"/>
      </c:catAx>
      <c:valAx>
        <c:axId val="1359489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5947392"/>
        <c:crosses val="autoZero"/>
        <c:crossBetween val="between"/>
        <c:majorUnit val="5.000000000000001E-2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21AF3-353C-4EB6-8C79-EB28E6C303E9}" type="datetimeFigureOut">
              <a:rPr lang="en-GB" smtClean="0"/>
              <a:t>06/01/2015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9307DF-1A5D-43E2-A23B-004C6CEE7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047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-27384"/>
            <a:ext cx="9156417" cy="68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80112" y="3501008"/>
            <a:ext cx="3240360" cy="1219200"/>
          </a:xfrm>
          <a:extLst>
            <a:ext uri="{909E8E84-426E-40DD-AFC4-6F175D3DCCD1}">
              <a14:hiddenFill xmlns:a14="http://schemas.microsoft.com/office/drawing/2010/main">
                <a:solidFill>
                  <a:srgbClr val="64379B"/>
                </a:solidFill>
              </a14:hiddenFill>
            </a:ext>
          </a:extLst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80112" y="4796408"/>
            <a:ext cx="3240360" cy="838200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30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97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152400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914401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4790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36009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59000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0799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129902"/>
            <a:ext cx="7772400" cy="2769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943776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9"/>
            <a:ext cx="4114800" cy="212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8825" y="1417639"/>
            <a:ext cx="4114800" cy="212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2829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4319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0080"/>
            <a:ext cx="4040188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849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10080"/>
            <a:ext cx="4041775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1849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5877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1573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11141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881102"/>
            <a:ext cx="3008313" cy="5539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24437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19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482433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36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0340"/>
            <a:ext cx="5486400" cy="2769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431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9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906499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526" y="838201"/>
            <a:ext cx="3170099" cy="21954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49797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73081" y="411163"/>
            <a:ext cx="1329595" cy="264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83212" y="411163"/>
            <a:ext cx="2366802" cy="264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10777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411163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9"/>
            <a:ext cx="4114800" cy="20067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8825" y="1417639"/>
            <a:ext cx="4114800" cy="20067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3749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411163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8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625" y="2311402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16239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152400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914401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4266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36009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29831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0799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129902"/>
            <a:ext cx="7772400" cy="2769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9572762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9"/>
            <a:ext cx="4114800" cy="212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8825" y="1417639"/>
            <a:ext cx="4114800" cy="212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37102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4319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0080"/>
            <a:ext cx="4040188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849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10080"/>
            <a:ext cx="4041775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1849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828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9624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59311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2802462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881102"/>
            <a:ext cx="3008313" cy="5539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24437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19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2509777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0340"/>
            <a:ext cx="5486400" cy="2769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431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9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315074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526" y="1417640"/>
            <a:ext cx="3170099" cy="21954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31720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73081" y="411163"/>
            <a:ext cx="1329595" cy="264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83212" y="411163"/>
            <a:ext cx="2366802" cy="264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05646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411163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9"/>
            <a:ext cx="4114800" cy="20067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8825" y="1417639"/>
            <a:ext cx="4114800" cy="20067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38162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411163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8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625" y="2311402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92142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76DE3382-2E7B-4D04-A092-150C0AC92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432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4C40CFA3-D286-4EF8-9584-339C07055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1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278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7E1E0CCB-E229-4E36-B2A5-36DEBFFBB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086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81345F3E-196C-4FA2-8567-FEF4EAB26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724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775F158E-CFA5-47B4-AC38-87D95D528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263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535E4BC2-9D1B-43C5-B9A6-28FD7237D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054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0756188B-6A79-45C9-927A-CCA71EABA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301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C62A004A-92C9-492B-A4CA-ADB7D25EA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776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48100C05-7DDC-4EC4-B9C8-6158267FF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1373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5DA9B7B6-6467-4759-A45D-6B950B697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14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49EBA9B0-7478-4226-B4EF-336E2FAE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7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4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6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2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350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logo whit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2" r="23984" b="16364"/>
          <a:stretch>
            <a:fillRect/>
          </a:stretch>
        </p:blipFill>
        <p:spPr bwMode="auto">
          <a:xfrm>
            <a:off x="8077200" y="6110288"/>
            <a:ext cx="738188" cy="44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93738" y="6350002"/>
            <a:ext cx="138430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 b="0" i="0" dirty="0">
                <a:solidFill>
                  <a:schemeClr val="bg2"/>
                </a:solidFill>
                <a:latin typeface="Calibri"/>
                <a:cs typeface="Calibri"/>
              </a:rPr>
              <a:t>© British Telecommunications </a:t>
            </a:r>
            <a:r>
              <a:rPr lang="en-US" sz="600" b="0" i="0" dirty="0" err="1">
                <a:solidFill>
                  <a:schemeClr val="bg2"/>
                </a:solidFill>
                <a:latin typeface="Calibri"/>
                <a:cs typeface="Calibri"/>
              </a:rPr>
              <a:t>plc</a:t>
            </a:r>
            <a:endParaRPr lang="en-US" sz="600" b="0" i="0" dirty="0">
              <a:solidFill>
                <a:schemeClr val="bg2"/>
              </a:solidFill>
              <a:latin typeface="Calibri"/>
              <a:cs typeface="Calibri"/>
            </a:endParaRPr>
          </a:p>
          <a:p>
            <a:pPr>
              <a:spcBef>
                <a:spcPct val="50000"/>
              </a:spcBef>
            </a:pPr>
            <a:endParaRPr lang="en-US" sz="600" dirty="0">
              <a:solidFill>
                <a:schemeClr val="bg2"/>
              </a:solidFill>
              <a:latin typeface="New BT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97388" y="6482761"/>
            <a:ext cx="374650" cy="221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85005"/>
            <a:ext cx="2895600" cy="2103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 i="0">
          <a:solidFill>
            <a:srgbClr val="64379B"/>
          </a:solidFill>
          <a:latin typeface="Calibri"/>
          <a:ea typeface="+mj-ea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chemeClr val="tx2"/>
          </a:solidFill>
          <a:latin typeface="Calibri"/>
          <a:ea typeface="+mn-ea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100" b="0" i="0">
          <a:solidFill>
            <a:schemeClr val="tx2"/>
          </a:solidFill>
          <a:latin typeface="Calibri"/>
          <a:ea typeface="+mn-ea"/>
          <a:cs typeface="Calibri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0" i="0">
          <a:solidFill>
            <a:schemeClr val="tx2"/>
          </a:solidFill>
          <a:latin typeface="Calibri"/>
          <a:ea typeface="+mn-ea"/>
          <a:cs typeface="Calibri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chemeClr val="tx2"/>
          </a:solidFill>
          <a:latin typeface="Calibri"/>
          <a:ea typeface="+mn-ea"/>
          <a:cs typeface="Calibri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 b="0" i="0">
          <a:solidFill>
            <a:schemeClr val="tx2"/>
          </a:solidFill>
          <a:latin typeface="Calibri"/>
          <a:ea typeface="+mn-ea"/>
          <a:cs typeface="Calibri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20675" y="152400"/>
            <a:ext cx="8382000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838201"/>
            <a:ext cx="8382000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pic>
        <p:nvPicPr>
          <p:cNvPr id="2053" name="Picture 4" descr="kiev.pn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68277" y="6499226"/>
            <a:ext cx="10064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9024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>
    <p:fade/>
  </p:transition>
  <p:hf hdr="0" ftr="0" dt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9pPr>
    </p:titleStyle>
    <p:bodyStyle>
      <a:lvl1pPr marL="341313" indent="-341313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2pPr>
      <a:lvl3pPr marL="914400" indent="-2857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8088" indent="-2825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14843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19415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3987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28559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3131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20675" y="411163"/>
            <a:ext cx="8382000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417640"/>
            <a:ext cx="8382000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2" name="Picture 5" descr="GLogo_flat_transparent_RGB_larger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924800" y="6464301"/>
            <a:ext cx="10668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67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ransition>
    <p:fade/>
  </p:transition>
  <p:hf hdr="0" ftr="0" dt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9pPr>
    </p:titleStyle>
    <p:bodyStyle>
      <a:lvl1pPr marL="341313" indent="-341313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2pPr>
      <a:lvl3pPr marL="914400" indent="-2857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8088" indent="-2825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14843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19415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3987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28559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3131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 eaLnBrk="1" hangingPunct="1">
              <a:defRPr/>
            </a:pPr>
            <a:endParaRPr lang="en-US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 eaLnBrk="1" hangingPunct="1">
              <a:defRPr/>
            </a:pPr>
            <a:endParaRPr lang="en-US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 eaLnBrk="1" hangingPunct="1">
              <a:defRPr/>
            </a:pPr>
            <a:fld id="{A46FC412-3FA6-4A08-A0FD-924A5F94B0B7}" type="slidenum">
              <a:rPr lang="en-US">
                <a:cs typeface="+mn-cs"/>
              </a:rPr>
              <a:pPr eaLnBrk="1" hangingPunct="1">
                <a:defRPr/>
              </a:pPr>
              <a:t>‹#›</a:t>
            </a:fld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346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obbriscoe.net/projects/2020comms/tcp/draft-briscoe-tcpm-inner-space-sink-00c.tx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1200" y="3501008"/>
            <a:ext cx="3029272" cy="1219200"/>
          </a:xfrm>
        </p:spPr>
        <p:txBody>
          <a:bodyPr/>
          <a:lstStyle/>
          <a:p>
            <a:r>
              <a:rPr lang="en-GB" sz="2200" dirty="0" smtClean="0"/>
              <a:t>Tunnelling Through </a:t>
            </a:r>
            <a:r>
              <a:rPr lang="en-GB" dirty="0" smtClean="0"/>
              <a:t>Inner Space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1200" y="4796408"/>
            <a:ext cx="3029272" cy="838200"/>
          </a:xfrm>
        </p:spPr>
        <p:txBody>
          <a:bodyPr/>
          <a:lstStyle/>
          <a:p>
            <a:r>
              <a:rPr lang="en-GB" sz="1600" dirty="0" smtClean="0"/>
              <a:t>Bob Briscoe</a:t>
            </a:r>
          </a:p>
          <a:p>
            <a:r>
              <a:rPr lang="en-GB" sz="1600" dirty="0" smtClean="0"/>
              <a:t>Jan 2015</a:t>
            </a:r>
            <a:endParaRPr lang="en-GB" sz="1600" dirty="0" smtClean="0"/>
          </a:p>
        </p:txBody>
      </p:sp>
      <p:pic>
        <p:nvPicPr>
          <p:cNvPr id="4" name="Picture 5" descr="Trilogy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9"/>
          <a:stretch>
            <a:fillRect/>
          </a:stretch>
        </p:blipFill>
        <p:spPr bwMode="auto">
          <a:xfrm>
            <a:off x="76200" y="5732644"/>
            <a:ext cx="1547656" cy="38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76400" y="6172200"/>
            <a:ext cx="4608512" cy="5770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050" dirty="0">
                <a:solidFill>
                  <a:schemeClr val="bg1"/>
                </a:solidFill>
              </a:rPr>
              <a:t>Bob Briscoe’s work is part-funded by the European Community</a:t>
            </a:r>
            <a:br>
              <a:rPr lang="en-GB" sz="1050" dirty="0">
                <a:solidFill>
                  <a:schemeClr val="bg1"/>
                </a:solidFill>
              </a:rPr>
            </a:br>
            <a:r>
              <a:rPr lang="en-GB" sz="1050" dirty="0">
                <a:solidFill>
                  <a:schemeClr val="bg1"/>
                </a:solidFill>
              </a:rPr>
              <a:t>under its Seventh Framework Programme through the </a:t>
            </a:r>
            <a:br>
              <a:rPr lang="en-GB" sz="1050" dirty="0">
                <a:solidFill>
                  <a:schemeClr val="bg1"/>
                </a:solidFill>
              </a:rPr>
            </a:br>
            <a:r>
              <a:rPr lang="en-GB" sz="1050" dirty="0">
                <a:solidFill>
                  <a:schemeClr val="bg1"/>
                </a:solidFill>
              </a:rPr>
              <a:t>Trilogy 2 </a:t>
            </a:r>
            <a:r>
              <a:rPr lang="en-GB" sz="1050" dirty="0" smtClean="0">
                <a:solidFill>
                  <a:schemeClr val="bg1"/>
                </a:solidFill>
              </a:rPr>
              <a:t>(</a:t>
            </a:r>
            <a:r>
              <a:rPr lang="en-GB" sz="1050" dirty="0">
                <a:solidFill>
                  <a:schemeClr val="bg1"/>
                </a:solidFill>
              </a:rPr>
              <a:t>ICT-317756</a:t>
            </a:r>
            <a:r>
              <a:rPr lang="en-GB" sz="1050" dirty="0" smtClean="0">
                <a:solidFill>
                  <a:schemeClr val="bg1"/>
                </a:solidFill>
              </a:rPr>
              <a:t>) and the RITE (ICT-317700) projects</a:t>
            </a:r>
            <a:endParaRPr lang="en-GB" sz="1050" dirty="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52400" y="6172200"/>
            <a:ext cx="1471456" cy="541867"/>
            <a:chOff x="76200" y="6096000"/>
            <a:chExt cx="1676400" cy="685800"/>
          </a:xfrm>
        </p:grpSpPr>
        <p:sp>
          <p:nvSpPr>
            <p:cNvPr id="7" name="Rectangle 6"/>
            <p:cNvSpPr/>
            <p:nvPr/>
          </p:nvSpPr>
          <p:spPr bwMode="auto">
            <a:xfrm>
              <a:off x="76200" y="6096000"/>
              <a:ext cx="1676400" cy="685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696" y="6192770"/>
              <a:ext cx="1440160" cy="512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131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/>
          <p:cNvSpPr/>
          <p:nvPr/>
        </p:nvSpPr>
        <p:spPr bwMode="auto">
          <a:xfrm>
            <a:off x="6144195" y="0"/>
            <a:ext cx="2999805" cy="3063625"/>
          </a:xfrm>
          <a:prstGeom prst="rect">
            <a:avLst/>
          </a:prstGeom>
          <a:pattFill prst="wdUpDiag">
            <a:fgClr>
              <a:schemeClr val="bg2">
                <a:lumMod val="20000"/>
                <a:lumOff val="80000"/>
              </a:schemeClr>
            </a:fgClr>
            <a:bgClr>
              <a:srgbClr val="FFFFFF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1981200" y="613720"/>
            <a:ext cx="3733800" cy="6091879"/>
          </a:xfrm>
          <a:prstGeom prst="roundRect">
            <a:avLst>
              <a:gd name="adj" fmla="val 3080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990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the old transport extensibility architecture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67425" y="4800600"/>
            <a:ext cx="1889975" cy="133882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Source: The dataset collected for:</a:t>
            </a:r>
            <a:b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Honda, M., Nishida, Y., </a:t>
            </a:r>
            <a:r>
              <a:rPr kumimoji="0" lang="en-GB" sz="9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Raiciu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C., </a:t>
            </a:r>
            <a:r>
              <a:rPr kumimoji="0" lang="en-GB" sz="9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Greenhalgh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A., Handley, M., and H. </a:t>
            </a:r>
            <a:r>
              <a:rPr kumimoji="0" lang="en-GB" sz="9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Tokuda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b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"Is it Still Possible to Extend TCP?", </a:t>
            </a:r>
            <a:b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Proc. ACM Internet Measurement Conference (IMC'11) 181--192, Nov 2011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62400" y="6091535"/>
            <a:ext cx="1676400" cy="46166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1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nn</a:t>
            </a: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): No. of paths tested to ea. port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436185"/>
              </p:ext>
            </p:extLst>
          </p:nvPr>
        </p:nvGraphicFramePr>
        <p:xfrm>
          <a:off x="1947066" y="609600"/>
          <a:ext cx="3539333" cy="1455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939093"/>
              </p:ext>
            </p:extLst>
          </p:nvPr>
        </p:nvGraphicFramePr>
        <p:xfrm>
          <a:off x="1950902" y="1981200"/>
          <a:ext cx="3536232" cy="1461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595917"/>
              </p:ext>
            </p:extLst>
          </p:nvPr>
        </p:nvGraphicFramePr>
        <p:xfrm>
          <a:off x="1950903" y="3427511"/>
          <a:ext cx="3535966" cy="3278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52400" y="813137"/>
            <a:ext cx="1905000" cy="10156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kern="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GB" sz="2000" dirty="0"/>
              <a:t>Unknown option stripped from TCP SYN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44195" y="5332565"/>
            <a:ext cx="261610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92919" y="5094673"/>
            <a:ext cx="261610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894439" y="4850217"/>
            <a:ext cx="261610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15974" y="4605041"/>
            <a:ext cx="338554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15974" y="4364304"/>
            <a:ext cx="338554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15974" y="4118155"/>
            <a:ext cx="338554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815974" y="3866843"/>
            <a:ext cx="338554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15974" y="3626106"/>
            <a:ext cx="338554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815974" y="3380929"/>
            <a:ext cx="338554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15974" y="3133536"/>
            <a:ext cx="338554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6154528" y="3318473"/>
            <a:ext cx="228049" cy="1967993"/>
            <a:chOff x="6553200" y="4109534"/>
            <a:chExt cx="1066800" cy="1637603"/>
          </a:xfrm>
        </p:grpSpPr>
        <p:cxnSp>
          <p:nvCxnSpPr>
            <p:cNvPr id="51" name="Straight Connector 50"/>
            <p:cNvCxnSpPr/>
            <p:nvPr/>
          </p:nvCxnSpPr>
          <p:spPr bwMode="auto">
            <a:xfrm>
              <a:off x="6553200" y="5747137"/>
              <a:ext cx="1066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6553200" y="5538015"/>
              <a:ext cx="1066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6553200" y="5337694"/>
              <a:ext cx="1066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6553200" y="5133678"/>
              <a:ext cx="1066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553200" y="4928853"/>
              <a:ext cx="1066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6553200" y="4719731"/>
              <a:ext cx="1066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62"/>
            <p:cNvCxnSpPr/>
            <p:nvPr/>
          </p:nvCxnSpPr>
          <p:spPr bwMode="auto">
            <a:xfrm>
              <a:off x="6553200" y="4519410"/>
              <a:ext cx="1066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4" name="Straight Connector 63"/>
            <p:cNvCxnSpPr/>
            <p:nvPr/>
          </p:nvCxnSpPr>
          <p:spPr bwMode="auto">
            <a:xfrm>
              <a:off x="6553200" y="4315394"/>
              <a:ext cx="1066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6553200" y="4109534"/>
              <a:ext cx="1066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39" name="Group 138"/>
          <p:cNvGrpSpPr/>
          <p:nvPr/>
        </p:nvGrpSpPr>
        <p:grpSpPr>
          <a:xfrm>
            <a:off x="6154528" y="3073296"/>
            <a:ext cx="2963399" cy="2453906"/>
            <a:chOff x="6154528" y="3235731"/>
            <a:chExt cx="1623427" cy="2583604"/>
          </a:xfrm>
        </p:grpSpPr>
        <p:cxnSp>
          <p:nvCxnSpPr>
            <p:cNvPr id="50" name="Straight Connector 49"/>
            <p:cNvCxnSpPr/>
            <p:nvPr/>
          </p:nvCxnSpPr>
          <p:spPr bwMode="auto">
            <a:xfrm>
              <a:off x="6154528" y="5819335"/>
              <a:ext cx="1623427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6154528" y="3235731"/>
              <a:ext cx="1623427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8" name="TextBox 67"/>
          <p:cNvSpPr txBox="1"/>
          <p:nvPr/>
        </p:nvSpPr>
        <p:spPr>
          <a:xfrm>
            <a:off x="5815974" y="2888360"/>
            <a:ext cx="338554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6230544" y="2882411"/>
            <a:ext cx="152033" cy="73825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230544" y="3624552"/>
            <a:ext cx="152033" cy="738258"/>
          </a:xfrm>
          <a:prstGeom prst="rect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230544" y="4363947"/>
            <a:ext cx="152033" cy="6062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230544" y="4981840"/>
            <a:ext cx="152033" cy="18135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6230544" y="5172131"/>
            <a:ext cx="152033" cy="1144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230544" y="5283690"/>
            <a:ext cx="152033" cy="240736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336689" y="5220089"/>
            <a:ext cx="888386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4B</a:t>
            </a:r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MSS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336689" y="5044396"/>
            <a:ext cx="1196162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2B) SACK-ok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336689" y="4887583"/>
            <a:ext cx="810286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3B) WS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336689" y="4482150"/>
            <a:ext cx="758990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(10B) TS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336689" y="3808744"/>
            <a:ext cx="1085554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(12B) MPTCP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336689" y="3066604"/>
            <a:ext cx="1149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(6-18B) TFO</a:t>
            </a:r>
            <a:b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(shown as 12B)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6230544" y="2701053"/>
            <a:ext cx="152033" cy="181359"/>
          </a:xfrm>
          <a:prstGeom prst="rect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336689" y="2606796"/>
            <a:ext cx="1338700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(3B) CRYPT-hello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7654126" y="5348920"/>
            <a:ext cx="152033" cy="18135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7654126" y="193679"/>
            <a:ext cx="152033" cy="5155241"/>
          </a:xfrm>
          <a:prstGeom prst="rect">
            <a:avLst/>
          </a:prstGeom>
          <a:solidFill>
            <a:srgbClr val="990000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7806158" y="1143000"/>
            <a:ext cx="1311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(bare min 84B)</a:t>
            </a:r>
            <a:b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CRYPT-INIT-data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7806158" y="5293436"/>
            <a:ext cx="1337097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(3B) CRYPT-INIT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892918" y="5342266"/>
            <a:ext cx="261610" cy="2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027952" y="550048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TCP</a:t>
            </a:r>
            <a:b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467891" y="5500480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TCP</a:t>
            </a:r>
            <a:b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943600" y="813136"/>
            <a:ext cx="1371600" cy="10156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kern="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GB" sz="2000" dirty="0" smtClean="0"/>
              <a:t>TCP</a:t>
            </a:r>
            <a:br>
              <a:rPr lang="en-GB" sz="2000" dirty="0" smtClean="0"/>
            </a:br>
            <a:r>
              <a:rPr lang="en-GB" sz="2000" dirty="0" smtClean="0"/>
              <a:t>Option</a:t>
            </a:r>
            <a:br>
              <a:rPr lang="en-GB" sz="2000" dirty="0" smtClean="0"/>
            </a:br>
            <a:r>
              <a:rPr lang="en-GB" sz="2000" dirty="0" smtClean="0"/>
              <a:t>'Space'</a:t>
            </a:r>
            <a:endParaRPr lang="en-GB" sz="2000" dirty="0"/>
          </a:p>
        </p:txBody>
      </p:sp>
      <p:cxnSp>
        <p:nvCxnSpPr>
          <p:cNvPr id="154" name="Straight Connector 153"/>
          <p:cNvCxnSpPr/>
          <p:nvPr/>
        </p:nvCxnSpPr>
        <p:spPr bwMode="auto">
          <a:xfrm flipV="1">
            <a:off x="7653494" y="0"/>
            <a:ext cx="0" cy="193679"/>
          </a:xfrm>
          <a:prstGeom prst="line">
            <a:avLst/>
          </a:prstGeom>
          <a:noFill/>
          <a:ln>
            <a:prstDash val="sysDash"/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157" name="Straight Connector 156"/>
          <p:cNvCxnSpPr/>
          <p:nvPr/>
        </p:nvCxnSpPr>
        <p:spPr bwMode="auto">
          <a:xfrm flipV="1">
            <a:off x="7806158" y="0"/>
            <a:ext cx="0" cy="193679"/>
          </a:xfrm>
          <a:prstGeom prst="line">
            <a:avLst/>
          </a:prstGeom>
          <a:noFill/>
          <a:ln>
            <a:prstDash val="sysDash"/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68334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Approach: Tunnel through Inner Space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43248" y="4131799"/>
            <a:ext cx="5043152" cy="2192802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W</a:t>
            </a:r>
            <a:r>
              <a:rPr lang="en-GB" dirty="0" smtClean="0"/>
              <a:t>hy should an implementation walk a list of extensions for which it has no code?</a:t>
            </a:r>
          </a:p>
          <a:p>
            <a:r>
              <a:rPr lang="en-GB" dirty="0"/>
              <a:t>E</a:t>
            </a:r>
            <a:r>
              <a:rPr lang="en-GB" dirty="0" smtClean="0"/>
              <a:t>xtension can be coded to know where to look</a:t>
            </a:r>
          </a:p>
          <a:p>
            <a:pPr marL="0" indent="0" algn="r">
              <a:buNone/>
            </a:pPr>
            <a:r>
              <a:rPr lang="en-GB" sz="1900" dirty="0" smtClean="0"/>
              <a:t>[</a:t>
            </a:r>
            <a:r>
              <a:rPr lang="en-GB" sz="1900" dirty="0"/>
              <a:t>Rob Hancock re. IPv6 extensions  (</a:t>
            </a:r>
            <a:r>
              <a:rPr lang="en-GB" sz="1900" dirty="0" smtClean="0"/>
              <a:t>Trilogy project, </a:t>
            </a:r>
            <a:r>
              <a:rPr lang="en-GB" sz="1900" dirty="0"/>
              <a:t>Feb 2010)</a:t>
            </a:r>
            <a:r>
              <a:rPr lang="en-GB" sz="1900" dirty="0" smtClean="0"/>
              <a:t>]</a:t>
            </a:r>
          </a:p>
          <a:p>
            <a:endParaRPr lang="en-GB" dirty="0" smtClean="0"/>
          </a:p>
          <a:p>
            <a:pPr lvl="2"/>
            <a:r>
              <a:rPr lang="en-GB" sz="2900" dirty="0" smtClean="0"/>
              <a:t>options</a:t>
            </a:r>
            <a:r>
              <a:rPr lang="en-GB" sz="2900" dirty="0"/>
              <a:t>:	layer </a:t>
            </a:r>
            <a:r>
              <a:rPr lang="en-GB" sz="2900" i="1" dirty="0"/>
              <a:t>X</a:t>
            </a:r>
          </a:p>
          <a:p>
            <a:pPr lvl="2"/>
            <a:r>
              <a:rPr lang="en-GB" sz="2900" dirty="0"/>
              <a:t>extensions:	layer </a:t>
            </a:r>
            <a:r>
              <a:rPr lang="en-GB" sz="2900" i="1" dirty="0" smtClean="0"/>
              <a:t>X+1</a:t>
            </a:r>
            <a:r>
              <a:rPr lang="en-GB" sz="2900" dirty="0" smtClean="0"/>
              <a:t> *</a:t>
            </a:r>
          </a:p>
          <a:p>
            <a:pPr lvl="2"/>
            <a:r>
              <a:rPr lang="en-GB" sz="2900" dirty="0" smtClean="0"/>
              <a:t>end-2-middle:	layer </a:t>
            </a:r>
            <a:r>
              <a:rPr lang="en-GB" sz="2900" i="1" dirty="0" smtClean="0"/>
              <a:t>X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half" idx="2"/>
          </p:nvPr>
        </p:nvSpPr>
        <p:spPr>
          <a:xfrm>
            <a:off x="5562600" y="4131799"/>
            <a:ext cx="3581400" cy="2192801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How to prevent legacy layer </a:t>
            </a:r>
            <a:r>
              <a:rPr lang="en-GB" i="1" dirty="0" smtClean="0"/>
              <a:t>X</a:t>
            </a:r>
            <a:r>
              <a:rPr lang="en-GB" dirty="0" smtClean="0"/>
              <a:t> passing corrupt payload to </a:t>
            </a:r>
            <a:r>
              <a:rPr lang="en-GB" i="1" dirty="0" smtClean="0"/>
              <a:t>X+1</a:t>
            </a:r>
            <a:r>
              <a:rPr lang="en-GB" dirty="0" smtClean="0"/>
              <a:t>?</a:t>
            </a:r>
          </a:p>
          <a:p>
            <a:r>
              <a:rPr lang="en-GB" dirty="0" smtClean="0"/>
              <a:t>Examples (see position </a:t>
            </a:r>
            <a:r>
              <a:rPr lang="en-GB" dirty="0"/>
              <a:t>paper): </a:t>
            </a:r>
          </a:p>
          <a:p>
            <a:pPr marL="457200" lvl="1" indent="0">
              <a:buNone/>
            </a:pPr>
            <a:r>
              <a:rPr lang="en-GB" dirty="0" smtClean="0"/>
              <a:t>(L4) Minion</a:t>
            </a: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(L4) Inner </a:t>
            </a:r>
            <a:r>
              <a:rPr lang="en-GB" dirty="0"/>
              <a:t>Space</a:t>
            </a:r>
          </a:p>
          <a:p>
            <a:pPr marL="457200" lvl="1" indent="0">
              <a:buNone/>
            </a:pPr>
            <a:r>
              <a:rPr lang="en-GB" dirty="0" smtClean="0"/>
              <a:t>(</a:t>
            </a:r>
            <a:r>
              <a:rPr lang="en-GB" dirty="0"/>
              <a:t>L3) </a:t>
            </a:r>
            <a:r>
              <a:rPr lang="en-GB" dirty="0" err="1" smtClean="0"/>
              <a:t>ConEx</a:t>
            </a: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(L3) Generic </a:t>
            </a:r>
            <a:r>
              <a:rPr lang="en-GB" dirty="0"/>
              <a:t>UDP </a:t>
            </a:r>
            <a:r>
              <a:rPr lang="en-GB" dirty="0" smtClean="0"/>
              <a:t>tunnelling (GUT)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97388" y="6484144"/>
            <a:ext cx="374650" cy="22145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986314" y="2893539"/>
            <a:ext cx="609600" cy="475735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39165" y="2893539"/>
            <a:ext cx="845713" cy="475735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447215" y="2893539"/>
            <a:ext cx="609600" cy="475735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86314" y="1738183"/>
            <a:ext cx="609600" cy="115535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447215" y="1738183"/>
            <a:ext cx="609600" cy="115535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039165" y="990600"/>
            <a:ext cx="845713" cy="1902939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Middle-box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986314" y="990600"/>
            <a:ext cx="609600" cy="747583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App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447215" y="990600"/>
            <a:ext cx="609600" cy="747583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App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942017" y="2893539"/>
            <a:ext cx="845713" cy="475735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942017" y="2417804"/>
            <a:ext cx="845713" cy="475735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Middle-box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Left-Right Arrow 15"/>
          <p:cNvSpPr/>
          <p:nvPr/>
        </p:nvSpPr>
        <p:spPr bwMode="auto">
          <a:xfrm>
            <a:off x="1595916" y="2527405"/>
            <a:ext cx="443249" cy="339811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836062" y="3195061"/>
            <a:ext cx="1004553" cy="310138"/>
          </a:xfrm>
          <a:custGeom>
            <a:avLst/>
            <a:gdLst>
              <a:gd name="connsiteX0" fmla="*/ 12879 w 1004553"/>
              <a:gd name="connsiteY0" fmla="*/ 115910 h 347730"/>
              <a:gd name="connsiteX1" fmla="*/ 103031 w 1004553"/>
              <a:gd name="connsiteY1" fmla="*/ 38637 h 347730"/>
              <a:gd name="connsiteX2" fmla="*/ 128789 w 1004553"/>
              <a:gd name="connsiteY2" fmla="*/ 103031 h 347730"/>
              <a:gd name="connsiteX3" fmla="*/ 231820 w 1004553"/>
              <a:gd name="connsiteY3" fmla="*/ 0 h 347730"/>
              <a:gd name="connsiteX4" fmla="*/ 283336 w 1004553"/>
              <a:gd name="connsiteY4" fmla="*/ 115910 h 347730"/>
              <a:gd name="connsiteX5" fmla="*/ 321972 w 1004553"/>
              <a:gd name="connsiteY5" fmla="*/ 25758 h 347730"/>
              <a:gd name="connsiteX6" fmla="*/ 399246 w 1004553"/>
              <a:gd name="connsiteY6" fmla="*/ 141668 h 347730"/>
              <a:gd name="connsiteX7" fmla="*/ 437882 w 1004553"/>
              <a:gd name="connsiteY7" fmla="*/ 12879 h 347730"/>
              <a:gd name="connsiteX8" fmla="*/ 489398 w 1004553"/>
              <a:gd name="connsiteY8" fmla="*/ 115910 h 347730"/>
              <a:gd name="connsiteX9" fmla="*/ 618186 w 1004553"/>
              <a:gd name="connsiteY9" fmla="*/ 51516 h 347730"/>
              <a:gd name="connsiteX10" fmla="*/ 682581 w 1004553"/>
              <a:gd name="connsiteY10" fmla="*/ 115910 h 347730"/>
              <a:gd name="connsiteX11" fmla="*/ 721217 w 1004553"/>
              <a:gd name="connsiteY11" fmla="*/ 0 h 347730"/>
              <a:gd name="connsiteX12" fmla="*/ 785612 w 1004553"/>
              <a:gd name="connsiteY12" fmla="*/ 128789 h 347730"/>
              <a:gd name="connsiteX13" fmla="*/ 837127 w 1004553"/>
              <a:gd name="connsiteY13" fmla="*/ 25758 h 347730"/>
              <a:gd name="connsiteX14" fmla="*/ 901522 w 1004553"/>
              <a:gd name="connsiteY14" fmla="*/ 115910 h 347730"/>
              <a:gd name="connsiteX15" fmla="*/ 940158 w 1004553"/>
              <a:gd name="connsiteY15" fmla="*/ 12879 h 347730"/>
              <a:gd name="connsiteX16" fmla="*/ 1004553 w 1004553"/>
              <a:gd name="connsiteY16" fmla="*/ 128789 h 347730"/>
              <a:gd name="connsiteX17" fmla="*/ 1004553 w 1004553"/>
              <a:gd name="connsiteY17" fmla="*/ 334851 h 347730"/>
              <a:gd name="connsiteX18" fmla="*/ 0 w 1004553"/>
              <a:gd name="connsiteY18" fmla="*/ 347730 h 347730"/>
              <a:gd name="connsiteX19" fmla="*/ 12879 w 1004553"/>
              <a:gd name="connsiteY19" fmla="*/ 115910 h 34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4553" h="347730">
                <a:moveTo>
                  <a:pt x="12879" y="115910"/>
                </a:moveTo>
                <a:lnTo>
                  <a:pt x="103031" y="38637"/>
                </a:lnTo>
                <a:lnTo>
                  <a:pt x="128789" y="103031"/>
                </a:lnTo>
                <a:lnTo>
                  <a:pt x="231820" y="0"/>
                </a:lnTo>
                <a:lnTo>
                  <a:pt x="283336" y="115910"/>
                </a:lnTo>
                <a:lnTo>
                  <a:pt x="321972" y="25758"/>
                </a:lnTo>
                <a:lnTo>
                  <a:pt x="399246" y="141668"/>
                </a:lnTo>
                <a:lnTo>
                  <a:pt x="437882" y="12879"/>
                </a:lnTo>
                <a:lnTo>
                  <a:pt x="489398" y="115910"/>
                </a:lnTo>
                <a:lnTo>
                  <a:pt x="618186" y="51516"/>
                </a:lnTo>
                <a:lnTo>
                  <a:pt x="682581" y="115910"/>
                </a:lnTo>
                <a:lnTo>
                  <a:pt x="721217" y="0"/>
                </a:lnTo>
                <a:lnTo>
                  <a:pt x="785612" y="128789"/>
                </a:lnTo>
                <a:lnTo>
                  <a:pt x="837127" y="25758"/>
                </a:lnTo>
                <a:lnTo>
                  <a:pt x="901522" y="115910"/>
                </a:lnTo>
                <a:lnTo>
                  <a:pt x="940158" y="12879"/>
                </a:lnTo>
                <a:lnTo>
                  <a:pt x="1004553" y="128789"/>
                </a:lnTo>
                <a:lnTo>
                  <a:pt x="1004553" y="334851"/>
                </a:lnTo>
                <a:lnTo>
                  <a:pt x="0" y="347730"/>
                </a:lnTo>
                <a:lnTo>
                  <a:pt x="12879" y="11591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 flipH="1">
            <a:off x="1976916" y="3195061"/>
            <a:ext cx="1004553" cy="310138"/>
          </a:xfrm>
          <a:custGeom>
            <a:avLst/>
            <a:gdLst>
              <a:gd name="connsiteX0" fmla="*/ 12879 w 1004553"/>
              <a:gd name="connsiteY0" fmla="*/ 115910 h 347730"/>
              <a:gd name="connsiteX1" fmla="*/ 103031 w 1004553"/>
              <a:gd name="connsiteY1" fmla="*/ 38637 h 347730"/>
              <a:gd name="connsiteX2" fmla="*/ 128789 w 1004553"/>
              <a:gd name="connsiteY2" fmla="*/ 103031 h 347730"/>
              <a:gd name="connsiteX3" fmla="*/ 231820 w 1004553"/>
              <a:gd name="connsiteY3" fmla="*/ 0 h 347730"/>
              <a:gd name="connsiteX4" fmla="*/ 283336 w 1004553"/>
              <a:gd name="connsiteY4" fmla="*/ 115910 h 347730"/>
              <a:gd name="connsiteX5" fmla="*/ 321972 w 1004553"/>
              <a:gd name="connsiteY5" fmla="*/ 25758 h 347730"/>
              <a:gd name="connsiteX6" fmla="*/ 399246 w 1004553"/>
              <a:gd name="connsiteY6" fmla="*/ 141668 h 347730"/>
              <a:gd name="connsiteX7" fmla="*/ 437882 w 1004553"/>
              <a:gd name="connsiteY7" fmla="*/ 12879 h 347730"/>
              <a:gd name="connsiteX8" fmla="*/ 489398 w 1004553"/>
              <a:gd name="connsiteY8" fmla="*/ 115910 h 347730"/>
              <a:gd name="connsiteX9" fmla="*/ 618186 w 1004553"/>
              <a:gd name="connsiteY9" fmla="*/ 51516 h 347730"/>
              <a:gd name="connsiteX10" fmla="*/ 682581 w 1004553"/>
              <a:gd name="connsiteY10" fmla="*/ 115910 h 347730"/>
              <a:gd name="connsiteX11" fmla="*/ 721217 w 1004553"/>
              <a:gd name="connsiteY11" fmla="*/ 0 h 347730"/>
              <a:gd name="connsiteX12" fmla="*/ 785612 w 1004553"/>
              <a:gd name="connsiteY12" fmla="*/ 128789 h 347730"/>
              <a:gd name="connsiteX13" fmla="*/ 837127 w 1004553"/>
              <a:gd name="connsiteY13" fmla="*/ 25758 h 347730"/>
              <a:gd name="connsiteX14" fmla="*/ 901522 w 1004553"/>
              <a:gd name="connsiteY14" fmla="*/ 115910 h 347730"/>
              <a:gd name="connsiteX15" fmla="*/ 940158 w 1004553"/>
              <a:gd name="connsiteY15" fmla="*/ 12879 h 347730"/>
              <a:gd name="connsiteX16" fmla="*/ 1004553 w 1004553"/>
              <a:gd name="connsiteY16" fmla="*/ 128789 h 347730"/>
              <a:gd name="connsiteX17" fmla="*/ 1004553 w 1004553"/>
              <a:gd name="connsiteY17" fmla="*/ 334851 h 347730"/>
              <a:gd name="connsiteX18" fmla="*/ 0 w 1004553"/>
              <a:gd name="connsiteY18" fmla="*/ 347730 h 347730"/>
              <a:gd name="connsiteX19" fmla="*/ 12879 w 1004553"/>
              <a:gd name="connsiteY19" fmla="*/ 115910 h 34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4553" h="347730">
                <a:moveTo>
                  <a:pt x="12879" y="115910"/>
                </a:moveTo>
                <a:lnTo>
                  <a:pt x="103031" y="38637"/>
                </a:lnTo>
                <a:lnTo>
                  <a:pt x="128789" y="103031"/>
                </a:lnTo>
                <a:lnTo>
                  <a:pt x="231820" y="0"/>
                </a:lnTo>
                <a:lnTo>
                  <a:pt x="283336" y="115910"/>
                </a:lnTo>
                <a:lnTo>
                  <a:pt x="321972" y="25758"/>
                </a:lnTo>
                <a:lnTo>
                  <a:pt x="399246" y="141668"/>
                </a:lnTo>
                <a:lnTo>
                  <a:pt x="437882" y="12879"/>
                </a:lnTo>
                <a:lnTo>
                  <a:pt x="489398" y="115910"/>
                </a:lnTo>
                <a:lnTo>
                  <a:pt x="618186" y="51516"/>
                </a:lnTo>
                <a:lnTo>
                  <a:pt x="682581" y="115910"/>
                </a:lnTo>
                <a:lnTo>
                  <a:pt x="721217" y="0"/>
                </a:lnTo>
                <a:lnTo>
                  <a:pt x="785612" y="128789"/>
                </a:lnTo>
                <a:lnTo>
                  <a:pt x="837127" y="25758"/>
                </a:lnTo>
                <a:lnTo>
                  <a:pt x="901522" y="115910"/>
                </a:lnTo>
                <a:lnTo>
                  <a:pt x="940158" y="12879"/>
                </a:lnTo>
                <a:lnTo>
                  <a:pt x="1004553" y="128789"/>
                </a:lnTo>
                <a:lnTo>
                  <a:pt x="1004553" y="334851"/>
                </a:lnTo>
                <a:lnTo>
                  <a:pt x="0" y="347730"/>
                </a:lnTo>
                <a:lnTo>
                  <a:pt x="12879" y="11591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3879768" y="3195061"/>
            <a:ext cx="1004553" cy="310138"/>
          </a:xfrm>
          <a:custGeom>
            <a:avLst/>
            <a:gdLst>
              <a:gd name="connsiteX0" fmla="*/ 12879 w 1004553"/>
              <a:gd name="connsiteY0" fmla="*/ 115910 h 347730"/>
              <a:gd name="connsiteX1" fmla="*/ 103031 w 1004553"/>
              <a:gd name="connsiteY1" fmla="*/ 38637 h 347730"/>
              <a:gd name="connsiteX2" fmla="*/ 128789 w 1004553"/>
              <a:gd name="connsiteY2" fmla="*/ 103031 h 347730"/>
              <a:gd name="connsiteX3" fmla="*/ 231820 w 1004553"/>
              <a:gd name="connsiteY3" fmla="*/ 0 h 347730"/>
              <a:gd name="connsiteX4" fmla="*/ 283336 w 1004553"/>
              <a:gd name="connsiteY4" fmla="*/ 115910 h 347730"/>
              <a:gd name="connsiteX5" fmla="*/ 321972 w 1004553"/>
              <a:gd name="connsiteY5" fmla="*/ 25758 h 347730"/>
              <a:gd name="connsiteX6" fmla="*/ 399246 w 1004553"/>
              <a:gd name="connsiteY6" fmla="*/ 141668 h 347730"/>
              <a:gd name="connsiteX7" fmla="*/ 437882 w 1004553"/>
              <a:gd name="connsiteY7" fmla="*/ 12879 h 347730"/>
              <a:gd name="connsiteX8" fmla="*/ 489398 w 1004553"/>
              <a:gd name="connsiteY8" fmla="*/ 115910 h 347730"/>
              <a:gd name="connsiteX9" fmla="*/ 618186 w 1004553"/>
              <a:gd name="connsiteY9" fmla="*/ 51516 h 347730"/>
              <a:gd name="connsiteX10" fmla="*/ 682581 w 1004553"/>
              <a:gd name="connsiteY10" fmla="*/ 115910 h 347730"/>
              <a:gd name="connsiteX11" fmla="*/ 721217 w 1004553"/>
              <a:gd name="connsiteY11" fmla="*/ 0 h 347730"/>
              <a:gd name="connsiteX12" fmla="*/ 785612 w 1004553"/>
              <a:gd name="connsiteY12" fmla="*/ 128789 h 347730"/>
              <a:gd name="connsiteX13" fmla="*/ 837127 w 1004553"/>
              <a:gd name="connsiteY13" fmla="*/ 25758 h 347730"/>
              <a:gd name="connsiteX14" fmla="*/ 901522 w 1004553"/>
              <a:gd name="connsiteY14" fmla="*/ 115910 h 347730"/>
              <a:gd name="connsiteX15" fmla="*/ 940158 w 1004553"/>
              <a:gd name="connsiteY15" fmla="*/ 12879 h 347730"/>
              <a:gd name="connsiteX16" fmla="*/ 1004553 w 1004553"/>
              <a:gd name="connsiteY16" fmla="*/ 128789 h 347730"/>
              <a:gd name="connsiteX17" fmla="*/ 1004553 w 1004553"/>
              <a:gd name="connsiteY17" fmla="*/ 334851 h 347730"/>
              <a:gd name="connsiteX18" fmla="*/ 0 w 1004553"/>
              <a:gd name="connsiteY18" fmla="*/ 347730 h 347730"/>
              <a:gd name="connsiteX19" fmla="*/ 12879 w 1004553"/>
              <a:gd name="connsiteY19" fmla="*/ 115910 h 34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4553" h="347730">
                <a:moveTo>
                  <a:pt x="12879" y="115910"/>
                </a:moveTo>
                <a:lnTo>
                  <a:pt x="103031" y="38637"/>
                </a:lnTo>
                <a:lnTo>
                  <a:pt x="128789" y="103031"/>
                </a:lnTo>
                <a:lnTo>
                  <a:pt x="231820" y="0"/>
                </a:lnTo>
                <a:lnTo>
                  <a:pt x="283336" y="115910"/>
                </a:lnTo>
                <a:lnTo>
                  <a:pt x="321972" y="25758"/>
                </a:lnTo>
                <a:lnTo>
                  <a:pt x="399246" y="141668"/>
                </a:lnTo>
                <a:lnTo>
                  <a:pt x="437882" y="12879"/>
                </a:lnTo>
                <a:lnTo>
                  <a:pt x="489398" y="115910"/>
                </a:lnTo>
                <a:lnTo>
                  <a:pt x="618186" y="51516"/>
                </a:lnTo>
                <a:lnTo>
                  <a:pt x="682581" y="115910"/>
                </a:lnTo>
                <a:lnTo>
                  <a:pt x="721217" y="0"/>
                </a:lnTo>
                <a:lnTo>
                  <a:pt x="785612" y="128789"/>
                </a:lnTo>
                <a:lnTo>
                  <a:pt x="837127" y="25758"/>
                </a:lnTo>
                <a:lnTo>
                  <a:pt x="901522" y="115910"/>
                </a:lnTo>
                <a:lnTo>
                  <a:pt x="940158" y="12879"/>
                </a:lnTo>
                <a:lnTo>
                  <a:pt x="1004553" y="128789"/>
                </a:lnTo>
                <a:lnTo>
                  <a:pt x="1004553" y="334851"/>
                </a:lnTo>
                <a:lnTo>
                  <a:pt x="0" y="347730"/>
                </a:lnTo>
                <a:lnTo>
                  <a:pt x="12879" y="11591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7144563" y="3195061"/>
            <a:ext cx="1004553" cy="310138"/>
          </a:xfrm>
          <a:custGeom>
            <a:avLst/>
            <a:gdLst>
              <a:gd name="connsiteX0" fmla="*/ 12879 w 1004553"/>
              <a:gd name="connsiteY0" fmla="*/ 115910 h 347730"/>
              <a:gd name="connsiteX1" fmla="*/ 103031 w 1004553"/>
              <a:gd name="connsiteY1" fmla="*/ 38637 h 347730"/>
              <a:gd name="connsiteX2" fmla="*/ 128789 w 1004553"/>
              <a:gd name="connsiteY2" fmla="*/ 103031 h 347730"/>
              <a:gd name="connsiteX3" fmla="*/ 231820 w 1004553"/>
              <a:gd name="connsiteY3" fmla="*/ 0 h 347730"/>
              <a:gd name="connsiteX4" fmla="*/ 283336 w 1004553"/>
              <a:gd name="connsiteY4" fmla="*/ 115910 h 347730"/>
              <a:gd name="connsiteX5" fmla="*/ 321972 w 1004553"/>
              <a:gd name="connsiteY5" fmla="*/ 25758 h 347730"/>
              <a:gd name="connsiteX6" fmla="*/ 399246 w 1004553"/>
              <a:gd name="connsiteY6" fmla="*/ 141668 h 347730"/>
              <a:gd name="connsiteX7" fmla="*/ 437882 w 1004553"/>
              <a:gd name="connsiteY7" fmla="*/ 12879 h 347730"/>
              <a:gd name="connsiteX8" fmla="*/ 489398 w 1004553"/>
              <a:gd name="connsiteY8" fmla="*/ 115910 h 347730"/>
              <a:gd name="connsiteX9" fmla="*/ 618186 w 1004553"/>
              <a:gd name="connsiteY9" fmla="*/ 51516 h 347730"/>
              <a:gd name="connsiteX10" fmla="*/ 682581 w 1004553"/>
              <a:gd name="connsiteY10" fmla="*/ 115910 h 347730"/>
              <a:gd name="connsiteX11" fmla="*/ 721217 w 1004553"/>
              <a:gd name="connsiteY11" fmla="*/ 0 h 347730"/>
              <a:gd name="connsiteX12" fmla="*/ 785612 w 1004553"/>
              <a:gd name="connsiteY12" fmla="*/ 128789 h 347730"/>
              <a:gd name="connsiteX13" fmla="*/ 837127 w 1004553"/>
              <a:gd name="connsiteY13" fmla="*/ 25758 h 347730"/>
              <a:gd name="connsiteX14" fmla="*/ 901522 w 1004553"/>
              <a:gd name="connsiteY14" fmla="*/ 115910 h 347730"/>
              <a:gd name="connsiteX15" fmla="*/ 940158 w 1004553"/>
              <a:gd name="connsiteY15" fmla="*/ 12879 h 347730"/>
              <a:gd name="connsiteX16" fmla="*/ 1004553 w 1004553"/>
              <a:gd name="connsiteY16" fmla="*/ 128789 h 347730"/>
              <a:gd name="connsiteX17" fmla="*/ 1004553 w 1004553"/>
              <a:gd name="connsiteY17" fmla="*/ 334851 h 347730"/>
              <a:gd name="connsiteX18" fmla="*/ 0 w 1004553"/>
              <a:gd name="connsiteY18" fmla="*/ 347730 h 347730"/>
              <a:gd name="connsiteX19" fmla="*/ 12879 w 1004553"/>
              <a:gd name="connsiteY19" fmla="*/ 115910 h 34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4553" h="347730">
                <a:moveTo>
                  <a:pt x="12879" y="115910"/>
                </a:moveTo>
                <a:lnTo>
                  <a:pt x="103031" y="38637"/>
                </a:lnTo>
                <a:lnTo>
                  <a:pt x="128789" y="103031"/>
                </a:lnTo>
                <a:lnTo>
                  <a:pt x="231820" y="0"/>
                </a:lnTo>
                <a:lnTo>
                  <a:pt x="283336" y="115910"/>
                </a:lnTo>
                <a:lnTo>
                  <a:pt x="321972" y="25758"/>
                </a:lnTo>
                <a:lnTo>
                  <a:pt x="399246" y="141668"/>
                </a:lnTo>
                <a:lnTo>
                  <a:pt x="437882" y="12879"/>
                </a:lnTo>
                <a:lnTo>
                  <a:pt x="489398" y="115910"/>
                </a:lnTo>
                <a:lnTo>
                  <a:pt x="618186" y="51516"/>
                </a:lnTo>
                <a:lnTo>
                  <a:pt x="682581" y="115910"/>
                </a:lnTo>
                <a:lnTo>
                  <a:pt x="721217" y="0"/>
                </a:lnTo>
                <a:lnTo>
                  <a:pt x="785612" y="128789"/>
                </a:lnTo>
                <a:lnTo>
                  <a:pt x="837127" y="25758"/>
                </a:lnTo>
                <a:lnTo>
                  <a:pt x="901522" y="115910"/>
                </a:lnTo>
                <a:lnTo>
                  <a:pt x="940158" y="12879"/>
                </a:lnTo>
                <a:lnTo>
                  <a:pt x="1004553" y="128789"/>
                </a:lnTo>
                <a:lnTo>
                  <a:pt x="1004553" y="334851"/>
                </a:lnTo>
                <a:lnTo>
                  <a:pt x="0" y="347730"/>
                </a:lnTo>
                <a:lnTo>
                  <a:pt x="12879" y="11591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Left-Right Arrow 20"/>
          <p:cNvSpPr/>
          <p:nvPr/>
        </p:nvSpPr>
        <p:spPr bwMode="auto">
          <a:xfrm>
            <a:off x="2884878" y="2527405"/>
            <a:ext cx="1057139" cy="339811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Left-Right Arrow 21"/>
          <p:cNvSpPr/>
          <p:nvPr/>
        </p:nvSpPr>
        <p:spPr bwMode="auto">
          <a:xfrm>
            <a:off x="4787729" y="2527405"/>
            <a:ext cx="2659487" cy="339811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Header &amp;</a:t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Outer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Left-Right Arrow 22"/>
          <p:cNvSpPr/>
          <p:nvPr/>
        </p:nvSpPr>
        <p:spPr bwMode="auto">
          <a:xfrm>
            <a:off x="1595914" y="1806145"/>
            <a:ext cx="5851300" cy="339811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Within TCP Data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Left-Right Arrow 24"/>
          <p:cNvSpPr/>
          <p:nvPr/>
        </p:nvSpPr>
        <p:spPr bwMode="auto">
          <a:xfrm>
            <a:off x="1595915" y="1028889"/>
            <a:ext cx="5851300" cy="339811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3736" y="3392269"/>
            <a:ext cx="6810778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b="1" i="1" dirty="0" smtClean="0">
                <a:latin typeface="Calibri" panose="020F0502020204030204" pitchFamily="34" charset="0"/>
              </a:rPr>
              <a:t>Strawman principle: </a:t>
            </a:r>
            <a:r>
              <a:rPr lang="en-GB" dirty="0" smtClean="0">
                <a:latin typeface="Calibri" panose="020F0502020204030204" pitchFamily="34" charset="0"/>
              </a:rPr>
              <a:t>In </a:t>
            </a:r>
            <a:r>
              <a:rPr lang="en-GB" dirty="0">
                <a:latin typeface="Calibri" panose="020F0502020204030204" pitchFamily="34" charset="0"/>
              </a:rPr>
              <a:t>a </a:t>
            </a:r>
            <a:r>
              <a:rPr lang="en-GB" dirty="0" smtClean="0">
                <a:latin typeface="Calibri" panose="020F0502020204030204" pitchFamily="34" charset="0"/>
              </a:rPr>
              <a:t>middlebox world</a:t>
            </a:r>
            <a:r>
              <a:rPr lang="en-GB" dirty="0">
                <a:latin typeface="Calibri" panose="020F0502020204030204" pitchFamily="34" charset="0"/>
              </a:rPr>
              <a:t>, it is both </a:t>
            </a:r>
            <a:r>
              <a:rPr lang="en-GB" dirty="0" smtClean="0">
                <a:latin typeface="Calibri" panose="020F0502020204030204" pitchFamily="34" charset="0"/>
              </a:rPr>
              <a:t>more principled </a:t>
            </a:r>
            <a:r>
              <a:rPr lang="en-GB" dirty="0">
                <a:latin typeface="Calibri" panose="020F0502020204030204" pitchFamily="34" charset="0"/>
              </a:rPr>
              <a:t>and </a:t>
            </a:r>
            <a:r>
              <a:rPr lang="en-GB" dirty="0" smtClean="0">
                <a:latin typeface="Calibri" panose="020F0502020204030204" pitchFamily="34" charset="0"/>
              </a:rPr>
              <a:t>more pragmatic </a:t>
            </a:r>
            <a:r>
              <a:rPr lang="en-GB" dirty="0">
                <a:latin typeface="Calibri" panose="020F0502020204030204" pitchFamily="34" charset="0"/>
              </a:rPr>
              <a:t>to extend the </a:t>
            </a:r>
            <a:r>
              <a:rPr lang="en-GB" dirty="0" smtClean="0">
                <a:latin typeface="Calibri" panose="020F0502020204030204" pitchFamily="34" charset="0"/>
              </a:rPr>
              <a:t>layer </a:t>
            </a:r>
            <a:r>
              <a:rPr lang="en-GB" i="1" dirty="0">
                <a:latin typeface="Calibri" panose="020F0502020204030204" pitchFamily="34" charset="0"/>
              </a:rPr>
              <a:t>X</a:t>
            </a:r>
            <a:r>
              <a:rPr lang="en-GB" dirty="0">
                <a:latin typeface="Calibri" panose="020F0502020204030204" pitchFamily="34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</a:rPr>
              <a:t>header within </a:t>
            </a:r>
            <a:r>
              <a:rPr lang="en-GB" dirty="0">
                <a:latin typeface="Calibri" panose="020F0502020204030204" pitchFamily="34" charset="0"/>
              </a:rPr>
              <a:t>layer </a:t>
            </a:r>
            <a:r>
              <a:rPr lang="en-GB" i="1" dirty="0" smtClean="0">
                <a:latin typeface="Calibri" panose="020F0502020204030204" pitchFamily="34" charset="0"/>
              </a:rPr>
              <a:t>X+1 *</a:t>
            </a:r>
            <a:endParaRPr lang="en-GB" i="1" dirty="0">
              <a:latin typeface="Calibri" panose="020F050202020403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83552" y="6324600"/>
            <a:ext cx="2169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 smtClean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en-GB" sz="1200" dirty="0" smtClean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en-GB" sz="1200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en-GB" sz="1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* In Internet arithmetic, 4+1 = 7</a:t>
            </a:r>
            <a:endParaRPr lang="en-GB" sz="12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41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 bwMode="auto">
          <a:xfrm flipV="1">
            <a:off x="0" y="1547708"/>
            <a:ext cx="9150470" cy="575060"/>
          </a:xfrm>
          <a:prstGeom prst="rect">
            <a:avLst/>
          </a:prstGeom>
          <a:solidFill>
            <a:schemeClr val="accent6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 flipV="1">
            <a:off x="0" y="2102171"/>
            <a:ext cx="9150470" cy="7427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1" name="Picture 90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2320164" y="2167766"/>
            <a:ext cx="1731140" cy="486530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 flipH="1">
            <a:off x="8432695" y="2071391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Control</a:t>
            </a:r>
            <a:endParaRPr lang="en-GB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 flipH="1">
            <a:off x="76200" y="1814991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Data</a:t>
            </a:r>
            <a:endParaRPr lang="en-GB" sz="1400" dirty="0"/>
          </a:p>
        </p:txBody>
      </p:sp>
      <p:sp>
        <p:nvSpPr>
          <p:cNvPr id="88" name="Up Arrow 87"/>
          <p:cNvSpPr/>
          <p:nvPr/>
        </p:nvSpPr>
        <p:spPr bwMode="auto">
          <a:xfrm flipV="1">
            <a:off x="8104710" y="2115051"/>
            <a:ext cx="376591" cy="351709"/>
          </a:xfrm>
          <a:prstGeom prst="up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9" name="Up Arrow 88"/>
          <p:cNvSpPr/>
          <p:nvPr/>
        </p:nvSpPr>
        <p:spPr bwMode="auto">
          <a:xfrm>
            <a:off x="609600" y="1742920"/>
            <a:ext cx="376591" cy="351709"/>
          </a:xfrm>
          <a:prstGeom prst="up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Inner Space: in the TCP </a:t>
            </a:r>
            <a:r>
              <a:rPr lang="en-GB" dirty="0" err="1" smtClean="0"/>
              <a:t>datastream</a:t>
            </a:r>
            <a:endParaRPr lang="en-GB" dirty="0"/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2972052" y="5105400"/>
            <a:ext cx="5684369" cy="114300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robust to </a:t>
            </a:r>
            <a:r>
              <a:rPr lang="en-GB" dirty="0" err="1" smtClean="0"/>
              <a:t>resegmentation</a:t>
            </a:r>
            <a:endParaRPr lang="en-GB" dirty="0" smtClean="0"/>
          </a:p>
          <a:p>
            <a:r>
              <a:rPr lang="en-GB" dirty="0" smtClean="0"/>
              <a:t>Inner Options not prone to stripping</a:t>
            </a:r>
          </a:p>
          <a:p>
            <a:r>
              <a:rPr lang="en-GB" dirty="0"/>
              <a:t>in-order </a:t>
            </a:r>
            <a:r>
              <a:rPr lang="en-GB" dirty="0" smtClean="0"/>
              <a:t>delivery </a:t>
            </a:r>
            <a:r>
              <a:rPr lang="en-GB" dirty="0"/>
              <a:t>of Inner </a:t>
            </a:r>
            <a:r>
              <a:rPr lang="en-GB" dirty="0" smtClean="0"/>
              <a:t>Options</a:t>
            </a:r>
          </a:p>
          <a:p>
            <a:r>
              <a:rPr lang="en-GB" dirty="0" smtClean="0"/>
              <a:t>out-of-order delivery also available</a:t>
            </a:r>
            <a:endParaRPr lang="en-GB" dirty="0"/>
          </a:p>
          <a:p>
            <a:endParaRPr lang="en-GB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994644" y="1600200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3314649" y="1600200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4480398" y="1600200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6477000" y="1600200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7665560" y="1600200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" name="Rectangle 3"/>
          <p:cNvSpPr/>
          <p:nvPr/>
        </p:nvSpPr>
        <p:spPr bwMode="auto">
          <a:xfrm flipH="1">
            <a:off x="452085" y="2286000"/>
            <a:ext cx="762453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InSpace</a:t>
            </a: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 Option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 flipH="1">
            <a:off x="1223364" y="2286000"/>
            <a:ext cx="77128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 flipH="1">
            <a:off x="1994644" y="1600200"/>
            <a:ext cx="1320005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flipH="1">
            <a:off x="152400" y="2286000"/>
            <a:ext cx="304044" cy="381000"/>
          </a:xfrm>
          <a:prstGeom prst="rect">
            <a:avLst/>
          </a:prstGeom>
          <a:solidFill>
            <a:schemeClr val="accent6"/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Magic</a:t>
            </a:r>
            <a:b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No. A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 flipH="1">
            <a:off x="3305823" y="2286000"/>
            <a:ext cx="385641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InSpace</a:t>
            </a: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 Option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 flipH="1">
            <a:off x="3691460" y="2286000"/>
            <a:ext cx="77128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 flipH="1">
            <a:off x="4462743" y="1600200"/>
            <a:ext cx="2005329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H="1">
            <a:off x="6496837" y="2286000"/>
            <a:ext cx="385641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InSpace</a:t>
            </a: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 Option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H="1">
            <a:off x="6882474" y="2286000"/>
            <a:ext cx="77128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7653757" y="1600200"/>
            <a:ext cx="2005329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510956" y="1634363"/>
            <a:ext cx="1731144" cy="486531"/>
          </a:xfrm>
          <a:prstGeom prst="rect">
            <a:avLst/>
          </a:prstGeom>
        </p:spPr>
      </p:pic>
      <p:sp>
        <p:nvSpPr>
          <p:cNvPr id="52" name="Rectangle 51"/>
          <p:cNvSpPr/>
          <p:nvPr/>
        </p:nvSpPr>
        <p:spPr bwMode="auto">
          <a:xfrm>
            <a:off x="825683" y="5140586"/>
            <a:ext cx="266865" cy="7033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endParaRPr lang="en-GB" sz="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93454" y="5140586"/>
            <a:ext cx="192360" cy="2763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2532192" y="5140586"/>
            <a:ext cx="192360" cy="2763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5" name="Left-Right Arrow 64"/>
          <p:cNvSpPr/>
          <p:nvPr/>
        </p:nvSpPr>
        <p:spPr bwMode="auto">
          <a:xfrm>
            <a:off x="685816" y="5208397"/>
            <a:ext cx="1846379" cy="125603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93454" y="5416911"/>
            <a:ext cx="192360" cy="427047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TCP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532192" y="5416911"/>
            <a:ext cx="192360" cy="427047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8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TCP</a:t>
            </a:r>
            <a:endParaRPr lang="en-GB" sz="8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1426128" y="5668115"/>
            <a:ext cx="266865" cy="1758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7" name="Left-Right Arrow 56"/>
          <p:cNvSpPr/>
          <p:nvPr/>
        </p:nvSpPr>
        <p:spPr bwMode="auto">
          <a:xfrm>
            <a:off x="685816" y="5708625"/>
            <a:ext cx="139867" cy="125603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" name="Left-Right Arrow 61"/>
          <p:cNvSpPr/>
          <p:nvPr/>
        </p:nvSpPr>
        <p:spPr bwMode="auto">
          <a:xfrm>
            <a:off x="1092548" y="5708625"/>
            <a:ext cx="333581" cy="125603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" name="Left-Right Arrow 62"/>
          <p:cNvSpPr/>
          <p:nvPr/>
        </p:nvSpPr>
        <p:spPr bwMode="auto">
          <a:xfrm>
            <a:off x="1692991" y="5708625"/>
            <a:ext cx="839202" cy="125603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4" name="Left-Right Arrow 63"/>
          <p:cNvSpPr/>
          <p:nvPr/>
        </p:nvSpPr>
        <p:spPr bwMode="auto">
          <a:xfrm>
            <a:off x="685816" y="5442029"/>
            <a:ext cx="1846379" cy="125603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93454" y="5843957"/>
            <a:ext cx="192360" cy="1758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825683" y="5843957"/>
            <a:ext cx="266865" cy="1758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532192" y="5843957"/>
            <a:ext cx="192360" cy="1758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1426128" y="5843957"/>
            <a:ext cx="266865" cy="1758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 flipH="1">
            <a:off x="6400800" y="762000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Segmentation when Sent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 flipH="1">
            <a:off x="6934200" y="3162300"/>
            <a:ext cx="2223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 smtClean="0">
                <a:solidFill>
                  <a:srgbClr val="C00000"/>
                </a:solidFill>
              </a:rPr>
              <a:t>Segmentation when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>Received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0" name="Picture 8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11113" y="1624687"/>
            <a:ext cx="1731135" cy="486529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6921748" y="2167769"/>
            <a:ext cx="1731138" cy="486530"/>
          </a:xfrm>
          <a:prstGeom prst="rect">
            <a:avLst/>
          </a:prstGeom>
        </p:spPr>
      </p:pic>
      <p:graphicFrame>
        <p:nvGraphicFramePr>
          <p:cNvPr id="94" name="Table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416785"/>
              </p:ext>
            </p:extLst>
          </p:nvPr>
        </p:nvGraphicFramePr>
        <p:xfrm>
          <a:off x="1243239" y="3657600"/>
          <a:ext cx="6096000" cy="6858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048000"/>
                <a:gridCol w="2667000"/>
                <a:gridCol w="38100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latin typeface="Calibri" panose="020F0502020204030204" pitchFamily="34" charset="0"/>
                        </a:rPr>
                        <a:t>Sent Data Size (SDS)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latin typeface="Calibri" panose="020F0502020204030204" pitchFamily="34" charset="0"/>
                        </a:rPr>
                        <a:t>Inner Options</a:t>
                      </a:r>
                      <a:r>
                        <a:rPr lang="en-GB" sz="1800" b="0" baseline="0" dirty="0" smtClean="0">
                          <a:latin typeface="Calibri" panose="020F0502020204030204" pitchFamily="34" charset="0"/>
                        </a:rPr>
                        <a:t> Offset (</a:t>
                      </a:r>
                      <a:r>
                        <a:rPr lang="en-GB" sz="1800" b="0" dirty="0" err="1" smtClean="0">
                          <a:latin typeface="Calibri" panose="020F0502020204030204" pitchFamily="34" charset="0"/>
                        </a:rPr>
                        <a:t>InOO</a:t>
                      </a:r>
                      <a:r>
                        <a:rPr lang="en-GB" sz="1800" b="0" dirty="0" smtClean="0">
                          <a:latin typeface="Calibri" panose="020F0502020204030204" pitchFamily="34" charset="0"/>
                        </a:rPr>
                        <a:t>)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latin typeface="Calibri" panose="020F0502020204030204" pitchFamily="34" charset="0"/>
                        </a:rPr>
                        <a:t>Len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16b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14b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2b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95" name="Straight Connector 94"/>
          <p:cNvCxnSpPr/>
          <p:nvPr/>
        </p:nvCxnSpPr>
        <p:spPr bwMode="auto">
          <a:xfrm flipV="1">
            <a:off x="1259338" y="2694904"/>
            <a:ext cx="2024645" cy="9626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/>
          <p:nvPr/>
        </p:nvCxnSpPr>
        <p:spPr bwMode="auto">
          <a:xfrm>
            <a:off x="3714493" y="2667000"/>
            <a:ext cx="3553621" cy="990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7986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middlebox </a:t>
            </a:r>
            <a:r>
              <a:rPr lang="en-GB" dirty="0" smtClean="0"/>
              <a:t>domination 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dirty="0" smtClean="0"/>
              <a:t>long term aim</a:t>
            </a:r>
          </a:p>
          <a:p>
            <a:r>
              <a:rPr lang="en-GB" dirty="0" smtClean="0"/>
              <a:t>authenticated control channel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if turned on option authentication today</a:t>
            </a:r>
          </a:p>
          <a:p>
            <a:pPr lvl="1"/>
            <a:r>
              <a:rPr lang="en-GB" dirty="0" smtClean="0"/>
              <a:t>up to 40</a:t>
            </a:r>
            <a:r>
              <a:rPr lang="en-GB" dirty="0" smtClean="0"/>
              <a:t>% of connections would break</a:t>
            </a:r>
          </a:p>
          <a:p>
            <a:pPr lvl="1"/>
            <a:r>
              <a:rPr lang="en-GB" dirty="0" smtClean="0">
                <a:solidFill>
                  <a:srgbClr val="C00000"/>
                </a:solidFill>
              </a:rPr>
              <a:t>the ends break a working service</a:t>
            </a:r>
          </a:p>
          <a:p>
            <a:endParaRPr lang="en-GB" dirty="0" smtClean="0"/>
          </a:p>
          <a:p>
            <a:r>
              <a:rPr lang="en-GB" dirty="0" smtClean="0"/>
              <a:t>middlebox domination strategy</a:t>
            </a:r>
          </a:p>
          <a:p>
            <a:pPr lvl="1"/>
            <a:r>
              <a:rPr lang="en-GB" dirty="0" smtClean="0"/>
              <a:t>Inner Space + option authentication (breaks 0%)</a:t>
            </a:r>
          </a:p>
          <a:p>
            <a:r>
              <a:rPr lang="en-GB" dirty="0" smtClean="0"/>
              <a:t>then, if </a:t>
            </a:r>
            <a:r>
              <a:rPr lang="en-GB" dirty="0"/>
              <a:t>middleboxes move into the TCP data</a:t>
            </a:r>
          </a:p>
          <a:p>
            <a:pPr lvl="1"/>
            <a:r>
              <a:rPr lang="en-GB" dirty="0" smtClean="0">
                <a:solidFill>
                  <a:srgbClr val="C00000"/>
                </a:solidFill>
              </a:rPr>
              <a:t>the </a:t>
            </a:r>
            <a:r>
              <a:rPr lang="en-GB" dirty="0">
                <a:solidFill>
                  <a:srgbClr val="C00000"/>
                </a:solidFill>
              </a:rPr>
              <a:t>middleboxes break </a:t>
            </a:r>
            <a:r>
              <a:rPr lang="en-GB" dirty="0" smtClean="0">
                <a:solidFill>
                  <a:srgbClr val="C00000"/>
                </a:solidFill>
              </a:rPr>
              <a:t>a working service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i="1" dirty="0" smtClean="0"/>
              <a:t>why </a:t>
            </a:r>
            <a:r>
              <a:rPr lang="en-GB" i="1" dirty="0" smtClean="0"/>
              <a:t>shoot yourself in the foot</a:t>
            </a:r>
          </a:p>
          <a:p>
            <a:pPr marL="0" indent="0">
              <a:buNone/>
            </a:pPr>
            <a:r>
              <a:rPr lang="en-GB" i="1" dirty="0" smtClean="0"/>
              <a:t>when you can make them shoot themselves in the foot?</a:t>
            </a:r>
          </a:p>
          <a:p>
            <a:pPr lvl="1"/>
            <a:endParaRPr lang="en-GB" dirty="0" smtClean="0"/>
          </a:p>
        </p:txBody>
      </p:sp>
      <p:pic>
        <p:nvPicPr>
          <p:cNvPr id="4" name="Picture 2" descr="http://www.pirate4x4.com/forum/attachments/outdoor-sports-recreation/646860d1326764283-if-youre-going-shoot-yourself-foot-45calibe-3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256" y="2133600"/>
            <a:ext cx="2057400" cy="27432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2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Inner Space: </a:t>
            </a:r>
            <a:br>
              <a:rPr lang="en-GB" dirty="0" smtClean="0"/>
            </a:br>
            <a:r>
              <a:rPr lang="en-GB" dirty="0" smtClean="0"/>
              <a:t>Implications &amp;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153400" cy="49530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S</a:t>
            </a:r>
            <a:r>
              <a:rPr lang="en-GB" dirty="0" smtClean="0"/>
              <a:t>witchable transport semantics</a:t>
            </a:r>
          </a:p>
          <a:p>
            <a:pPr lvl="1"/>
            <a:r>
              <a:rPr lang="en-GB" dirty="0" smtClean="0"/>
              <a:t>Looks like vanilla </a:t>
            </a:r>
            <a:r>
              <a:rPr lang="en-GB" dirty="0"/>
              <a:t>TCP on the wire</a:t>
            </a:r>
          </a:p>
          <a:p>
            <a:pPr lvl="1"/>
            <a:r>
              <a:rPr lang="en-GB" dirty="0" smtClean="0"/>
              <a:t>switch inner semantics with TCP options</a:t>
            </a:r>
            <a:br>
              <a:rPr lang="en-GB" dirty="0" smtClean="0"/>
            </a:br>
            <a:r>
              <a:rPr lang="en-GB" dirty="0"/>
              <a:t>e.g. </a:t>
            </a:r>
            <a:r>
              <a:rPr lang="en-GB" dirty="0" smtClean="0"/>
              <a:t>ordering, encryption</a:t>
            </a:r>
            <a:r>
              <a:rPr lang="en-GB" dirty="0"/>
              <a:t>, </a:t>
            </a:r>
            <a:r>
              <a:rPr lang="en-GB" dirty="0" smtClean="0"/>
              <a:t>compression</a:t>
            </a:r>
          </a:p>
          <a:p>
            <a:pPr lvl="1"/>
            <a:r>
              <a:rPr lang="en-GB" dirty="0" smtClean="0"/>
              <a:t>think "extensible Minion"</a:t>
            </a:r>
          </a:p>
          <a:p>
            <a:endParaRPr lang="en-GB" dirty="0" smtClean="0"/>
          </a:p>
          <a:p>
            <a:r>
              <a:rPr lang="en-GB" dirty="0" smtClean="0"/>
              <a:t>Example: </a:t>
            </a:r>
            <a:r>
              <a:rPr lang="en-GB" dirty="0" err="1" smtClean="0"/>
              <a:t>tcpcrypt</a:t>
            </a:r>
            <a:r>
              <a:rPr lang="en-GB" dirty="0" smtClean="0"/>
              <a:t> decomposition</a:t>
            </a:r>
          </a:p>
          <a:p>
            <a:pPr lvl="2"/>
            <a:r>
              <a:rPr lang="en-GB" dirty="0" smtClean="0"/>
              <a:t>cut from 18 to 9 CRYPT sub-options</a:t>
            </a:r>
          </a:p>
          <a:p>
            <a:pPr lvl="2"/>
            <a:r>
              <a:rPr lang="en-GB" dirty="0" smtClean="0"/>
              <a:t>removed handshake latency</a:t>
            </a:r>
          </a:p>
          <a:p>
            <a:pPr lvl="2"/>
            <a:r>
              <a:rPr lang="en-GB" dirty="0" smtClean="0"/>
              <a:t>can encrypt control options, and MAC </a:t>
            </a:r>
            <a:r>
              <a:rPr lang="en-GB" dirty="0"/>
              <a:t>pure </a:t>
            </a:r>
            <a:r>
              <a:rPr lang="en-GB" dirty="0" smtClean="0"/>
              <a:t>ACKs</a:t>
            </a:r>
          </a:p>
          <a:p>
            <a:endParaRPr lang="en-GB" dirty="0" smtClean="0"/>
          </a:p>
          <a:p>
            <a:r>
              <a:rPr lang="en-GB" dirty="0" smtClean="0"/>
              <a:t>Progress </a:t>
            </a:r>
            <a:r>
              <a:rPr lang="en-GB" dirty="0"/>
              <a:t>since Jul'14</a:t>
            </a:r>
            <a:endParaRPr lang="en-GB" dirty="0" smtClean="0"/>
          </a:p>
          <a:p>
            <a:pPr lvl="1"/>
            <a:r>
              <a:rPr lang="en-GB" dirty="0" smtClean="0"/>
              <a:t>Default mode: Full spec as individual draft (5 revs, presented in </a:t>
            </a:r>
            <a:r>
              <a:rPr lang="en-GB" dirty="0" err="1" smtClean="0"/>
              <a:t>tcpm</a:t>
            </a:r>
            <a:r>
              <a:rPr lang="en-GB" dirty="0" smtClean="0"/>
              <a:t> &amp; </a:t>
            </a:r>
            <a:r>
              <a:rPr lang="en-GB" dirty="0" err="1" smtClean="0"/>
              <a:t>tcpinc</a:t>
            </a:r>
            <a:r>
              <a:rPr lang="en-GB" dirty="0" smtClean="0"/>
              <a:t>)</a:t>
            </a:r>
          </a:p>
          <a:p>
            <a:pPr lvl="1"/>
            <a:r>
              <a:rPr lang="en-GB" dirty="0" err="1" smtClean="0"/>
              <a:t>TCPbis</a:t>
            </a:r>
            <a:r>
              <a:rPr lang="en-GB" dirty="0" smtClean="0"/>
              <a:t> mode: </a:t>
            </a:r>
            <a:r>
              <a:rPr lang="en-GB" dirty="0"/>
              <a:t>Full </a:t>
            </a:r>
            <a:r>
              <a:rPr lang="en-GB" dirty="0" smtClean="0"/>
              <a:t>spec available but not submitted </a:t>
            </a:r>
            <a:br>
              <a:rPr lang="en-GB" dirty="0" smtClean="0"/>
            </a:br>
            <a:r>
              <a:rPr lang="en-GB" sz="1300" dirty="0" smtClean="0"/>
              <a:t>&lt;</a:t>
            </a:r>
            <a:r>
              <a:rPr lang="en-GB" sz="1300" dirty="0" smtClean="0">
                <a:hlinkClick r:id="rId2"/>
              </a:rPr>
              <a:t>http://bobbriscoe.net/projects/2020comms/tcp/draft-briscoe-tcpm-inner-space-sink-00c.txt</a:t>
            </a:r>
            <a:r>
              <a:rPr lang="en-GB" sz="1300" dirty="0" smtClean="0"/>
              <a:t>&gt;</a:t>
            </a:r>
            <a:endParaRPr lang="en-GB" sz="1400" dirty="0" smtClean="0"/>
          </a:p>
          <a:p>
            <a:pPr lvl="1"/>
            <a:r>
              <a:rPr lang="en-GB" dirty="0" smtClean="0"/>
              <a:t>ad hoc team formed (~20 people on mailing list)</a:t>
            </a:r>
          </a:p>
          <a:p>
            <a:pPr lvl="1"/>
            <a:r>
              <a:rPr lang="en-GB" dirty="0" smtClean="0"/>
              <a:t>half-a-dozen doing or planning path traversal testing</a:t>
            </a:r>
          </a:p>
          <a:p>
            <a:pPr lvl="1"/>
            <a:r>
              <a:rPr lang="en-GB" dirty="0" smtClean="0"/>
              <a:t>2 or 3 planning to implement, including </a:t>
            </a:r>
            <a:r>
              <a:rPr lang="en-GB" dirty="0" err="1" smtClean="0"/>
              <a:t>upstreaming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272781"/>
              </p:ext>
            </p:extLst>
          </p:nvPr>
        </p:nvGraphicFramePr>
        <p:xfrm>
          <a:off x="4724400" y="1293876"/>
          <a:ext cx="42672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812"/>
                <a:gridCol w="878542"/>
                <a:gridCol w="1255058"/>
                <a:gridCol w="815788"/>
              </a:tblGrid>
              <a:tr h="181883">
                <a:tc rowSpan="2">
                  <a:txBody>
                    <a:bodyPr/>
                    <a:lstStyle/>
                    <a:p>
                      <a:pPr algn="r"/>
                      <a:r>
                        <a:rPr lang="en-GB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Payload</a:t>
                      </a:r>
                      <a:endParaRPr lang="en-GB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alibri" panose="020F0502020204030204" pitchFamily="34" charset="0"/>
                        </a:rPr>
                        <a:t>Control Options</a:t>
                      </a:r>
                      <a:endParaRPr lang="en-GB" sz="1600" b="1" dirty="0">
                        <a:latin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675">
                <a:tc vMerge="1"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in-order</a:t>
                      </a:r>
                      <a:endParaRPr lang="en-GB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out-of-order</a:t>
                      </a:r>
                      <a:endParaRPr lang="en-GB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both</a:t>
                      </a:r>
                      <a:endParaRPr lang="en-GB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1883">
                <a:tc>
                  <a:txBody>
                    <a:bodyPr/>
                    <a:lstStyle/>
                    <a:p>
                      <a:pPr algn="r"/>
                      <a:r>
                        <a:rPr lang="en-GB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in-order</a:t>
                      </a:r>
                      <a:endParaRPr lang="en-GB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Default</a:t>
                      </a:r>
                      <a:endParaRPr lang="en-GB" sz="1600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alibri" panose="020F0502020204030204" pitchFamily="34" charset="0"/>
                        </a:rPr>
                        <a:t>(TCP)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TCPbis</a:t>
                      </a:r>
                      <a:endParaRPr lang="en-GB" sz="1600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98675">
                <a:tc>
                  <a:txBody>
                    <a:bodyPr/>
                    <a:lstStyle/>
                    <a:p>
                      <a:pPr algn="r"/>
                      <a:r>
                        <a:rPr lang="en-GB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out-of-order</a:t>
                      </a:r>
                      <a:endParaRPr lang="en-GB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alibri" panose="020F0502020204030204" pitchFamily="34" charset="0"/>
                        </a:rPr>
                        <a:t>(UDP)</a:t>
                      </a:r>
                      <a:endParaRPr lang="en-GB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 smtClean="0">
                          <a:latin typeface="Calibri" panose="020F0502020204030204" pitchFamily="34" charset="0"/>
                        </a:rPr>
                        <a:t>UDPbis</a:t>
                      </a:r>
                      <a:endParaRPr lang="en-GB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181883">
                <a:tc>
                  <a:txBody>
                    <a:bodyPr/>
                    <a:lstStyle/>
                    <a:p>
                      <a:pPr algn="r"/>
                      <a:r>
                        <a:rPr lang="en-GB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both</a:t>
                      </a:r>
                      <a:endParaRPr lang="en-GB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alibri" panose="020F0502020204030204" pitchFamily="34" charset="0"/>
                        </a:rPr>
                        <a:t>(SCTP)</a:t>
                      </a:r>
                      <a:endParaRPr lang="en-GB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alibri" panose="020F0502020204030204" pitchFamily="34" charset="0"/>
                        </a:rPr>
                        <a:t>'TCP2'</a:t>
                      </a:r>
                      <a:endParaRPr lang="en-GB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Line Callout 1 5"/>
          <p:cNvSpPr/>
          <p:nvPr/>
        </p:nvSpPr>
        <p:spPr bwMode="auto">
          <a:xfrm>
            <a:off x="4457163" y="836676"/>
            <a:ext cx="3810000" cy="306324"/>
          </a:xfrm>
          <a:prstGeom prst="borderCallout1">
            <a:avLst>
              <a:gd name="adj1" fmla="val 98632"/>
              <a:gd name="adj2" fmla="val 36287"/>
              <a:gd name="adj3" fmla="val 427825"/>
              <a:gd name="adj4" fmla="val 43132"/>
            </a:avLst>
          </a:prstGeom>
          <a:ln w="28575"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draft-briscoe-tcpm-inner-space-01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</p:txBody>
      </p:sp>
      <p:sp>
        <p:nvSpPr>
          <p:cNvPr id="7" name="Line Callout 1 6"/>
          <p:cNvSpPr/>
          <p:nvPr/>
        </p:nvSpPr>
        <p:spPr bwMode="auto">
          <a:xfrm>
            <a:off x="4648200" y="132008"/>
            <a:ext cx="4343400" cy="534924"/>
          </a:xfrm>
          <a:prstGeom prst="borderCallout1">
            <a:avLst>
              <a:gd name="adj1" fmla="val 101650"/>
              <a:gd name="adj2" fmla="val 100139"/>
              <a:gd name="adj3" fmla="val 355956"/>
              <a:gd name="adj4" fmla="val 95485"/>
            </a:avLst>
          </a:prstGeom>
          <a:ln w="28575"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draft-briscoe-tcpm-inner-space-sink-00c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ourier New" panose="02070309020205020404" pitchFamily="49" charset="0"/>
              </a:rPr>
              <a:t>(splitting into sub-drafts - in progress)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Courier New" panose="02070309020205020404" pitchFamily="49" charset="0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4914900" y="3351276"/>
            <a:ext cx="3810000" cy="306324"/>
          </a:xfrm>
          <a:prstGeom prst="borderCallout1">
            <a:avLst>
              <a:gd name="adj1" fmla="val -6477"/>
              <a:gd name="adj2" fmla="val 79217"/>
              <a:gd name="adj3" fmla="val -169190"/>
              <a:gd name="adj4" fmla="val 89442"/>
            </a:avLst>
          </a:prstGeom>
          <a:ln w="28575"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Courier New" panose="02070309020205020404" pitchFamily="49" charset="0"/>
              </a:rPr>
              <a:t>Assessing whether 'TCP2' could satisfy HTTP2 </a:t>
            </a:r>
            <a:r>
              <a:rPr kumimoji="0" lang="en-GB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Courier New" panose="02070309020205020404" pitchFamily="49" charset="0"/>
              </a:rPr>
              <a:t>reqs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639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dingo.care2.com/pictures/c2c/share/81/817/750/817501_3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838200"/>
            <a:ext cx="3524250" cy="35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432175"/>
            <a:ext cx="3425825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020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ounded Rectangle 47"/>
          <p:cNvSpPr/>
          <p:nvPr/>
        </p:nvSpPr>
        <p:spPr bwMode="auto">
          <a:xfrm>
            <a:off x="228600" y="2182678"/>
            <a:ext cx="8763000" cy="2812769"/>
          </a:xfrm>
          <a:prstGeom prst="roundRect">
            <a:avLst>
              <a:gd name="adj" fmla="val 2931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dual handshake... and migration to single</a:t>
            </a:r>
            <a:endParaRPr lang="en-GB" dirty="0"/>
          </a:p>
        </p:txBody>
      </p:sp>
      <p:sp>
        <p:nvSpPr>
          <p:cNvPr id="99" name="Content Placeholder 98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3340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different source ports, same </a:t>
            </a:r>
            <a:r>
              <a:rPr lang="en-GB" dirty="0" err="1" smtClean="0"/>
              <a:t>dest</a:t>
            </a:r>
            <a:r>
              <a:rPr lang="en-GB" dirty="0" smtClean="0"/>
              <a:t>. port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no co-ordination needed between server threads</a:t>
            </a:r>
          </a:p>
          <a:p>
            <a:pPr marL="457200" lvl="1" indent="0">
              <a:buNone/>
            </a:pPr>
            <a:r>
              <a:rPr lang="en-GB" dirty="0" smtClean="0"/>
              <a:t>can be physically separate replicas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en-GB" dirty="0" smtClean="0"/>
              <a:t>Can use single SYN-U handshake</a:t>
            </a:r>
          </a:p>
          <a:p>
            <a:pPr lvl="1"/>
            <a:r>
              <a:rPr lang="en-GB" dirty="0" smtClean="0"/>
              <a:t>when server is in cached white-list </a:t>
            </a:r>
          </a:p>
          <a:p>
            <a:pPr lvl="1"/>
            <a:r>
              <a:rPr lang="en-GB" dirty="0" smtClean="0"/>
              <a:t>once deployment is widespread (no need for white-list)</a:t>
            </a:r>
          </a:p>
          <a:p>
            <a:pPr marL="457200" lvl="1" indent="0">
              <a:buNone/>
            </a:pPr>
            <a:r>
              <a:rPr lang="en-GB" dirty="0" smtClean="0"/>
              <a:t>Fall-back </a:t>
            </a:r>
            <a:r>
              <a:rPr lang="en-GB" dirty="0"/>
              <a:t>to </a:t>
            </a:r>
            <a:r>
              <a:rPr lang="en-GB" dirty="0" smtClean="0"/>
              <a:t>SYN if no SYN-ACK-U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228602" y="2420209"/>
            <a:ext cx="1083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Upgraded</a:t>
            </a:r>
            <a:br>
              <a:rPr lang="en-GB" sz="1600" dirty="0" smtClean="0"/>
            </a:br>
            <a:r>
              <a:rPr lang="en-GB" sz="1600" dirty="0" smtClean="0"/>
              <a:t>Client</a:t>
            </a:r>
            <a:endParaRPr lang="en-GB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2007224" y="2182678"/>
            <a:ext cx="9364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Legacy</a:t>
            </a:r>
            <a:br>
              <a:rPr lang="en-GB" sz="1600" dirty="0" smtClean="0"/>
            </a:br>
            <a:r>
              <a:rPr lang="en-GB" sz="1600" dirty="0" smtClean="0"/>
              <a:t>Server</a:t>
            </a:r>
            <a:br>
              <a:rPr lang="en-GB" sz="1600" dirty="0" smtClean="0"/>
            </a:br>
            <a:r>
              <a:rPr lang="en-GB" sz="1600" dirty="0" smtClean="0"/>
              <a:t>Threads</a:t>
            </a:r>
            <a:endParaRPr lang="en-GB" sz="1600" dirty="0"/>
          </a:p>
        </p:txBody>
      </p:sp>
      <p:sp>
        <p:nvSpPr>
          <p:cNvPr id="80" name="TextBox 79"/>
          <p:cNvSpPr txBox="1"/>
          <p:nvPr/>
        </p:nvSpPr>
        <p:spPr>
          <a:xfrm>
            <a:off x="3009022" y="2420209"/>
            <a:ext cx="1083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Upgraded</a:t>
            </a:r>
            <a:br>
              <a:rPr lang="en-GB" sz="1600" dirty="0" smtClean="0"/>
            </a:br>
            <a:r>
              <a:rPr lang="en-GB" sz="1600" dirty="0" smtClean="0"/>
              <a:t>Client</a:t>
            </a:r>
            <a:endParaRPr lang="en-GB" sz="1600" dirty="0"/>
          </a:p>
        </p:txBody>
      </p:sp>
      <p:sp>
        <p:nvSpPr>
          <p:cNvPr id="81" name="TextBox 80"/>
          <p:cNvSpPr txBox="1"/>
          <p:nvPr/>
        </p:nvSpPr>
        <p:spPr>
          <a:xfrm>
            <a:off x="4640168" y="2182678"/>
            <a:ext cx="10839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>
                <a:solidFill>
                  <a:srgbClr val="92D050"/>
                </a:solidFill>
              </a:rPr>
              <a:t>Upgraded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Server</a:t>
            </a:r>
            <a:br>
              <a:rPr lang="en-GB" sz="1600" dirty="0" smtClean="0"/>
            </a:br>
            <a:r>
              <a:rPr lang="en-GB" sz="1600" dirty="0" smtClean="0"/>
              <a:t>Threads</a:t>
            </a:r>
            <a:endParaRPr lang="en-GB" sz="16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838200" y="3115134"/>
            <a:ext cx="1828800" cy="436951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 bwMode="auto">
          <a:xfrm>
            <a:off x="838200" y="3243006"/>
            <a:ext cx="1524000" cy="364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 flipH="1">
            <a:off x="838200" y="3606705"/>
            <a:ext cx="1828800" cy="509777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 bwMode="auto">
          <a:xfrm flipH="1">
            <a:off x="838200" y="3624910"/>
            <a:ext cx="1524000" cy="4248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838200" y="4158963"/>
            <a:ext cx="1828800" cy="436952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 bwMode="auto">
          <a:xfrm>
            <a:off x="838200" y="4225719"/>
            <a:ext cx="1524000" cy="364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 rot="866319">
            <a:off x="983757" y="2968016"/>
            <a:ext cx="744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SYN-U</a:t>
            </a:r>
          </a:p>
        </p:txBody>
      </p:sp>
      <p:sp>
        <p:nvSpPr>
          <p:cNvPr id="39" name="TextBox 38"/>
          <p:cNvSpPr txBox="1"/>
          <p:nvPr/>
        </p:nvSpPr>
        <p:spPr>
          <a:xfrm rot="20567900">
            <a:off x="1125546" y="3551358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SYN-ACK</a:t>
            </a:r>
          </a:p>
        </p:txBody>
      </p:sp>
      <p:sp>
        <p:nvSpPr>
          <p:cNvPr id="40" name="TextBox 39"/>
          <p:cNvSpPr txBox="1"/>
          <p:nvPr/>
        </p:nvSpPr>
        <p:spPr>
          <a:xfrm rot="20567900">
            <a:off x="1471291" y="3773019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SYN-ACK</a:t>
            </a:r>
          </a:p>
        </p:txBody>
      </p:sp>
      <p:sp>
        <p:nvSpPr>
          <p:cNvPr id="41" name="TextBox 40"/>
          <p:cNvSpPr txBox="1"/>
          <p:nvPr/>
        </p:nvSpPr>
        <p:spPr>
          <a:xfrm rot="866319">
            <a:off x="944007" y="3285932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SYN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838200" y="2981621"/>
            <a:ext cx="1828800" cy="1895180"/>
            <a:chOff x="1219200" y="1524000"/>
            <a:chExt cx="1828800" cy="3733800"/>
          </a:xfrm>
        </p:grpSpPr>
        <p:cxnSp>
          <p:nvCxnSpPr>
            <p:cNvPr id="43" name="Straight Connector 42"/>
            <p:cNvCxnSpPr/>
            <p:nvPr/>
          </p:nvCxnSpPr>
          <p:spPr bwMode="auto">
            <a:xfrm>
              <a:off x="12192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27432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30480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46" name="TextBox 45"/>
          <p:cNvSpPr txBox="1"/>
          <p:nvPr/>
        </p:nvSpPr>
        <p:spPr>
          <a:xfrm rot="866319">
            <a:off x="1858587" y="4219298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RST</a:t>
            </a:r>
          </a:p>
        </p:txBody>
      </p:sp>
      <p:sp>
        <p:nvSpPr>
          <p:cNvPr id="47" name="TextBox 46"/>
          <p:cNvSpPr txBox="1"/>
          <p:nvPr/>
        </p:nvSpPr>
        <p:spPr>
          <a:xfrm rot="866319">
            <a:off x="1842749" y="4488042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ACK</a:t>
            </a:r>
          </a:p>
        </p:txBody>
      </p:sp>
      <p:cxnSp>
        <p:nvCxnSpPr>
          <p:cNvPr id="82" name="Straight Arrow Connector 81"/>
          <p:cNvCxnSpPr/>
          <p:nvPr/>
        </p:nvCxnSpPr>
        <p:spPr bwMode="auto">
          <a:xfrm>
            <a:off x="3618620" y="3115134"/>
            <a:ext cx="1828800" cy="436951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 bwMode="auto">
          <a:xfrm>
            <a:off x="3618620" y="3243006"/>
            <a:ext cx="1524000" cy="364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4" name="Straight Arrow Connector 83"/>
          <p:cNvCxnSpPr/>
          <p:nvPr/>
        </p:nvCxnSpPr>
        <p:spPr bwMode="auto">
          <a:xfrm flipH="1">
            <a:off x="3618620" y="3606705"/>
            <a:ext cx="1828800" cy="509777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 bwMode="auto">
          <a:xfrm flipH="1">
            <a:off x="3618620" y="3624910"/>
            <a:ext cx="1524000" cy="4248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6" name="Straight Arrow Connector 85"/>
          <p:cNvCxnSpPr/>
          <p:nvPr/>
        </p:nvCxnSpPr>
        <p:spPr bwMode="auto">
          <a:xfrm>
            <a:off x="3618620" y="4158963"/>
            <a:ext cx="1828800" cy="436952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 bwMode="auto">
          <a:xfrm>
            <a:off x="3618620" y="4225719"/>
            <a:ext cx="1524000" cy="364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8" name="TextBox 87"/>
          <p:cNvSpPr txBox="1"/>
          <p:nvPr/>
        </p:nvSpPr>
        <p:spPr>
          <a:xfrm rot="866319">
            <a:off x="3764177" y="2968016"/>
            <a:ext cx="744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SYN-U</a:t>
            </a:r>
          </a:p>
        </p:txBody>
      </p:sp>
      <p:sp>
        <p:nvSpPr>
          <p:cNvPr id="89" name="TextBox 88"/>
          <p:cNvSpPr txBox="1"/>
          <p:nvPr/>
        </p:nvSpPr>
        <p:spPr>
          <a:xfrm rot="20567900">
            <a:off x="3905966" y="3551358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SYN-ACK</a:t>
            </a:r>
          </a:p>
        </p:txBody>
      </p:sp>
      <p:sp>
        <p:nvSpPr>
          <p:cNvPr id="90" name="TextBox 89"/>
          <p:cNvSpPr txBox="1"/>
          <p:nvPr/>
        </p:nvSpPr>
        <p:spPr>
          <a:xfrm rot="20567900">
            <a:off x="4066984" y="3795586"/>
            <a:ext cx="1173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SYN-ACK-U</a:t>
            </a:r>
          </a:p>
        </p:txBody>
      </p:sp>
      <p:sp>
        <p:nvSpPr>
          <p:cNvPr id="91" name="TextBox 90"/>
          <p:cNvSpPr txBox="1"/>
          <p:nvPr/>
        </p:nvSpPr>
        <p:spPr>
          <a:xfrm rot="866319">
            <a:off x="3724427" y="3285932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SYN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3618620" y="2981621"/>
            <a:ext cx="1828800" cy="1895180"/>
            <a:chOff x="1219200" y="1524000"/>
            <a:chExt cx="1828800" cy="3733800"/>
          </a:xfrm>
        </p:grpSpPr>
        <p:cxnSp>
          <p:nvCxnSpPr>
            <p:cNvPr id="93" name="Straight Connector 92"/>
            <p:cNvCxnSpPr/>
            <p:nvPr/>
          </p:nvCxnSpPr>
          <p:spPr bwMode="auto">
            <a:xfrm>
              <a:off x="12192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27432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30480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96" name="TextBox 95"/>
          <p:cNvSpPr txBox="1"/>
          <p:nvPr/>
        </p:nvSpPr>
        <p:spPr>
          <a:xfrm rot="866319">
            <a:off x="4633394" y="4219298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ACK</a:t>
            </a:r>
          </a:p>
        </p:txBody>
      </p:sp>
      <p:sp>
        <p:nvSpPr>
          <p:cNvPr id="97" name="TextBox 96"/>
          <p:cNvSpPr txBox="1"/>
          <p:nvPr/>
        </p:nvSpPr>
        <p:spPr>
          <a:xfrm rot="866319">
            <a:off x="4628782" y="4488042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RST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000383" y="1516559"/>
            <a:ext cx="1828386" cy="851297"/>
          </a:xfrm>
          <a:prstGeom prst="roundRect">
            <a:avLst>
              <a:gd name="adj" fmla="val 874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92D050"/>
                </a:solidFill>
              </a:rPr>
              <a:t>-U = upgraded</a:t>
            </a:r>
            <a:r>
              <a:rPr lang="en-GB" sz="1600" dirty="0" smtClean="0"/>
              <a:t>,</a:t>
            </a:r>
            <a:br>
              <a:rPr lang="en-GB" sz="1600" dirty="0" smtClean="0"/>
            </a:br>
            <a:r>
              <a:rPr lang="en-GB" sz="1400" dirty="0" smtClean="0"/>
              <a:t>i.e. magic no. </a:t>
            </a:r>
            <a:br>
              <a:rPr lang="en-GB" sz="1400" dirty="0" smtClean="0"/>
            </a:br>
            <a:r>
              <a:rPr lang="en-GB" sz="1400" dirty="0" smtClean="0"/>
              <a:t>at start of TCP Data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402948" y="2985826"/>
            <a:ext cx="367629" cy="359407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079793" y="2950172"/>
            <a:ext cx="367629" cy="383437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2299373" y="2950172"/>
            <a:ext cx="367629" cy="383437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15499" y="4655979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b="1" dirty="0" smtClean="0"/>
              <a:t>Cont...</a:t>
            </a:r>
            <a:endParaRPr lang="en-GB" sz="16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4002947" y="4655979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92D050"/>
                </a:solidFill>
              </a:defRPr>
            </a:lvl1pPr>
          </a:lstStyle>
          <a:p>
            <a:r>
              <a:rPr lang="en-GB" sz="1600" b="1" dirty="0"/>
              <a:t>Cont...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096002" y="2420209"/>
            <a:ext cx="1083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Upgraded</a:t>
            </a:r>
            <a:br>
              <a:rPr lang="en-GB" sz="1600" dirty="0" smtClean="0"/>
            </a:br>
            <a:r>
              <a:rPr lang="en-GB" sz="1600" dirty="0" smtClean="0"/>
              <a:t>Client</a:t>
            </a:r>
            <a:endParaRPr lang="en-GB" sz="1600" dirty="0"/>
          </a:p>
        </p:txBody>
      </p:sp>
      <p:sp>
        <p:nvSpPr>
          <p:cNvPr id="55" name="TextBox 54"/>
          <p:cNvSpPr txBox="1"/>
          <p:nvPr/>
        </p:nvSpPr>
        <p:spPr>
          <a:xfrm>
            <a:off x="7727148" y="2438400"/>
            <a:ext cx="10839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>
                <a:solidFill>
                  <a:srgbClr val="92D050"/>
                </a:solidFill>
              </a:rPr>
              <a:t>Upgraded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Server</a:t>
            </a:r>
            <a:endParaRPr lang="en-GB" sz="1600" dirty="0"/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6705600" y="3115134"/>
            <a:ext cx="1828800" cy="436951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 bwMode="auto">
          <a:xfrm flipH="1">
            <a:off x="6705600" y="3606705"/>
            <a:ext cx="1828800" cy="509777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 bwMode="auto">
          <a:xfrm>
            <a:off x="6705600" y="4158963"/>
            <a:ext cx="1828800" cy="436952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 rot="866319">
            <a:off x="6851157" y="2968016"/>
            <a:ext cx="744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SYN-U</a:t>
            </a:r>
          </a:p>
        </p:txBody>
      </p:sp>
      <p:sp>
        <p:nvSpPr>
          <p:cNvPr id="64" name="TextBox 63"/>
          <p:cNvSpPr txBox="1"/>
          <p:nvPr/>
        </p:nvSpPr>
        <p:spPr>
          <a:xfrm rot="20567900">
            <a:off x="7153964" y="3795586"/>
            <a:ext cx="1173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SYN-ACK-U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6705600" y="2981621"/>
            <a:ext cx="1828800" cy="1895180"/>
            <a:chOff x="1219200" y="1524000"/>
            <a:chExt cx="1828800" cy="3733800"/>
          </a:xfrm>
        </p:grpSpPr>
        <p:cxnSp>
          <p:nvCxnSpPr>
            <p:cNvPr id="67" name="Straight Connector 66"/>
            <p:cNvCxnSpPr/>
            <p:nvPr/>
          </p:nvCxnSpPr>
          <p:spPr bwMode="auto">
            <a:xfrm>
              <a:off x="12192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30480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70" name="TextBox 69"/>
          <p:cNvSpPr txBox="1"/>
          <p:nvPr/>
        </p:nvSpPr>
        <p:spPr>
          <a:xfrm rot="866319">
            <a:off x="7720374" y="4219298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ACK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089927" y="4655979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92D050"/>
                </a:solidFill>
              </a:defRPr>
            </a:lvl1pPr>
          </a:lstStyle>
          <a:p>
            <a:r>
              <a:rPr lang="en-GB" sz="1600" b="1" dirty="0"/>
              <a:t>Cont...</a:t>
            </a:r>
          </a:p>
        </p:txBody>
      </p:sp>
      <p:sp>
        <p:nvSpPr>
          <p:cNvPr id="74" name="Oval 73"/>
          <p:cNvSpPr/>
          <p:nvPr/>
        </p:nvSpPr>
        <p:spPr bwMode="auto">
          <a:xfrm>
            <a:off x="3177421" y="3004296"/>
            <a:ext cx="367629" cy="359407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6282795" y="3004296"/>
            <a:ext cx="367629" cy="359407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3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5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 bwMode="auto">
          <a:xfrm flipV="1">
            <a:off x="0" y="2538704"/>
            <a:ext cx="9150470" cy="79077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 flipV="1">
            <a:off x="0" y="3308886"/>
            <a:ext cx="9150470" cy="631351"/>
          </a:xfrm>
          <a:prstGeom prst="rect">
            <a:avLst/>
          </a:prstGeom>
          <a:solidFill>
            <a:schemeClr val="accent6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 flipV="1">
            <a:off x="0" y="3947158"/>
            <a:ext cx="9150470" cy="70104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 flipH="1">
            <a:off x="6203948" y="4105169"/>
            <a:ext cx="304044" cy="380999"/>
          </a:xfrm>
          <a:prstGeom prst="rect">
            <a:avLst/>
          </a:prstGeom>
          <a:solidFill>
            <a:schemeClr val="accent6"/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00ZZ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49" name="Straight Connector 48"/>
          <p:cNvCxnSpPr/>
          <p:nvPr/>
        </p:nvCxnSpPr>
        <p:spPr bwMode="auto">
          <a:xfrm>
            <a:off x="3691464" y="3433484"/>
            <a:ext cx="0" cy="10273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" name="Straight Connector 49"/>
          <p:cNvCxnSpPr/>
          <p:nvPr/>
        </p:nvCxnSpPr>
        <p:spPr bwMode="auto">
          <a:xfrm>
            <a:off x="1609004" y="3433484"/>
            <a:ext cx="0" cy="10273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" name="Straight Connector 50"/>
          <p:cNvCxnSpPr/>
          <p:nvPr/>
        </p:nvCxnSpPr>
        <p:spPr bwMode="auto">
          <a:xfrm>
            <a:off x="1994644" y="2747684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" name="Straight Connector 51"/>
          <p:cNvCxnSpPr/>
          <p:nvPr/>
        </p:nvCxnSpPr>
        <p:spPr bwMode="auto">
          <a:xfrm>
            <a:off x="4480398" y="2747684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>
            <a:off x="6208059" y="2747683"/>
            <a:ext cx="0" cy="1708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/>
          <p:nvPr/>
        </p:nvCxnSpPr>
        <p:spPr bwMode="auto">
          <a:xfrm>
            <a:off x="7665560" y="2747684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5" name="Rectangle 54"/>
          <p:cNvSpPr/>
          <p:nvPr/>
        </p:nvSpPr>
        <p:spPr bwMode="auto">
          <a:xfrm flipH="1">
            <a:off x="452086" y="4106867"/>
            <a:ext cx="762453" cy="380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InSpace</a:t>
            </a: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 Option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 flipH="1">
            <a:off x="1609004" y="3433484"/>
            <a:ext cx="385640" cy="380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Suffix Options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 flipH="1">
            <a:off x="1994643" y="2747684"/>
            <a:ext cx="1037995" cy="380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 flipH="1">
            <a:off x="152400" y="4106867"/>
            <a:ext cx="304044" cy="380999"/>
          </a:xfrm>
          <a:prstGeom prst="rect">
            <a:avLst/>
          </a:prstGeom>
          <a:solidFill>
            <a:schemeClr val="accent6"/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Magic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flipH="1">
            <a:off x="3691460" y="3433484"/>
            <a:ext cx="771280" cy="380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Suffix Options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 flipH="1">
            <a:off x="4462743" y="2747684"/>
            <a:ext cx="1745316" cy="380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 flipH="1">
            <a:off x="6496839" y="4106867"/>
            <a:ext cx="385641" cy="380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InSpace</a:t>
            </a: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 Option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 flipH="1">
            <a:off x="7653759" y="2747684"/>
            <a:ext cx="2005329" cy="380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 flipH="1">
            <a:off x="1224104" y="4106865"/>
            <a:ext cx="385640" cy="380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Prefix</a:t>
            </a:r>
            <a:b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Options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 flipH="1">
            <a:off x="3032639" y="4075348"/>
            <a:ext cx="304044" cy="380999"/>
          </a:xfrm>
          <a:prstGeom prst="rect">
            <a:avLst/>
          </a:prstGeom>
          <a:solidFill>
            <a:schemeClr val="accent6"/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00ZZ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 flipH="1">
            <a:off x="3305825" y="4075348"/>
            <a:ext cx="385641" cy="380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InSpace</a:t>
            </a: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 Option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7279920" y="3433484"/>
            <a:ext cx="0" cy="10273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2" name="Rectangle 71"/>
          <p:cNvSpPr/>
          <p:nvPr/>
        </p:nvSpPr>
        <p:spPr bwMode="auto">
          <a:xfrm flipH="1">
            <a:off x="7279920" y="3433484"/>
            <a:ext cx="385640" cy="380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Suffix Options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 flipH="1">
            <a:off x="6895020" y="4106865"/>
            <a:ext cx="385640" cy="380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Prefix</a:t>
            </a:r>
            <a:b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Options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 flipH="1">
            <a:off x="76201" y="3278105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Control</a:t>
            </a:r>
            <a:endParaRPr lang="en-GB" sz="1400" dirty="0"/>
          </a:p>
        </p:txBody>
      </p:sp>
      <p:sp>
        <p:nvSpPr>
          <p:cNvPr id="91" name="TextBox 90"/>
          <p:cNvSpPr txBox="1"/>
          <p:nvPr/>
        </p:nvSpPr>
        <p:spPr>
          <a:xfrm flipH="1">
            <a:off x="76200" y="3021705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Data</a:t>
            </a:r>
            <a:endParaRPr lang="en-GB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 flipH="1">
            <a:off x="7492284" y="3909458"/>
            <a:ext cx="11977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 smtClean="0"/>
              <a:t>Out-of-Order</a:t>
            </a:r>
            <a:endParaRPr lang="en-GB" sz="1400" dirty="0"/>
          </a:p>
        </p:txBody>
      </p:sp>
      <p:sp>
        <p:nvSpPr>
          <p:cNvPr id="95" name="TextBox 94"/>
          <p:cNvSpPr txBox="1"/>
          <p:nvPr/>
        </p:nvSpPr>
        <p:spPr>
          <a:xfrm flipH="1">
            <a:off x="7826690" y="3660595"/>
            <a:ext cx="849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 smtClean="0"/>
              <a:t>In-Order</a:t>
            </a:r>
            <a:endParaRPr lang="en-GB" sz="1400" dirty="0"/>
          </a:p>
        </p:txBody>
      </p:sp>
      <p:sp>
        <p:nvSpPr>
          <p:cNvPr id="102" name="Up Arrow 101"/>
          <p:cNvSpPr/>
          <p:nvPr/>
        </p:nvSpPr>
        <p:spPr bwMode="auto">
          <a:xfrm flipV="1">
            <a:off x="837948" y="3321765"/>
            <a:ext cx="376591" cy="351709"/>
          </a:xfrm>
          <a:prstGeom prst="up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" name="Up Arrow 102"/>
          <p:cNvSpPr/>
          <p:nvPr/>
        </p:nvSpPr>
        <p:spPr bwMode="auto">
          <a:xfrm>
            <a:off x="838200" y="2970146"/>
            <a:ext cx="376591" cy="351709"/>
          </a:xfrm>
          <a:prstGeom prst="up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Up Arrow 103"/>
          <p:cNvSpPr/>
          <p:nvPr/>
        </p:nvSpPr>
        <p:spPr bwMode="auto">
          <a:xfrm flipV="1">
            <a:off x="8694205" y="3940147"/>
            <a:ext cx="376591" cy="351709"/>
          </a:xfrm>
          <a:prstGeom prst="up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5" name="Up Arrow 104"/>
          <p:cNvSpPr/>
          <p:nvPr/>
        </p:nvSpPr>
        <p:spPr bwMode="auto">
          <a:xfrm>
            <a:off x="8694457" y="3588528"/>
            <a:ext cx="376591" cy="351709"/>
          </a:xfrm>
          <a:prstGeom prst="upArrow">
            <a:avLst/>
          </a:prstGeom>
          <a:solidFill>
            <a:schemeClr val="tx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TCPbis</a:t>
            </a:r>
            <a:r>
              <a:rPr lang="en-GB" dirty="0" smtClean="0"/>
              <a:t> mode: 2 control </a:t>
            </a:r>
            <a:r>
              <a:rPr lang="en-GB" dirty="0" smtClean="0"/>
              <a:t>channels </a:t>
            </a:r>
            <a:r>
              <a:rPr lang="en-GB" dirty="0" smtClean="0"/>
              <a:t>in the </a:t>
            </a:r>
            <a:r>
              <a:rPr lang="en-GB" dirty="0" err="1" smtClean="0"/>
              <a:t>datastream</a:t>
            </a:r>
            <a:endParaRPr lang="en-GB" dirty="0"/>
          </a:p>
        </p:txBody>
      </p:sp>
      <p:sp>
        <p:nvSpPr>
          <p:cNvPr id="25" name="Content Placeholder 24"/>
          <p:cNvSpPr>
            <a:spLocks noGrp="1"/>
          </p:cNvSpPr>
          <p:nvPr>
            <p:ph sz="half" idx="1"/>
          </p:nvPr>
        </p:nvSpPr>
        <p:spPr>
          <a:xfrm>
            <a:off x="685800" y="4648200"/>
            <a:ext cx="7518640" cy="1828800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 smtClean="0"/>
              <a:t>Rcvr</a:t>
            </a:r>
            <a:r>
              <a:rPr lang="en-GB" dirty="0" smtClean="0"/>
              <a:t> can reconstruct sent segments - robust </a:t>
            </a:r>
            <a:r>
              <a:rPr lang="en-GB" dirty="0"/>
              <a:t>to resegmentation</a:t>
            </a:r>
            <a:endParaRPr lang="en-GB" dirty="0" smtClean="0"/>
          </a:p>
          <a:p>
            <a:r>
              <a:rPr lang="en-GB" dirty="0"/>
              <a:t>TCP has always processed Outer Options on arrival (out-of-order</a:t>
            </a:r>
            <a:r>
              <a:rPr lang="en-GB" dirty="0" smtClean="0"/>
              <a:t>)</a:t>
            </a:r>
          </a:p>
          <a:p>
            <a:r>
              <a:rPr lang="en-GB" dirty="0" smtClean="0"/>
              <a:t>Inner </a:t>
            </a:r>
            <a:r>
              <a:rPr lang="en-GB" dirty="0"/>
              <a:t>Space adds </a:t>
            </a:r>
            <a:r>
              <a:rPr lang="en-GB" dirty="0" smtClean="0"/>
              <a:t>two types of Inner Option to avoid middlebox interference</a:t>
            </a:r>
          </a:p>
          <a:p>
            <a:pPr lvl="1"/>
            <a:r>
              <a:rPr lang="en-GB" dirty="0" smtClean="0"/>
              <a:t>In-order Suffix Options – for stream control</a:t>
            </a:r>
          </a:p>
          <a:p>
            <a:pPr lvl="1"/>
            <a:r>
              <a:rPr lang="en-GB" dirty="0" smtClean="0"/>
              <a:t>Out-of-order Prefix Options</a:t>
            </a:r>
            <a:endParaRPr lang="en-GB" dirty="0"/>
          </a:p>
          <a:p>
            <a:pPr lvl="2"/>
            <a:r>
              <a:rPr lang="en-GB" dirty="0" smtClean="0"/>
              <a:t>essential </a:t>
            </a:r>
            <a:r>
              <a:rPr lang="en-GB" dirty="0"/>
              <a:t>for a few ACK-related options</a:t>
            </a:r>
            <a:r>
              <a:rPr lang="en-GB" dirty="0" smtClean="0"/>
              <a:t>* to avoid flow-control deadlock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14400" y="6334780"/>
            <a:ext cx="3607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 smtClean="0">
                <a:latin typeface="Calibri" panose="020F0502020204030204" pitchFamily="34" charset="0"/>
              </a:rPr>
              <a:t>	</a:t>
            </a:r>
          </a:p>
          <a:p>
            <a:r>
              <a:rPr lang="en-GB" sz="1400" dirty="0" smtClean="0">
                <a:latin typeface="Calibri" panose="020F0502020204030204" pitchFamily="34" charset="0"/>
              </a:rPr>
              <a:t>* SACK</a:t>
            </a:r>
            <a:r>
              <a:rPr lang="en-GB" sz="1400" dirty="0">
                <a:latin typeface="Calibri" panose="020F0502020204030204" pitchFamily="34" charset="0"/>
              </a:rPr>
              <a:t>, MPTCP Data ACK, </a:t>
            </a:r>
            <a:r>
              <a:rPr lang="en-GB" sz="1400" dirty="0" err="1" smtClean="0">
                <a:latin typeface="Calibri" panose="020F0502020204030204" pitchFamily="34" charset="0"/>
              </a:rPr>
              <a:t>tcpcrypt</a:t>
            </a:r>
            <a:r>
              <a:rPr lang="en-GB" sz="1400" dirty="0" smtClean="0">
                <a:latin typeface="Calibri" panose="020F0502020204030204" pitchFamily="34" charset="0"/>
              </a:rPr>
              <a:t> MAC </a:t>
            </a:r>
            <a:r>
              <a:rPr lang="en-GB" sz="1400" dirty="0">
                <a:latin typeface="Calibri" panose="020F0502020204030204" pitchFamily="34" charset="0"/>
              </a:rPr>
              <a:t>of ACK</a:t>
            </a:r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01465" y="2890089"/>
            <a:ext cx="2537510" cy="713157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23225" y="2899054"/>
            <a:ext cx="2537510" cy="713157"/>
          </a:xfrm>
          <a:prstGeom prst="rect">
            <a:avLst/>
          </a:prstGeom>
        </p:spPr>
      </p:pic>
      <p:sp>
        <p:nvSpPr>
          <p:cNvPr id="96" name="Left Brace 95"/>
          <p:cNvSpPr/>
          <p:nvPr/>
        </p:nvSpPr>
        <p:spPr bwMode="auto">
          <a:xfrm rot="5400000">
            <a:off x="6664240" y="1517919"/>
            <a:ext cx="155389" cy="1075972"/>
          </a:xfrm>
          <a:prstGeom prst="leftBrace">
            <a:avLst>
              <a:gd name="adj1" fmla="val 34011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Left Brace 96"/>
          <p:cNvSpPr/>
          <p:nvPr/>
        </p:nvSpPr>
        <p:spPr bwMode="auto">
          <a:xfrm rot="5400000">
            <a:off x="4372324" y="184314"/>
            <a:ext cx="155390" cy="2834762"/>
          </a:xfrm>
          <a:prstGeom prst="leftBrace">
            <a:avLst>
              <a:gd name="adj1" fmla="val 34011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809339" y="1054880"/>
            <a:ext cx="15058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 smtClean="0">
                <a:latin typeface="Calibri" panose="020F0502020204030204" pitchFamily="34" charset="0"/>
              </a:rPr>
              <a:t>Prefix Options</a:t>
            </a:r>
          </a:p>
          <a:p>
            <a:pPr algn="r"/>
            <a:r>
              <a:rPr lang="en-GB" dirty="0" smtClean="0">
                <a:latin typeface="Calibri" panose="020F0502020204030204" pitchFamily="34" charset="0"/>
              </a:rPr>
              <a:t>are processed</a:t>
            </a:r>
            <a:br>
              <a:rPr lang="en-GB" dirty="0" smtClean="0">
                <a:latin typeface="Calibri" panose="020F0502020204030204" pitchFamily="34" charset="0"/>
              </a:rPr>
            </a:br>
            <a:r>
              <a:rPr lang="en-GB" dirty="0" smtClean="0">
                <a:latin typeface="Calibri" panose="020F0502020204030204" pitchFamily="34" charset="0"/>
              </a:rPr>
              <a:t>on arrival</a:t>
            </a:r>
            <a:endParaRPr lang="en-GB" dirty="0" smtClean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032638" y="1078468"/>
            <a:ext cx="2727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</a:rPr>
              <a:t>If this segment is </a:t>
            </a:r>
            <a:r>
              <a:rPr lang="en-GB" dirty="0" smtClean="0">
                <a:latin typeface="Calibri" panose="020F0502020204030204" pitchFamily="34" charset="0"/>
              </a:rPr>
              <a:t>delayed...</a:t>
            </a:r>
            <a:endParaRPr lang="en-GB" dirty="0" smtClean="0">
              <a:latin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279921" y="1617058"/>
            <a:ext cx="14926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</a:rPr>
              <a:t>Suffix Options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wait</a:t>
            </a:r>
            <a:endParaRPr lang="en-GB" dirty="0" smtClean="0">
              <a:latin typeface="Calibri" panose="020F0502020204030204" pitchFamily="34" charset="0"/>
            </a:endParaRPr>
          </a:p>
        </p:txBody>
      </p:sp>
      <p:sp>
        <p:nvSpPr>
          <p:cNvPr id="61" name="Left Brace 60"/>
          <p:cNvSpPr/>
          <p:nvPr/>
        </p:nvSpPr>
        <p:spPr bwMode="auto">
          <a:xfrm rot="5400000">
            <a:off x="7395045" y="2091685"/>
            <a:ext cx="155390" cy="385640"/>
          </a:xfrm>
          <a:prstGeom prst="leftBrace">
            <a:avLst>
              <a:gd name="adj1" fmla="val 34011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71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06-DWonlyBlack">
  <a:themeElements>
    <a:clrScheme name="New BT Colour palette">
      <a:dk1>
        <a:srgbClr val="321E5A"/>
      </a:dk1>
      <a:lt1>
        <a:srgbClr val="FFFFFF"/>
      </a:lt1>
      <a:dk2>
        <a:srgbClr val="000000"/>
      </a:dk2>
      <a:lt2>
        <a:srgbClr val="A5A6A5"/>
      </a:lt2>
      <a:accent1>
        <a:srgbClr val="55379B"/>
      </a:accent1>
      <a:accent2>
        <a:srgbClr val="004796"/>
      </a:accent2>
      <a:accent3>
        <a:srgbClr val="FF379B"/>
      </a:accent3>
      <a:accent4>
        <a:srgbClr val="EB352C"/>
      </a:accent4>
      <a:accent5>
        <a:srgbClr val="FF9900"/>
      </a:accent5>
      <a:accent6>
        <a:srgbClr val="0295D4"/>
      </a:accent6>
      <a:hlink>
        <a:srgbClr val="009957"/>
      </a:hlink>
      <a:folHlink>
        <a:srgbClr val="46C4DB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7A"/>
        </a:lt2>
        <a:accent1>
          <a:srgbClr val="005293"/>
        </a:accent1>
        <a:accent2>
          <a:srgbClr val="D71F85"/>
        </a:accent2>
        <a:accent3>
          <a:srgbClr val="FFFFFF"/>
        </a:accent3>
        <a:accent4>
          <a:srgbClr val="000000"/>
        </a:accent4>
        <a:accent5>
          <a:srgbClr val="AAB3C8"/>
        </a:accent5>
        <a:accent6>
          <a:srgbClr val="C31B78"/>
        </a:accent6>
        <a:hlink>
          <a:srgbClr val="80379B"/>
        </a:hlink>
        <a:folHlink>
          <a:srgbClr val="69BE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Bing_PPT_Template_LARGE">
  <a:themeElements>
    <a:clrScheme name="1_Bing_PPT_Template_LARGE 1">
      <a:dk1>
        <a:srgbClr val="000000"/>
      </a:dk1>
      <a:lt1>
        <a:srgbClr val="FFFFFF"/>
      </a:lt1>
      <a:dk2>
        <a:srgbClr val="525051"/>
      </a:dk2>
      <a:lt2>
        <a:srgbClr val="ABD9E9"/>
      </a:lt2>
      <a:accent1>
        <a:srgbClr val="FFA615"/>
      </a:accent1>
      <a:accent2>
        <a:srgbClr val="006DD4"/>
      </a:accent2>
      <a:accent3>
        <a:srgbClr val="FFFFFF"/>
      </a:accent3>
      <a:accent4>
        <a:srgbClr val="000000"/>
      </a:accent4>
      <a:accent5>
        <a:srgbClr val="FFD0AA"/>
      </a:accent5>
      <a:accent6>
        <a:srgbClr val="0062C0"/>
      </a:accent6>
      <a:hlink>
        <a:srgbClr val="2E70B8"/>
      </a:hlink>
      <a:folHlink>
        <a:srgbClr val="80C535"/>
      </a:folHlink>
    </a:clrScheme>
    <a:fontScheme name="1_Bing_PPT_Template_LARGE">
      <a:majorFont>
        <a:latin typeface="Segoe Light"/>
        <a:ea typeface=""/>
        <a:cs typeface="Arial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ing_PPT_Template_LARGE 1">
        <a:dk1>
          <a:srgbClr val="000000"/>
        </a:dk1>
        <a:lt1>
          <a:srgbClr val="FFFFFF"/>
        </a:lt1>
        <a:dk2>
          <a:srgbClr val="525051"/>
        </a:dk2>
        <a:lt2>
          <a:srgbClr val="ABD9E9"/>
        </a:lt2>
        <a:accent1>
          <a:srgbClr val="FFA615"/>
        </a:accent1>
        <a:accent2>
          <a:srgbClr val="006DD4"/>
        </a:accent2>
        <a:accent3>
          <a:srgbClr val="FFFFFF"/>
        </a:accent3>
        <a:accent4>
          <a:srgbClr val="000000"/>
        </a:accent4>
        <a:accent5>
          <a:srgbClr val="FFD0AA"/>
        </a:accent5>
        <a:accent6>
          <a:srgbClr val="0062C0"/>
        </a:accent6>
        <a:hlink>
          <a:srgbClr val="2E70B8"/>
        </a:hlink>
        <a:folHlink>
          <a:srgbClr val="80C53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Bing_PPT_Template_LARGE">
  <a:themeElements>
    <a:clrScheme name="1_Bing_PPT_Template_LARGE 1">
      <a:dk1>
        <a:srgbClr val="000000"/>
      </a:dk1>
      <a:lt1>
        <a:srgbClr val="FFFFFF"/>
      </a:lt1>
      <a:dk2>
        <a:srgbClr val="525051"/>
      </a:dk2>
      <a:lt2>
        <a:srgbClr val="ABD9E9"/>
      </a:lt2>
      <a:accent1>
        <a:srgbClr val="FFA615"/>
      </a:accent1>
      <a:accent2>
        <a:srgbClr val="006DD4"/>
      </a:accent2>
      <a:accent3>
        <a:srgbClr val="FFFFFF"/>
      </a:accent3>
      <a:accent4>
        <a:srgbClr val="000000"/>
      </a:accent4>
      <a:accent5>
        <a:srgbClr val="FFD0AA"/>
      </a:accent5>
      <a:accent6>
        <a:srgbClr val="0062C0"/>
      </a:accent6>
      <a:hlink>
        <a:srgbClr val="2E70B8"/>
      </a:hlink>
      <a:folHlink>
        <a:srgbClr val="80C535"/>
      </a:folHlink>
    </a:clrScheme>
    <a:fontScheme name="1_Bing_PPT_Template_LARGE">
      <a:majorFont>
        <a:latin typeface="Segoe Light"/>
        <a:ea typeface=""/>
        <a:cs typeface="Arial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ing_PPT_Template_LARGE 1">
        <a:dk1>
          <a:srgbClr val="000000"/>
        </a:dk1>
        <a:lt1>
          <a:srgbClr val="FFFFFF"/>
        </a:lt1>
        <a:dk2>
          <a:srgbClr val="525051"/>
        </a:dk2>
        <a:lt2>
          <a:srgbClr val="ABD9E9"/>
        </a:lt2>
        <a:accent1>
          <a:srgbClr val="FFA615"/>
        </a:accent1>
        <a:accent2>
          <a:srgbClr val="006DD4"/>
        </a:accent2>
        <a:accent3>
          <a:srgbClr val="FFFFFF"/>
        </a:accent3>
        <a:accent4>
          <a:srgbClr val="000000"/>
        </a:accent4>
        <a:accent5>
          <a:srgbClr val="FFD0AA"/>
        </a:accent5>
        <a:accent6>
          <a:srgbClr val="0062C0"/>
        </a:accent6>
        <a:hlink>
          <a:srgbClr val="2E70B8"/>
        </a:hlink>
        <a:folHlink>
          <a:srgbClr val="80C53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1409lunchbyte-quick-briscoe</Template>
  <TotalTime>25373</TotalTime>
  <Words>642</Words>
  <Application>Microsoft Office PowerPoint</Application>
  <PresentationFormat>On-screen Show (4:3)</PresentationFormat>
  <Paragraphs>229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Template06-DWonlyBlack</vt:lpstr>
      <vt:lpstr>3_Bing_PPT_Template_LARGE</vt:lpstr>
      <vt:lpstr>4_Bing_PPT_Template_LARGE</vt:lpstr>
      <vt:lpstr>Office Theme</vt:lpstr>
      <vt:lpstr>Tunnelling Through Inner Space</vt:lpstr>
      <vt:lpstr>the old transport extensibility architecture</vt:lpstr>
      <vt:lpstr>Approach: Tunnel through Inner Space</vt:lpstr>
      <vt:lpstr>Inner Space: in the TCP datastream</vt:lpstr>
      <vt:lpstr>middlebox domination strategy</vt:lpstr>
      <vt:lpstr>Inner Space:  Implications &amp; Status</vt:lpstr>
      <vt:lpstr>PowerPoint Presentation</vt:lpstr>
      <vt:lpstr>dual handshake... and migration to single</vt:lpstr>
      <vt:lpstr>TCPbis mode: 2 control channels in the datastream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Inner Space</dc:title>
  <dc:creator>Briscoe,RJ,Bob,TUB8 R</dc:creator>
  <cp:lastModifiedBy>Bob Briscoe</cp:lastModifiedBy>
  <cp:revision>282</cp:revision>
  <cp:lastPrinted>2015-01-06T22:03:03Z</cp:lastPrinted>
  <dcterms:created xsi:type="dcterms:W3CDTF">2006-08-16T00:00:00Z</dcterms:created>
  <dcterms:modified xsi:type="dcterms:W3CDTF">2015-01-06T22:08:03Z</dcterms:modified>
</cp:coreProperties>
</file>