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3" r:id="rId3"/>
    <p:sldId id="258" r:id="rId4"/>
    <p:sldId id="259" r:id="rId5"/>
    <p:sldId id="260" r:id="rId6"/>
    <p:sldId id="261" r:id="rId7"/>
    <p:sldId id="262" r:id="rId8"/>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044"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3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7" name="Picture 36"/>
          <p:cNvPicPr/>
          <p:nvPr/>
        </p:nvPicPr>
        <p:blipFill>
          <a:blip r:embed="rId2" cstate="print"/>
          <a:stretch>
            <a:fillRect/>
          </a:stretch>
        </p:blipFill>
        <p:spPr>
          <a:xfrm>
            <a:off x="2080080" y="1604520"/>
            <a:ext cx="4982760" cy="3977280"/>
          </a:xfrm>
          <a:prstGeom prst="rect">
            <a:avLst/>
          </a:prstGeom>
          <a:ln>
            <a:noFill/>
          </a:ln>
        </p:spPr>
      </p:pic>
      <p:pic>
        <p:nvPicPr>
          <p:cNvPr id="38" name="Picture 37"/>
          <p:cNvPicPr/>
          <p:nvPr/>
        </p:nvPicPr>
        <p:blipFill>
          <a:blip r:embed="rId2" cstate="print"/>
          <a:stretch>
            <a:fillRect/>
          </a:stretch>
        </p:blipFill>
        <p:spPr>
          <a:xfrm>
            <a:off x="2080080" y="1604520"/>
            <a:ext cx="498276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6" name="PlaceHolder 2"/>
          <p:cNvSpPr>
            <a:spLocks noGrp="1"/>
          </p:cNvSpPr>
          <p:nvPr>
            <p:ph type="subTitle"/>
          </p:nvPr>
        </p:nvSpPr>
        <p:spPr>
          <a:xfrm>
            <a:off x="457200" y="1604520"/>
            <a:ext cx="8229240" cy="397764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82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5160"/>
          </a:xfrm>
          <a:prstGeom prst="rect">
            <a:avLst/>
          </a:prstGeom>
        </p:spPr>
        <p:txBody>
          <a:bodyPr lIns="0" tIns="0" rIns="0" bIns="0" anchor="ctr"/>
          <a:lstStyle/>
          <a:p>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dt"/>
          </p:nvPr>
        </p:nvSpPr>
        <p:spPr>
          <a:xfrm>
            <a:off x="457200" y="6356520"/>
            <a:ext cx="2133360" cy="364680"/>
          </a:xfrm>
          <a:prstGeom prst="rect">
            <a:avLst/>
          </a:prstGeom>
        </p:spPr>
        <p:txBody>
          <a:bodyPr anchor="ctr"/>
          <a:lstStyle/>
          <a:p>
            <a:pPr>
              <a:lnSpc>
                <a:spcPct val="100000"/>
              </a:lnSpc>
            </a:pPr>
            <a:r>
              <a:rPr lang="en-GB" sz="1200">
                <a:solidFill>
                  <a:srgbClr val="8B8B8B"/>
                </a:solidFill>
                <a:latin typeface="Calibri"/>
              </a:rPr>
              <a:t>03/11/15</a:t>
            </a:r>
            <a:endParaRPr/>
          </a:p>
        </p:txBody>
      </p:sp>
      <p:sp>
        <p:nvSpPr>
          <p:cNvPr id="6" name="PlaceHolder 2"/>
          <p:cNvSpPr>
            <a:spLocks noGrp="1"/>
          </p:cNvSpPr>
          <p:nvPr>
            <p:ph type="ftr"/>
          </p:nvPr>
        </p:nvSpPr>
        <p:spPr>
          <a:xfrm>
            <a:off x="3124080" y="6356520"/>
            <a:ext cx="2895120" cy="364680"/>
          </a:xfrm>
          <a:prstGeom prst="rect">
            <a:avLst/>
          </a:prstGeom>
        </p:spPr>
        <p:txBody>
          <a:bodyPr anchor="ctr"/>
          <a:lstStyle/>
          <a:p>
            <a:endParaRPr/>
          </a:p>
        </p:txBody>
      </p:sp>
      <p:sp>
        <p:nvSpPr>
          <p:cNvPr id="2" name="PlaceHolder 3"/>
          <p:cNvSpPr>
            <a:spLocks noGrp="1"/>
          </p:cNvSpPr>
          <p:nvPr>
            <p:ph type="sldNum"/>
          </p:nvPr>
        </p:nvSpPr>
        <p:spPr>
          <a:xfrm>
            <a:off x="6553080" y="6356520"/>
            <a:ext cx="2133360" cy="364680"/>
          </a:xfrm>
          <a:prstGeom prst="rect">
            <a:avLst/>
          </a:prstGeom>
        </p:spPr>
        <p:txBody>
          <a:bodyPr anchor="ctr"/>
          <a:lstStyle/>
          <a:p>
            <a:pPr algn="r">
              <a:lnSpc>
                <a:spcPct val="100000"/>
              </a:lnSpc>
            </a:pPr>
            <a:fld id="{622AA039-475C-4003-A9E8-4234CCEA0629}" type="slidenum">
              <a:rPr lang="en-GB" sz="1200">
                <a:solidFill>
                  <a:srgbClr val="8B8B8B"/>
                </a:solidFill>
                <a:latin typeface="Calibri"/>
              </a:rPr>
              <a:pPr algn="r">
                <a:lnSpc>
                  <a:spcPct val="100000"/>
                </a:lnSpc>
              </a:pPr>
              <a:t>‹#›</a:t>
            </a:fld>
            <a:endParaRPr/>
          </a:p>
        </p:txBody>
      </p:sp>
      <p:sp>
        <p:nvSpPr>
          <p:cNvPr id="3" name="PlaceHolder 4"/>
          <p:cNvSpPr>
            <a:spLocks noGrp="1"/>
          </p:cNvSpPr>
          <p:nvPr>
            <p:ph type="title"/>
          </p:nvPr>
        </p:nvSpPr>
        <p:spPr>
          <a:xfrm>
            <a:off x="457200" y="273600"/>
            <a:ext cx="8229240" cy="1144800"/>
          </a:xfrm>
          <a:prstGeom prst="rect">
            <a:avLst/>
          </a:prstGeom>
        </p:spPr>
        <p:txBody>
          <a:bodyPr lIns="0" tIns="0" rIns="0" bIns="0" anchor="ctr"/>
          <a:lstStyle/>
          <a:p>
            <a:r>
              <a:rPr lang="zh-CN">
                <a:latin typeface="Calibri"/>
              </a:rPr>
              <a:t>Click to edit the title text format</a:t>
            </a:r>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zh-CN" sz="3200">
                <a:latin typeface="Calibri"/>
              </a:rPr>
              <a:t>Click to edit the outline text format</a:t>
            </a:r>
            <a:endParaRPr/>
          </a:p>
          <a:p>
            <a:pPr lvl="1">
              <a:buSzPct val="75000"/>
              <a:buFont typeface="StarSymbol"/>
              <a:buChar char=""/>
            </a:pPr>
            <a:r>
              <a:rPr lang="zh-CN" sz="2400">
                <a:latin typeface="Calibri"/>
              </a:rPr>
              <a:t>Second Outline Level</a:t>
            </a:r>
            <a:endParaRPr/>
          </a:p>
          <a:p>
            <a:pPr lvl="2">
              <a:buSzPct val="45000"/>
              <a:buFont typeface="StarSymbol"/>
              <a:buChar char=""/>
            </a:pPr>
            <a:r>
              <a:rPr lang="zh-CN" sz="2000">
                <a:latin typeface="Calibri"/>
              </a:rPr>
              <a:t>Third Outline Level</a:t>
            </a:r>
            <a:endParaRPr/>
          </a:p>
          <a:p>
            <a:pPr lvl="3">
              <a:buSzPct val="75000"/>
              <a:buFont typeface="StarSymbol"/>
              <a:buChar char=""/>
            </a:pPr>
            <a:r>
              <a:rPr lang="zh-CN" sz="2000">
                <a:latin typeface="Calibri"/>
              </a:rPr>
              <a:t>Fourth Outline Level</a:t>
            </a:r>
            <a:endParaRPr/>
          </a:p>
          <a:p>
            <a:pPr lvl="4">
              <a:buSzPct val="45000"/>
              <a:buFont typeface="StarSymbol"/>
              <a:buChar char=""/>
            </a:pPr>
            <a:r>
              <a:rPr lang="zh-CN" sz="2000">
                <a:latin typeface="Calibri"/>
              </a:rPr>
              <a:t>Fifth Outline Level</a:t>
            </a:r>
            <a:endParaRPr/>
          </a:p>
          <a:p>
            <a:pPr lvl="5">
              <a:buSzPct val="45000"/>
              <a:buFont typeface="StarSymbol"/>
              <a:buChar char=""/>
            </a:pPr>
            <a:r>
              <a:rPr lang="zh-CN" sz="2000">
                <a:latin typeface="Calibri"/>
              </a:rPr>
              <a:t>Sixth Outline Level</a:t>
            </a:r>
            <a:endParaRPr/>
          </a:p>
          <a:p>
            <a:pPr lvl="6">
              <a:buSzPct val="45000"/>
              <a:buFont typeface="StarSymbol"/>
              <a:buChar char=""/>
            </a:pPr>
            <a:r>
              <a:rPr lang="zh-CN" sz="2000">
                <a:latin typeface="Calibri"/>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atatracker.ietf.org/liaison/1424/" TargetMode="External"/><Relationship Id="rId2" Type="http://schemas.openxmlformats.org/officeDocument/2006/relationships/hyperlink" Target="https://datatracker.ietf.org/liaison/136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410760" y="588600"/>
            <a:ext cx="8229240" cy="1144800"/>
          </a:xfrm>
          <a:prstGeom prst="rect">
            <a:avLst/>
          </a:prstGeom>
        </p:spPr>
        <p:txBody>
          <a:bodyPr lIns="0" tIns="0" rIns="0" bIns="0" anchor="ctr"/>
          <a:lstStyle/>
          <a:p>
            <a:pPr algn="ctr"/>
            <a:r>
              <a:rPr lang="zh-CN" sz="3200">
                <a:solidFill>
                  <a:srgbClr val="C00000"/>
                </a:solidFill>
                <a:latin typeface="Calibri"/>
              </a:rPr>
              <a:t>Guidelines for Adding Congestion Notification
to Protocols that Encapsulate IP</a:t>
            </a:r>
            <a:r>
              <a:rPr lang="zh-CN" sz="2800">
                <a:solidFill>
                  <a:srgbClr val="C00000"/>
                </a:solidFill>
                <a:latin typeface="Calibri"/>
              </a:rPr>
              <a:t> 
</a:t>
            </a:r>
            <a:r>
              <a:rPr lang="zh-CN" sz="2400">
                <a:solidFill>
                  <a:srgbClr val="C00000"/>
                </a:solidFill>
                <a:latin typeface="Calibri"/>
              </a:rPr>
              <a:t>(draft-ietf-tsvwg-ecn-encap-guidelines-04)</a:t>
            </a:r>
            <a:endParaRPr/>
          </a:p>
        </p:txBody>
      </p:sp>
      <p:sp>
        <p:nvSpPr>
          <p:cNvPr id="40" name="TextShape 2"/>
          <p:cNvSpPr txBox="1"/>
          <p:nvPr/>
        </p:nvSpPr>
        <p:spPr>
          <a:xfrm>
            <a:off x="457200" y="2232000"/>
            <a:ext cx="8229240" cy="3398760"/>
          </a:xfrm>
          <a:prstGeom prst="rect">
            <a:avLst/>
          </a:prstGeom>
        </p:spPr>
        <p:txBody>
          <a:bodyPr lIns="0" tIns="0" rIns="0" bIns="0"/>
          <a:lstStyle/>
          <a:p>
            <a:pPr algn="ctr"/>
            <a:r>
              <a:rPr lang="en-GB" sz="2400" dirty="0">
                <a:solidFill>
                  <a:srgbClr val="000000"/>
                </a:solidFill>
                <a:latin typeface="Calibri"/>
              </a:rPr>
              <a:t>Bob Briscoe (</a:t>
            </a:r>
            <a:r>
              <a:rPr lang="en-GB" sz="2400" dirty="0" err="1">
                <a:solidFill>
                  <a:srgbClr val="000000"/>
                </a:solidFill>
                <a:latin typeface="Calibri"/>
              </a:rPr>
              <a:t>Simula</a:t>
            </a:r>
            <a:r>
              <a:rPr lang="en-GB" sz="2400" dirty="0">
                <a:solidFill>
                  <a:srgbClr val="000000"/>
                </a:solidFill>
                <a:latin typeface="Calibri"/>
              </a:rPr>
              <a:t> Research Lab)
John Kaippallimalil (Huawei)
Pat Thaler (Broadcom)</a:t>
            </a:r>
            <a:endParaRPr dirty="0"/>
          </a:p>
          <a:p>
            <a:pPr algn="ctr"/>
            <a:endParaRPr dirty="0"/>
          </a:p>
          <a:p>
            <a:pPr algn="ctr"/>
            <a:r>
              <a:rPr lang="en-GB" sz="2400" dirty="0">
                <a:solidFill>
                  <a:srgbClr val="000000"/>
                </a:solidFill>
                <a:latin typeface="Calibri"/>
              </a:rPr>
              <a:t>IETF-94, Nov 2015, </a:t>
            </a:r>
            <a:r>
              <a:rPr lang="en-GB" sz="2400" dirty="0" smtClean="0">
                <a:solidFill>
                  <a:srgbClr val="000000"/>
                </a:solidFill>
                <a:latin typeface="Calibri"/>
              </a:rPr>
              <a:t>Yokohama</a:t>
            </a:r>
            <a:endParaRPr dirty="0"/>
          </a:p>
        </p:txBody>
      </p:sp>
      <p:sp>
        <p:nvSpPr>
          <p:cNvPr id="41" name="TextShape 3"/>
          <p:cNvSpPr txBox="1"/>
          <p:nvPr/>
        </p:nvSpPr>
        <p:spPr>
          <a:xfrm>
            <a:off x="2124000" y="6120000"/>
            <a:ext cx="6048000" cy="612000"/>
          </a:xfrm>
          <a:prstGeom prst="rect">
            <a:avLst/>
          </a:prstGeom>
        </p:spPr>
        <p:txBody>
          <a:bodyPr lIns="90000" tIns="45000" rIns="90000" bIns="45000"/>
          <a:lstStyle/>
          <a:p>
            <a:r>
              <a:rPr lang="en-GB" sz="1200">
                <a:latin typeface="Georgia"/>
              </a:rPr>
              <a:t>Bob Briscoe's contribution is part-funded by the European Community under its Seventh Framework Programme through the Reducing Internet Transport Latency (RITE) project (ICT-317700).  The views expressed here are solely those of the authors.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1"/>
          <p:cNvSpPr txBox="1"/>
          <p:nvPr/>
        </p:nvSpPr>
        <p:spPr>
          <a:xfrm>
            <a:off x="457200" y="273600"/>
            <a:ext cx="8229240" cy="1144800"/>
          </a:xfrm>
          <a:prstGeom prst="rect">
            <a:avLst/>
          </a:prstGeom>
        </p:spPr>
        <p:txBody>
          <a:bodyPr lIns="0" tIns="0" rIns="0" bIns="0" anchor="ctr"/>
          <a:lstStyle/>
          <a:p>
            <a:r>
              <a:rPr lang="zh-CN" sz="3200" dirty="0">
                <a:latin typeface="Calibri" pitchFamily="34" charset="0"/>
              </a:rPr>
              <a:t>Renewed relevance of this draft</a:t>
            </a:r>
            <a:endParaRPr dirty="0">
              <a:latin typeface="Calibri" pitchFamily="34" charset="0"/>
            </a:endParaRPr>
          </a:p>
        </p:txBody>
      </p:sp>
      <p:sp>
        <p:nvSpPr>
          <p:cNvPr id="7" name="TextShape 2"/>
          <p:cNvSpPr txBox="1"/>
          <p:nvPr/>
        </p:nvSpPr>
        <p:spPr>
          <a:xfrm>
            <a:off x="457200" y="1128120"/>
            <a:ext cx="8229240" cy="3977280"/>
          </a:xfrm>
          <a:prstGeom prst="rect">
            <a:avLst/>
          </a:prstGeom>
        </p:spPr>
        <p:txBody>
          <a:bodyPr lIns="0" tIns="0" rIns="0" bIns="0"/>
          <a:lstStyle/>
          <a:p>
            <a:pPr>
              <a:buSzPct val="45000"/>
            </a:pPr>
            <a:endParaRPr sz="2300" dirty="0" smtClean="0">
              <a:latin typeface="Calibri" pitchFamily="34" charset="0"/>
            </a:endParaRPr>
          </a:p>
          <a:p>
            <a:pPr>
              <a:buFont typeface="Calibri" pitchFamily="34" charset="0"/>
              <a:buChar char="•"/>
            </a:pPr>
            <a:r>
              <a:rPr lang="en-US" sz="2300" dirty="0" smtClean="0">
                <a:latin typeface="Calibri" pitchFamily="34" charset="0"/>
              </a:rPr>
              <a:t> Apple’s recent ECN deployment experience: </a:t>
            </a:r>
          </a:p>
          <a:p>
            <a:pPr lvl="1">
              <a:buFont typeface="Calibri" pitchFamily="34" charset="0"/>
              <a:buChar char="•"/>
            </a:pPr>
            <a:r>
              <a:rPr lang="en-US" sz="2300" dirty="0" smtClean="0">
                <a:latin typeface="Calibri" pitchFamily="34" charset="0"/>
              </a:rPr>
              <a:t> </a:t>
            </a:r>
            <a:r>
              <a:rPr lang="en-US" sz="2300" dirty="0" smtClean="0">
                <a:latin typeface="Calibri" pitchFamily="34" charset="0"/>
              </a:rPr>
              <a:t>Unity Media (German ISP) is marking all packets CE</a:t>
            </a:r>
          </a:p>
          <a:p>
            <a:pPr lvl="1">
              <a:buFont typeface="Calibri" pitchFamily="34" charset="0"/>
              <a:buChar char="•"/>
            </a:pPr>
            <a:r>
              <a:rPr lang="en-US" sz="2300" dirty="0">
                <a:latin typeface="Calibri" pitchFamily="34" charset="0"/>
              </a:rPr>
              <a:t> </a:t>
            </a:r>
            <a:r>
              <a:rPr lang="en-US" sz="2300" dirty="0" smtClean="0">
                <a:latin typeface="Calibri" pitchFamily="34" charset="0"/>
              </a:rPr>
              <a:t>Apple VPN’s diligent compliance with ECN tunnels [RFC6040]</a:t>
            </a:r>
            <a:br>
              <a:rPr lang="en-US" sz="2300" dirty="0" smtClean="0">
                <a:latin typeface="Calibri" pitchFamily="34" charset="0"/>
              </a:rPr>
            </a:br>
            <a:r>
              <a:rPr lang="en-US" sz="2300" dirty="0" smtClean="0">
                <a:latin typeface="Calibri" pitchFamily="34" charset="0"/>
              </a:rPr>
              <a:t>   - (correctly) dropped all non-ECN packets with CE outer</a:t>
            </a:r>
          </a:p>
          <a:p>
            <a:pPr lvl="1">
              <a:buFont typeface="Calibri" pitchFamily="34" charset="0"/>
              <a:buChar char="•"/>
            </a:pPr>
            <a:r>
              <a:rPr lang="en-US" sz="2300" dirty="0">
                <a:latin typeface="Calibri" pitchFamily="34" charset="0"/>
              </a:rPr>
              <a:t> </a:t>
            </a:r>
            <a:r>
              <a:rPr lang="en-US" sz="2300" dirty="0" smtClean="0">
                <a:latin typeface="Calibri" pitchFamily="34" charset="0"/>
              </a:rPr>
              <a:t>see presentation in HOPSRG</a:t>
            </a:r>
            <a:br>
              <a:rPr lang="en-US" sz="2300" dirty="0" smtClean="0">
                <a:latin typeface="Calibri" pitchFamily="34" charset="0"/>
              </a:rPr>
            </a:br>
            <a:endParaRPr lang="en-US" sz="2300" dirty="0" smtClean="0">
              <a:latin typeface="Calibri" pitchFamily="34" charset="0"/>
            </a:endParaRPr>
          </a:p>
          <a:p>
            <a:pPr>
              <a:buFont typeface="Calibri" pitchFamily="34" charset="0"/>
              <a:buChar char="•"/>
            </a:pPr>
            <a:r>
              <a:rPr lang="en-US" sz="2300" dirty="0" smtClean="0">
                <a:latin typeface="Calibri" pitchFamily="34" charset="0"/>
              </a:rPr>
              <a:t> Purpose of this draft and recent </a:t>
            </a:r>
            <a:r>
              <a:rPr lang="en-US" sz="2300" dirty="0" smtClean="0">
                <a:latin typeface="Calibri" pitchFamily="34" charset="0"/>
              </a:rPr>
              <a:t>liaisons:</a:t>
            </a:r>
          </a:p>
          <a:p>
            <a:pPr lvl="1">
              <a:buFont typeface="Calibri" pitchFamily="34" charset="0"/>
              <a:buChar char="•"/>
            </a:pPr>
            <a:r>
              <a:rPr lang="en-US" sz="2300" dirty="0">
                <a:latin typeface="Calibri" pitchFamily="34" charset="0"/>
              </a:rPr>
              <a:t> </a:t>
            </a:r>
            <a:r>
              <a:rPr lang="en-US" sz="2300" dirty="0" smtClean="0">
                <a:latin typeface="Calibri" pitchFamily="34" charset="0"/>
              </a:rPr>
              <a:t>catch systemic ECN layering problems:</a:t>
            </a:r>
          </a:p>
          <a:p>
            <a:pPr lvl="1">
              <a:buFont typeface="Calibri" pitchFamily="34" charset="0"/>
              <a:buChar char="•"/>
            </a:pPr>
            <a:r>
              <a:rPr lang="zh-CN" sz="2300" dirty="0">
                <a:latin typeface="Calibri" pitchFamily="34" charset="0"/>
              </a:rPr>
              <a:t>IEEE: </a:t>
            </a:r>
            <a:r>
              <a:rPr lang="zh-CN" sz="2300" dirty="0">
                <a:latin typeface="Calibri" pitchFamily="34" charset="0"/>
                <a:hlinkClick r:id="rId2"/>
              </a:rPr>
              <a:t>https://datatracker.ietf.org/liaison/1364/</a:t>
            </a:r>
            <a:endParaRPr lang="en-US" altLang="zh-CN" sz="2300" dirty="0">
              <a:latin typeface="Calibri" pitchFamily="34" charset="0"/>
            </a:endParaRPr>
          </a:p>
          <a:p>
            <a:pPr lvl="1">
              <a:buFont typeface="Calibri" pitchFamily="34" charset="0"/>
              <a:buChar char="•"/>
            </a:pPr>
            <a:r>
              <a:rPr lang="zh-CN" sz="2300" dirty="0">
                <a:latin typeface="Calibri" pitchFamily="34" charset="0"/>
              </a:rPr>
              <a:t>3GPP</a:t>
            </a:r>
            <a:r>
              <a:rPr lang="zh-CN" sz="2300" dirty="0">
                <a:latin typeface="Calibri" pitchFamily="34" charset="0"/>
              </a:rPr>
              <a:t>: </a:t>
            </a:r>
            <a:r>
              <a:rPr lang="zh-CN" sz="2300" dirty="0">
                <a:latin typeface="Calibri" pitchFamily="34" charset="0"/>
                <a:hlinkClick r:id="rId3"/>
              </a:rPr>
              <a:t>https://datatracker.ietf.org/liaison/1424</a:t>
            </a:r>
            <a:r>
              <a:rPr lang="zh-CN" sz="2300" dirty="0">
                <a:latin typeface="Calibri" pitchFamily="34" charset="0"/>
                <a:hlinkClick r:id="rId3"/>
              </a:rPr>
              <a:t>/</a:t>
            </a:r>
            <a:r>
              <a:rPr lang="en-US" altLang="zh-CN" sz="2300" dirty="0">
                <a:latin typeface="Calibri" pitchFamily="34" charset="0"/>
              </a:rPr>
              <a:t> </a:t>
            </a:r>
            <a:endParaRPr lang="en-US" sz="2300"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37"/>
          <p:cNvSpPr/>
          <p:nvPr/>
        </p:nvSpPr>
        <p:spPr>
          <a:xfrm>
            <a:off x="432000" y="76200"/>
            <a:ext cx="8280000" cy="689400"/>
          </a:xfrm>
          <a:prstGeom prst="rect">
            <a:avLst/>
          </a:prstGeom>
          <a:noFill/>
          <a:ln>
            <a:noFill/>
          </a:ln>
        </p:spPr>
        <p:txBody>
          <a:bodyPr lIns="90000" tIns="45000" rIns="90000" bIns="45000"/>
          <a:lstStyle/>
          <a:p>
            <a:pPr algn="ctr">
              <a:lnSpc>
                <a:spcPct val="100000"/>
              </a:lnSpc>
            </a:pPr>
            <a:r>
              <a:rPr lang="en-GB" sz="3600" dirty="0">
                <a:solidFill>
                  <a:srgbClr val="C00000"/>
                </a:solidFill>
                <a:latin typeface="Calibri"/>
              </a:rPr>
              <a:t>Context</a:t>
            </a:r>
            <a:endParaRPr dirty="0"/>
          </a:p>
        </p:txBody>
      </p:sp>
      <p:pic>
        <p:nvPicPr>
          <p:cNvPr id="40" name="Picture 2"/>
          <p:cNvPicPr>
            <a:picLocks noChangeAspect="1" noChangeArrowheads="1"/>
          </p:cNvPicPr>
          <p:nvPr/>
        </p:nvPicPr>
        <p:blipFill>
          <a:blip r:embed="rId2" cstate="print"/>
          <a:srcRect/>
          <a:stretch>
            <a:fillRect/>
          </a:stretch>
        </p:blipFill>
        <p:spPr bwMode="auto">
          <a:xfrm>
            <a:off x="746967" y="1847040"/>
            <a:ext cx="5943600" cy="2150775"/>
          </a:xfrm>
          <a:prstGeom prst="rect">
            <a:avLst/>
          </a:prstGeom>
          <a:noFill/>
          <a:ln w="9525">
            <a:noFill/>
            <a:miter lim="800000"/>
            <a:headEnd/>
            <a:tailEnd/>
          </a:ln>
        </p:spPr>
      </p:pic>
      <p:sp>
        <p:nvSpPr>
          <p:cNvPr id="41" name="Cloud"/>
          <p:cNvSpPr>
            <a:spLocks noChangeAspect="1" noEditPoints="1" noChangeArrowheads="1"/>
          </p:cNvSpPr>
          <p:nvPr/>
        </p:nvSpPr>
        <p:spPr bwMode="auto">
          <a:xfrm>
            <a:off x="7263683" y="655032"/>
            <a:ext cx="1345373" cy="88474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95000"/>
            </a:schemeClr>
          </a:solidFill>
          <a:ln w="9525">
            <a:solidFill>
              <a:schemeClr val="bg1">
                <a:lumMod val="75000"/>
              </a:schemeClr>
            </a:solidFill>
            <a:miter lim="800000"/>
            <a:headEnd/>
            <a:tailEnd/>
          </a:ln>
          <a:effectLst>
            <a:outerShdw dist="107763" dir="2700000" algn="ctr" rotWithShape="0">
              <a:srgbClr val="808080"/>
            </a:outerShdw>
          </a:effectLst>
        </p:spPr>
        <p:txBody>
          <a:bodyPr/>
          <a:lstStyle/>
          <a:p>
            <a:pPr>
              <a:defRPr/>
            </a:pPr>
            <a:endParaRPr lang="en-US"/>
          </a:p>
        </p:txBody>
      </p:sp>
      <p:sp>
        <p:nvSpPr>
          <p:cNvPr id="42" name="TextBox 41"/>
          <p:cNvSpPr txBox="1"/>
          <p:nvPr/>
        </p:nvSpPr>
        <p:spPr>
          <a:xfrm>
            <a:off x="7099576" y="771063"/>
            <a:ext cx="1596206" cy="523220"/>
          </a:xfrm>
          <a:prstGeom prst="rect">
            <a:avLst/>
          </a:prstGeom>
          <a:noFill/>
        </p:spPr>
        <p:txBody>
          <a:bodyPr wrap="none" rtlCol="0">
            <a:spAutoFit/>
          </a:bodyPr>
          <a:lstStyle/>
          <a:p>
            <a:pPr algn="ctr"/>
            <a:r>
              <a:rPr lang="en-US" sz="1400" dirty="0" smtClean="0"/>
              <a:t>APN #1</a:t>
            </a:r>
            <a:br>
              <a:rPr lang="en-US" sz="1400" dirty="0" smtClean="0"/>
            </a:br>
            <a:r>
              <a:rPr lang="en-US" sz="1400" dirty="0" smtClean="0"/>
              <a:t>(e.g., IMS Network)</a:t>
            </a:r>
            <a:endParaRPr lang="en-US" sz="1400" dirty="0"/>
          </a:p>
        </p:txBody>
      </p:sp>
      <p:sp>
        <p:nvSpPr>
          <p:cNvPr id="43" name="Cloud"/>
          <p:cNvSpPr>
            <a:spLocks noChangeAspect="1" noEditPoints="1" noChangeArrowheads="1"/>
          </p:cNvSpPr>
          <p:nvPr/>
        </p:nvSpPr>
        <p:spPr bwMode="auto">
          <a:xfrm>
            <a:off x="7403204" y="1591207"/>
            <a:ext cx="1345373" cy="88474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90000"/>
            </a:schemeClr>
          </a:solidFill>
          <a:ln w="9525">
            <a:solidFill>
              <a:schemeClr val="bg1">
                <a:lumMod val="75000"/>
              </a:schemeClr>
            </a:solidFill>
            <a:miter lim="800000"/>
            <a:headEnd/>
            <a:tailEnd/>
          </a:ln>
          <a:effectLst>
            <a:outerShdw dist="107763" dir="2700000" algn="ctr" rotWithShape="0">
              <a:srgbClr val="808080"/>
            </a:outerShdw>
          </a:effectLst>
        </p:spPr>
        <p:txBody>
          <a:bodyPr/>
          <a:lstStyle/>
          <a:p>
            <a:pPr>
              <a:defRPr/>
            </a:pPr>
            <a:endParaRPr lang="en-US"/>
          </a:p>
        </p:txBody>
      </p:sp>
      <p:sp>
        <p:nvSpPr>
          <p:cNvPr id="44" name="TextBox 43"/>
          <p:cNvSpPr txBox="1"/>
          <p:nvPr/>
        </p:nvSpPr>
        <p:spPr>
          <a:xfrm>
            <a:off x="7419599" y="1754738"/>
            <a:ext cx="1235211" cy="523220"/>
          </a:xfrm>
          <a:prstGeom prst="rect">
            <a:avLst/>
          </a:prstGeom>
          <a:noFill/>
        </p:spPr>
        <p:txBody>
          <a:bodyPr wrap="none" rtlCol="0">
            <a:spAutoFit/>
          </a:bodyPr>
          <a:lstStyle/>
          <a:p>
            <a:pPr algn="ctr"/>
            <a:r>
              <a:rPr lang="en-US" sz="1400" dirty="0" smtClean="0"/>
              <a:t>APN #2</a:t>
            </a:r>
            <a:br>
              <a:rPr lang="en-US" sz="1400" dirty="0" smtClean="0"/>
            </a:br>
            <a:r>
              <a:rPr lang="en-US" sz="1400" dirty="0" smtClean="0"/>
              <a:t>(e.g., internet)</a:t>
            </a:r>
            <a:endParaRPr lang="en-US" sz="1400" dirty="0"/>
          </a:p>
        </p:txBody>
      </p:sp>
      <p:cxnSp>
        <p:nvCxnSpPr>
          <p:cNvPr id="45" name="Straight Connector 44"/>
          <p:cNvCxnSpPr/>
          <p:nvPr/>
        </p:nvCxnSpPr>
        <p:spPr>
          <a:xfrm flipV="1">
            <a:off x="1133341" y="958393"/>
            <a:ext cx="4906851" cy="1"/>
          </a:xfrm>
          <a:prstGeom prst="line">
            <a:avLst/>
          </a:prstGeom>
          <a:ln w="38100">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3090930" y="726573"/>
            <a:ext cx="429926" cy="276999"/>
          </a:xfrm>
          <a:prstGeom prst="rect">
            <a:avLst/>
          </a:prstGeom>
          <a:noFill/>
        </p:spPr>
        <p:txBody>
          <a:bodyPr wrap="none" rtlCol="0">
            <a:spAutoFit/>
          </a:bodyPr>
          <a:lstStyle/>
          <a:p>
            <a:r>
              <a:rPr lang="en-US" sz="1200" b="1" dirty="0" smtClean="0">
                <a:solidFill>
                  <a:srgbClr val="0070C0"/>
                </a:solidFill>
              </a:rPr>
              <a:t>IP-a</a:t>
            </a:r>
            <a:endParaRPr lang="en-US" sz="1200" b="1" dirty="0">
              <a:solidFill>
                <a:srgbClr val="0070C0"/>
              </a:solidFill>
            </a:endParaRPr>
          </a:p>
        </p:txBody>
      </p:sp>
      <p:cxnSp>
        <p:nvCxnSpPr>
          <p:cNvPr id="85" name="Straight Connector 84"/>
          <p:cNvCxnSpPr/>
          <p:nvPr/>
        </p:nvCxnSpPr>
        <p:spPr>
          <a:xfrm>
            <a:off x="2987898" y="1125818"/>
            <a:ext cx="1313645" cy="0"/>
          </a:xfrm>
          <a:prstGeom prst="line">
            <a:avLst/>
          </a:prstGeom>
          <a:ln w="38100">
            <a:solidFill>
              <a:schemeClr val="accent3">
                <a:lumMod val="75000"/>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4608490" y="1123671"/>
            <a:ext cx="1313645" cy="0"/>
          </a:xfrm>
          <a:prstGeom prst="line">
            <a:avLst/>
          </a:prstGeom>
          <a:ln w="38100">
            <a:solidFill>
              <a:schemeClr val="accent3">
                <a:lumMod val="75000"/>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3307724" y="917609"/>
            <a:ext cx="640753" cy="276999"/>
          </a:xfrm>
          <a:prstGeom prst="rect">
            <a:avLst/>
          </a:prstGeom>
          <a:noFill/>
        </p:spPr>
        <p:txBody>
          <a:bodyPr wrap="none" rtlCol="0">
            <a:spAutoFit/>
          </a:bodyPr>
          <a:lstStyle/>
          <a:p>
            <a:r>
              <a:rPr lang="en-US" sz="1200" b="1" dirty="0" smtClean="0">
                <a:solidFill>
                  <a:schemeClr val="accent3">
                    <a:lumMod val="75000"/>
                  </a:schemeClr>
                </a:solidFill>
              </a:rPr>
              <a:t>GTP-a1</a:t>
            </a:r>
            <a:endParaRPr lang="en-US" sz="1200" b="1" dirty="0">
              <a:solidFill>
                <a:schemeClr val="accent3">
                  <a:lumMod val="75000"/>
                </a:schemeClr>
              </a:solidFill>
            </a:endParaRPr>
          </a:p>
        </p:txBody>
      </p:sp>
      <p:sp>
        <p:nvSpPr>
          <p:cNvPr id="88" name="TextBox 87"/>
          <p:cNvSpPr txBox="1"/>
          <p:nvPr/>
        </p:nvSpPr>
        <p:spPr>
          <a:xfrm>
            <a:off x="4992710" y="915462"/>
            <a:ext cx="640753" cy="276999"/>
          </a:xfrm>
          <a:prstGeom prst="rect">
            <a:avLst/>
          </a:prstGeom>
          <a:noFill/>
        </p:spPr>
        <p:txBody>
          <a:bodyPr wrap="none" rtlCol="0">
            <a:spAutoFit/>
          </a:bodyPr>
          <a:lstStyle/>
          <a:p>
            <a:r>
              <a:rPr lang="en-US" sz="1200" b="1" dirty="0" smtClean="0">
                <a:solidFill>
                  <a:schemeClr val="accent3">
                    <a:lumMod val="75000"/>
                  </a:schemeClr>
                </a:solidFill>
              </a:rPr>
              <a:t>GTP-a2</a:t>
            </a:r>
            <a:endParaRPr lang="en-US" sz="1200" b="1" dirty="0">
              <a:solidFill>
                <a:schemeClr val="accent3">
                  <a:lumMod val="75000"/>
                </a:schemeClr>
              </a:solidFill>
            </a:endParaRPr>
          </a:p>
        </p:txBody>
      </p:sp>
      <p:cxnSp>
        <p:nvCxnSpPr>
          <p:cNvPr id="89" name="Straight Connector 88"/>
          <p:cNvCxnSpPr/>
          <p:nvPr/>
        </p:nvCxnSpPr>
        <p:spPr>
          <a:xfrm>
            <a:off x="1272862" y="1123672"/>
            <a:ext cx="1313645" cy="0"/>
          </a:xfrm>
          <a:prstGeom prst="line">
            <a:avLst/>
          </a:prstGeom>
          <a:ln w="38100">
            <a:solidFill>
              <a:schemeClr val="accent6">
                <a:lumMod val="60000"/>
                <a:lumOff val="40000"/>
                <a:alpha val="47059"/>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1566930" y="915463"/>
            <a:ext cx="649537" cy="276999"/>
          </a:xfrm>
          <a:prstGeom prst="rect">
            <a:avLst/>
          </a:prstGeom>
          <a:noFill/>
        </p:spPr>
        <p:txBody>
          <a:bodyPr wrap="none" rtlCol="0">
            <a:spAutoFit/>
          </a:bodyPr>
          <a:lstStyle/>
          <a:p>
            <a:r>
              <a:rPr lang="en-US" sz="1200" b="1" dirty="0" smtClean="0">
                <a:solidFill>
                  <a:schemeClr val="accent6">
                    <a:lumMod val="60000"/>
                    <a:lumOff val="40000"/>
                  </a:schemeClr>
                </a:solidFill>
              </a:rPr>
              <a:t>PDCP-a</a:t>
            </a:r>
            <a:endParaRPr lang="en-US" sz="1200" b="1" dirty="0">
              <a:solidFill>
                <a:schemeClr val="accent6">
                  <a:lumMod val="60000"/>
                  <a:lumOff val="40000"/>
                </a:schemeClr>
              </a:solidFill>
            </a:endParaRPr>
          </a:p>
        </p:txBody>
      </p:sp>
      <p:cxnSp>
        <p:nvCxnSpPr>
          <p:cNvPr id="91" name="Straight Connector 90"/>
          <p:cNvCxnSpPr>
            <a:endCxn id="42" idx="1"/>
          </p:cNvCxnSpPr>
          <p:nvPr/>
        </p:nvCxnSpPr>
        <p:spPr>
          <a:xfrm>
            <a:off x="6305797" y="981990"/>
            <a:ext cx="793779" cy="50683"/>
          </a:xfrm>
          <a:prstGeom prst="line">
            <a:avLst/>
          </a:prstGeom>
          <a:ln w="38100">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1131193" y="1574437"/>
            <a:ext cx="4906851" cy="1"/>
          </a:xfrm>
          <a:prstGeom prst="line">
            <a:avLst/>
          </a:prstGeom>
          <a:ln w="38100">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3075903" y="1342617"/>
            <a:ext cx="437940" cy="276999"/>
          </a:xfrm>
          <a:prstGeom prst="rect">
            <a:avLst/>
          </a:prstGeom>
          <a:noFill/>
        </p:spPr>
        <p:txBody>
          <a:bodyPr wrap="none" rtlCol="0">
            <a:spAutoFit/>
          </a:bodyPr>
          <a:lstStyle/>
          <a:p>
            <a:r>
              <a:rPr lang="en-US" sz="1200" b="1" dirty="0" smtClean="0">
                <a:solidFill>
                  <a:srgbClr val="0070C0"/>
                </a:solidFill>
              </a:rPr>
              <a:t>IP-b</a:t>
            </a:r>
            <a:endParaRPr lang="en-US" sz="1200" b="1" dirty="0">
              <a:solidFill>
                <a:srgbClr val="0070C0"/>
              </a:solidFill>
            </a:endParaRPr>
          </a:p>
        </p:txBody>
      </p:sp>
      <p:cxnSp>
        <p:nvCxnSpPr>
          <p:cNvPr id="94" name="Straight Connector 93"/>
          <p:cNvCxnSpPr/>
          <p:nvPr/>
        </p:nvCxnSpPr>
        <p:spPr>
          <a:xfrm>
            <a:off x="2985750" y="1741862"/>
            <a:ext cx="1313645" cy="0"/>
          </a:xfrm>
          <a:prstGeom prst="line">
            <a:avLst/>
          </a:prstGeom>
          <a:ln w="38100">
            <a:solidFill>
              <a:schemeClr val="accent3">
                <a:lumMod val="75000"/>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4606342" y="1739715"/>
            <a:ext cx="1313645" cy="0"/>
          </a:xfrm>
          <a:prstGeom prst="line">
            <a:avLst/>
          </a:prstGeom>
          <a:ln w="38100">
            <a:solidFill>
              <a:schemeClr val="accent3">
                <a:lumMod val="75000"/>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3305576" y="1533653"/>
            <a:ext cx="648767" cy="276999"/>
          </a:xfrm>
          <a:prstGeom prst="rect">
            <a:avLst/>
          </a:prstGeom>
          <a:noFill/>
        </p:spPr>
        <p:txBody>
          <a:bodyPr wrap="none" rtlCol="0">
            <a:spAutoFit/>
          </a:bodyPr>
          <a:lstStyle/>
          <a:p>
            <a:r>
              <a:rPr lang="en-US" sz="1200" b="1" dirty="0" smtClean="0">
                <a:solidFill>
                  <a:schemeClr val="accent3">
                    <a:lumMod val="75000"/>
                  </a:schemeClr>
                </a:solidFill>
              </a:rPr>
              <a:t>GTP-b1</a:t>
            </a:r>
            <a:endParaRPr lang="en-US" sz="1200" b="1" dirty="0">
              <a:solidFill>
                <a:schemeClr val="accent3">
                  <a:lumMod val="75000"/>
                </a:schemeClr>
              </a:solidFill>
            </a:endParaRPr>
          </a:p>
        </p:txBody>
      </p:sp>
      <p:sp>
        <p:nvSpPr>
          <p:cNvPr id="97" name="TextBox 96"/>
          <p:cNvSpPr txBox="1"/>
          <p:nvPr/>
        </p:nvSpPr>
        <p:spPr>
          <a:xfrm>
            <a:off x="4990562" y="1531506"/>
            <a:ext cx="648767" cy="276999"/>
          </a:xfrm>
          <a:prstGeom prst="rect">
            <a:avLst/>
          </a:prstGeom>
          <a:noFill/>
        </p:spPr>
        <p:txBody>
          <a:bodyPr wrap="none" rtlCol="0">
            <a:spAutoFit/>
          </a:bodyPr>
          <a:lstStyle/>
          <a:p>
            <a:r>
              <a:rPr lang="en-US" sz="1200" b="1" dirty="0" smtClean="0">
                <a:solidFill>
                  <a:schemeClr val="accent3">
                    <a:lumMod val="75000"/>
                  </a:schemeClr>
                </a:solidFill>
              </a:rPr>
              <a:t>GTP-b2</a:t>
            </a:r>
            <a:endParaRPr lang="en-US" sz="1200" b="1" dirty="0">
              <a:solidFill>
                <a:schemeClr val="accent3">
                  <a:lumMod val="75000"/>
                </a:schemeClr>
              </a:solidFill>
            </a:endParaRPr>
          </a:p>
        </p:txBody>
      </p:sp>
      <p:cxnSp>
        <p:nvCxnSpPr>
          <p:cNvPr id="98" name="Straight Connector 97"/>
          <p:cNvCxnSpPr/>
          <p:nvPr/>
        </p:nvCxnSpPr>
        <p:spPr>
          <a:xfrm>
            <a:off x="1270714" y="1739716"/>
            <a:ext cx="1313645" cy="0"/>
          </a:xfrm>
          <a:prstGeom prst="line">
            <a:avLst/>
          </a:prstGeom>
          <a:ln w="38100">
            <a:solidFill>
              <a:schemeClr val="accent6">
                <a:lumMod val="60000"/>
                <a:lumOff val="40000"/>
                <a:alpha val="47059"/>
              </a:schemeClr>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1564782" y="1531507"/>
            <a:ext cx="657552" cy="276999"/>
          </a:xfrm>
          <a:prstGeom prst="rect">
            <a:avLst/>
          </a:prstGeom>
          <a:noFill/>
        </p:spPr>
        <p:txBody>
          <a:bodyPr wrap="none" rtlCol="0">
            <a:spAutoFit/>
          </a:bodyPr>
          <a:lstStyle/>
          <a:p>
            <a:r>
              <a:rPr lang="en-US" sz="1200" b="1" dirty="0" smtClean="0">
                <a:solidFill>
                  <a:schemeClr val="accent6">
                    <a:lumMod val="60000"/>
                    <a:lumOff val="40000"/>
                  </a:schemeClr>
                </a:solidFill>
              </a:rPr>
              <a:t>PDCP-b</a:t>
            </a:r>
          </a:p>
        </p:txBody>
      </p:sp>
      <p:cxnSp>
        <p:nvCxnSpPr>
          <p:cNvPr id="100" name="Straight Connector 99"/>
          <p:cNvCxnSpPr/>
          <p:nvPr/>
        </p:nvCxnSpPr>
        <p:spPr>
          <a:xfrm>
            <a:off x="6310648" y="1640974"/>
            <a:ext cx="940158" cy="347730"/>
          </a:xfrm>
          <a:prstGeom prst="line">
            <a:avLst/>
          </a:prstGeom>
          <a:ln w="38100">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grpSp>
        <p:nvGrpSpPr>
          <p:cNvPr id="101" name="Group 79"/>
          <p:cNvGrpSpPr>
            <a:grpSpLocks/>
          </p:cNvGrpSpPr>
          <p:nvPr/>
        </p:nvGrpSpPr>
        <p:grpSpPr bwMode="auto">
          <a:xfrm>
            <a:off x="1187206" y="778094"/>
            <a:ext cx="4646924" cy="441701"/>
            <a:chOff x="1115616" y="1556792"/>
            <a:chExt cx="2088232" cy="288032"/>
          </a:xfrm>
          <a:noFill/>
        </p:grpSpPr>
        <p:cxnSp>
          <p:nvCxnSpPr>
            <p:cNvPr id="102" name="Straight Connector 101"/>
            <p:cNvCxnSpPr/>
            <p:nvPr/>
          </p:nvCxnSpPr>
          <p:spPr>
            <a:xfrm>
              <a:off x="1187753" y="1556792"/>
              <a:ext cx="1943959" cy="0"/>
            </a:xfrm>
            <a:prstGeom prst="line">
              <a:avLst/>
            </a:prstGeom>
            <a:grpFill/>
            <a:ln w="952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1187753" y="1844824"/>
              <a:ext cx="1943959" cy="0"/>
            </a:xfrm>
            <a:prstGeom prst="line">
              <a:avLst/>
            </a:prstGeom>
            <a:grpFill/>
            <a:ln w="952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3059575" y="1556792"/>
              <a:ext cx="144273" cy="288032"/>
            </a:xfrm>
            <a:prstGeom prst="ellipse">
              <a:avLst/>
            </a:prstGeom>
            <a:grp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Oval 104"/>
            <p:cNvSpPr/>
            <p:nvPr/>
          </p:nvSpPr>
          <p:spPr>
            <a:xfrm>
              <a:off x="1115616" y="1556792"/>
              <a:ext cx="144273" cy="288032"/>
            </a:xfrm>
            <a:prstGeom prst="ellipse">
              <a:avLst/>
            </a:prstGeom>
            <a:grp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 name="Group 79"/>
          <p:cNvGrpSpPr>
            <a:grpSpLocks/>
          </p:cNvGrpSpPr>
          <p:nvPr/>
        </p:nvGrpSpPr>
        <p:grpSpPr bwMode="auto">
          <a:xfrm>
            <a:off x="1185058" y="1381259"/>
            <a:ext cx="4646924" cy="441701"/>
            <a:chOff x="1115616" y="1556792"/>
            <a:chExt cx="2088232" cy="288032"/>
          </a:xfrm>
          <a:noFill/>
        </p:grpSpPr>
        <p:cxnSp>
          <p:nvCxnSpPr>
            <p:cNvPr id="107" name="Straight Connector 106"/>
            <p:cNvCxnSpPr/>
            <p:nvPr/>
          </p:nvCxnSpPr>
          <p:spPr>
            <a:xfrm>
              <a:off x="1187753" y="1556792"/>
              <a:ext cx="1943959" cy="0"/>
            </a:xfrm>
            <a:prstGeom prst="line">
              <a:avLst/>
            </a:prstGeom>
            <a:grpFill/>
            <a:ln w="952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187753" y="1844824"/>
              <a:ext cx="1943959" cy="0"/>
            </a:xfrm>
            <a:prstGeom prst="line">
              <a:avLst/>
            </a:prstGeom>
            <a:grpFill/>
            <a:ln w="952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3059575" y="1556792"/>
              <a:ext cx="144273" cy="288032"/>
            </a:xfrm>
            <a:prstGeom prst="ellipse">
              <a:avLst/>
            </a:prstGeom>
            <a:grp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0" name="Oval 109"/>
            <p:cNvSpPr/>
            <p:nvPr/>
          </p:nvSpPr>
          <p:spPr>
            <a:xfrm>
              <a:off x="1115616" y="1556792"/>
              <a:ext cx="144273" cy="288032"/>
            </a:xfrm>
            <a:prstGeom prst="ellipse">
              <a:avLst/>
            </a:prstGeom>
            <a:grp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11" name="TextBox 110"/>
          <p:cNvSpPr txBox="1"/>
          <p:nvPr/>
        </p:nvSpPr>
        <p:spPr>
          <a:xfrm>
            <a:off x="142504" y="4572000"/>
            <a:ext cx="8728364" cy="1862048"/>
          </a:xfrm>
          <a:prstGeom prst="rect">
            <a:avLst/>
          </a:prstGeom>
          <a:noFill/>
        </p:spPr>
        <p:txBody>
          <a:bodyPr wrap="square" rtlCol="0">
            <a:spAutoFit/>
          </a:bodyPr>
          <a:lstStyle/>
          <a:p>
            <a:pPr>
              <a:buNone/>
            </a:pPr>
            <a:r>
              <a:rPr lang="en-US" sz="1600" b="1" dirty="0" smtClean="0"/>
              <a:t>Snippets from liaison statement to 3GPP</a:t>
            </a:r>
            <a:r>
              <a:rPr lang="en-US" sz="1200" dirty="0" smtClean="0"/>
              <a:t/>
            </a:r>
            <a:br>
              <a:rPr lang="en-US" sz="1200" dirty="0" smtClean="0"/>
            </a:br>
            <a:r>
              <a:rPr lang="en-US" sz="1100" dirty="0" smtClean="0">
                <a:latin typeface="Courier New" pitchFamily="49" charset="0"/>
                <a:cs typeface="Courier New" pitchFamily="49" charset="0"/>
              </a:rPr>
              <a:t>“ ….. However, ECN is now being used in a number of environments including coder selection and rate adaptation, where 3GPP protocols such as PDCP encapsulate IP. As active queue management (AQM) and ECN become widely deployed in 3GPP networks and interconnected IP networks, it could be incompatible with the standardized use of ECN across the end-to-end IP transport [draft-</a:t>
            </a:r>
            <a:r>
              <a:rPr lang="en-US" sz="1100" dirty="0" err="1" smtClean="0">
                <a:latin typeface="Courier New" pitchFamily="49" charset="0"/>
                <a:cs typeface="Courier New" pitchFamily="49" charset="0"/>
              </a:rPr>
              <a:t>ietf</a:t>
            </a:r>
            <a:r>
              <a:rPr lang="en-US" sz="1100" dirty="0" smtClean="0">
                <a:latin typeface="Courier New" pitchFamily="49" charset="0"/>
                <a:cs typeface="Courier New" pitchFamily="49" charset="0"/>
              </a:rPr>
              <a:t>-</a:t>
            </a:r>
            <a:r>
              <a:rPr lang="en-US" sz="1100" dirty="0" err="1" smtClean="0">
                <a:latin typeface="Courier New" pitchFamily="49" charset="0"/>
                <a:cs typeface="Courier New" pitchFamily="49" charset="0"/>
              </a:rPr>
              <a:t>aqm</a:t>
            </a:r>
            <a:r>
              <a:rPr lang="en-US" sz="1100" dirty="0" smtClean="0">
                <a:latin typeface="Courier New" pitchFamily="49" charset="0"/>
                <a:cs typeface="Courier New" pitchFamily="49" charset="0"/>
              </a:rPr>
              <a:t>-recommendation].</a:t>
            </a:r>
          </a:p>
          <a:p>
            <a:pPr>
              <a:buNone/>
            </a:pPr>
            <a:r>
              <a:rPr lang="en-US" sz="1100" dirty="0" smtClean="0">
                <a:latin typeface="Courier New" pitchFamily="49" charset="0"/>
                <a:cs typeface="Courier New" pitchFamily="49" charset="0"/>
              </a:rPr>
              <a:t>……”</a:t>
            </a:r>
          </a:p>
          <a:p>
            <a:r>
              <a:rPr lang="en-US" sz="1100" dirty="0" smtClean="0">
                <a:latin typeface="Courier New" pitchFamily="49" charset="0"/>
                <a:cs typeface="Courier New" pitchFamily="49" charset="0"/>
              </a:rPr>
              <a:t>“The IETF is now considering new uses of ECN for low latency [draft-</a:t>
            </a:r>
            <a:r>
              <a:rPr lang="en-US" sz="1100" dirty="0" err="1" smtClean="0">
                <a:latin typeface="Courier New" pitchFamily="49" charset="0"/>
                <a:cs typeface="Courier New" pitchFamily="49" charset="0"/>
              </a:rPr>
              <a:t>welzl</a:t>
            </a:r>
            <a:r>
              <a:rPr lang="en-US" sz="1100" dirty="0" smtClean="0">
                <a:latin typeface="Courier New" pitchFamily="49" charset="0"/>
                <a:cs typeface="Courier New" pitchFamily="49" charset="0"/>
              </a:rPr>
              <a:t>-</a:t>
            </a:r>
            <a:r>
              <a:rPr lang="en-US" sz="1100" dirty="0" err="1" smtClean="0">
                <a:latin typeface="Courier New" pitchFamily="49" charset="0"/>
                <a:cs typeface="Courier New" pitchFamily="49" charset="0"/>
              </a:rPr>
              <a:t>ecn</a:t>
            </a:r>
            <a:r>
              <a:rPr lang="en-US" sz="1100" dirty="0" smtClean="0">
                <a:latin typeface="Courier New" pitchFamily="49" charset="0"/>
                <a:cs typeface="Courier New" pitchFamily="49" charset="0"/>
              </a:rPr>
              <a:t>-benefits] that would be applicable to 5G mobile flows. However, the IETF has realized that it has given little if any guidance on how to add explicit congestion notification to lower layer protocols or interfaces between lower layers and ECN in IP.”</a:t>
            </a:r>
          </a:p>
        </p:txBody>
      </p:sp>
      <p:sp>
        <p:nvSpPr>
          <p:cNvPr id="112" name="Oval 111"/>
          <p:cNvSpPr/>
          <p:nvPr/>
        </p:nvSpPr>
        <p:spPr>
          <a:xfrm>
            <a:off x="1995055" y="3689555"/>
            <a:ext cx="1555667" cy="24938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1350685" y="3879557"/>
            <a:ext cx="2813141" cy="523220"/>
          </a:xfrm>
          <a:prstGeom prst="rect">
            <a:avLst/>
          </a:prstGeom>
          <a:noFill/>
        </p:spPr>
        <p:txBody>
          <a:bodyPr wrap="none" rtlCol="0">
            <a:spAutoFit/>
          </a:bodyPr>
          <a:lstStyle/>
          <a:p>
            <a:pPr algn="ctr"/>
            <a:r>
              <a:rPr lang="en-US" sz="1400" dirty="0" smtClean="0">
                <a:solidFill>
                  <a:srgbClr val="C00000"/>
                </a:solidFill>
              </a:rPr>
              <a:t>ECN mark – set on radio congestion,</a:t>
            </a:r>
          </a:p>
          <a:p>
            <a:pPr algn="ctr"/>
            <a:r>
              <a:rPr lang="en-US" sz="1400" dirty="0" smtClean="0">
                <a:solidFill>
                  <a:srgbClr val="C00000"/>
                </a:solidFill>
              </a:rPr>
              <a:t> used to trigger rate adaptation </a:t>
            </a:r>
            <a:endParaRPr lang="en-US" sz="1400" dirty="0">
              <a:solidFill>
                <a:srgbClr val="C00000"/>
              </a:solidFill>
            </a:endParaRPr>
          </a:p>
        </p:txBody>
      </p:sp>
      <p:sp>
        <p:nvSpPr>
          <p:cNvPr id="114" name="TextBox 113"/>
          <p:cNvSpPr txBox="1"/>
          <p:nvPr/>
        </p:nvSpPr>
        <p:spPr>
          <a:xfrm>
            <a:off x="5367648" y="3972580"/>
            <a:ext cx="3194462" cy="523220"/>
          </a:xfrm>
          <a:prstGeom prst="rect">
            <a:avLst/>
          </a:prstGeom>
          <a:noFill/>
        </p:spPr>
        <p:txBody>
          <a:bodyPr wrap="square" rtlCol="0">
            <a:spAutoFit/>
          </a:bodyPr>
          <a:lstStyle/>
          <a:p>
            <a:pPr algn="ctr"/>
            <a:r>
              <a:rPr lang="en-US" sz="1400" dirty="0" smtClean="0">
                <a:solidFill>
                  <a:srgbClr val="C00000"/>
                </a:solidFill>
              </a:rPr>
              <a:t>Lower layer transport  (MPLS, Ethernet) carrying GTP and IP packet</a:t>
            </a:r>
            <a:endParaRPr lang="en-US" sz="1400" dirty="0">
              <a:solidFill>
                <a:srgbClr val="C00000"/>
              </a:solidFill>
            </a:endParaRPr>
          </a:p>
        </p:txBody>
      </p:sp>
      <p:cxnSp>
        <p:nvCxnSpPr>
          <p:cNvPr id="115" name="Straight Connector 114"/>
          <p:cNvCxnSpPr>
            <a:stCxn id="116" idx="5"/>
          </p:cNvCxnSpPr>
          <p:nvPr/>
        </p:nvCxnSpPr>
        <p:spPr>
          <a:xfrm>
            <a:off x="4655632" y="1821301"/>
            <a:ext cx="973271" cy="2212638"/>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4035633" y="1314490"/>
            <a:ext cx="726374" cy="59376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457200" y="105480"/>
            <a:ext cx="8229240" cy="1070640"/>
          </a:xfrm>
          <a:prstGeom prst="rect">
            <a:avLst/>
          </a:prstGeom>
        </p:spPr>
        <p:txBody>
          <a:bodyPr lIns="0" tIns="0" rIns="0" bIns="0" anchor="ctr"/>
          <a:lstStyle/>
          <a:p>
            <a:pPr algn="ctr"/>
            <a:r>
              <a:rPr lang="zh-CN" sz="2800" dirty="0">
                <a:solidFill>
                  <a:srgbClr val="C00000"/>
                </a:solidFill>
                <a:latin typeface="Calibri"/>
              </a:rPr>
              <a:t>#1: ECN in 3GPP TS 36.300
</a:t>
            </a:r>
            <a:r>
              <a:rPr lang="en-GB" sz="2800" dirty="0">
                <a:solidFill>
                  <a:srgbClr val="000000"/>
                </a:solidFill>
                <a:latin typeface="Calibri"/>
                <a:ea typeface="Arial"/>
              </a:rPr>
              <a:t>Evolved Universal Terrestrial Radio Access (E-UTRA)...
</a:t>
            </a:r>
            <a:r>
              <a:rPr lang="zh-CN" sz="2800" dirty="0">
                <a:solidFill>
                  <a:srgbClr val="000000"/>
                </a:solidFill>
                <a:latin typeface="Calibri"/>
              </a:rPr>
              <a:t>Overall description</a:t>
            </a:r>
            <a:endParaRPr dirty="0"/>
          </a:p>
        </p:txBody>
      </p:sp>
      <p:sp>
        <p:nvSpPr>
          <p:cNvPr id="85" name="CustomShape 2"/>
          <p:cNvSpPr/>
          <p:nvPr/>
        </p:nvSpPr>
        <p:spPr>
          <a:xfrm>
            <a:off x="137520" y="1788840"/>
            <a:ext cx="8550000" cy="4835160"/>
          </a:xfrm>
          <a:prstGeom prst="rect">
            <a:avLst/>
          </a:prstGeom>
          <a:noFill/>
          <a:ln>
            <a:noFill/>
          </a:ln>
        </p:spPr>
        <p:txBody>
          <a:bodyPr lIns="90000" tIns="45000" rIns="90000" bIns="45000"/>
          <a:lstStyle/>
          <a:p>
            <a:pPr>
              <a:lnSpc>
                <a:spcPct val="100000"/>
              </a:lnSpc>
            </a:pPr>
            <a:r>
              <a:rPr lang="en-GB" b="1" dirty="0">
                <a:solidFill>
                  <a:srgbClr val="000000"/>
                </a:solidFill>
                <a:latin typeface="Times New Roman"/>
              </a:rPr>
              <a:t>“11.6		Explicit Congestion Notification</a:t>
            </a:r>
            <a:endParaRPr dirty="0"/>
          </a:p>
          <a:p>
            <a:pPr>
              <a:lnSpc>
                <a:spcPct val="100000"/>
              </a:lnSpc>
            </a:pPr>
            <a:endParaRPr dirty="0"/>
          </a:p>
          <a:p>
            <a:pPr>
              <a:lnSpc>
                <a:spcPct val="100000"/>
              </a:lnSpc>
            </a:pPr>
            <a:r>
              <a:rPr lang="en-GB" dirty="0">
                <a:solidFill>
                  <a:srgbClr val="000000"/>
                </a:solidFill>
                <a:latin typeface="Times New Roman"/>
              </a:rPr>
              <a:t>The </a:t>
            </a:r>
            <a:r>
              <a:rPr lang="en-GB" dirty="0" err="1">
                <a:solidFill>
                  <a:srgbClr val="000000"/>
                </a:solidFill>
                <a:latin typeface="Times New Roman"/>
              </a:rPr>
              <a:t>eNB</a:t>
            </a:r>
            <a:r>
              <a:rPr lang="en-GB" dirty="0">
                <a:solidFill>
                  <a:srgbClr val="000000"/>
                </a:solidFill>
                <a:latin typeface="Times New Roman"/>
              </a:rPr>
              <a:t> and the UE support of ... ECN is specified in Section 5 of [RFC3168] .... This enables the </a:t>
            </a:r>
            <a:r>
              <a:rPr lang="en-GB" dirty="0" err="1">
                <a:solidFill>
                  <a:srgbClr val="000000"/>
                </a:solidFill>
                <a:latin typeface="Times New Roman"/>
              </a:rPr>
              <a:t>eNB</a:t>
            </a:r>
            <a:r>
              <a:rPr lang="en-GB" dirty="0">
                <a:solidFill>
                  <a:srgbClr val="000000"/>
                </a:solidFill>
                <a:latin typeface="Times New Roman"/>
              </a:rPr>
              <a:t> to control the initial codec rate selection and/or to trigger a codec rate reduction. Thereby the </a:t>
            </a:r>
            <a:r>
              <a:rPr lang="en-GB" dirty="0" err="1">
                <a:solidFill>
                  <a:srgbClr val="000000"/>
                </a:solidFill>
                <a:latin typeface="Times New Roman"/>
              </a:rPr>
              <a:t>eNB</a:t>
            </a:r>
            <a:r>
              <a:rPr lang="en-GB" dirty="0">
                <a:solidFill>
                  <a:srgbClr val="000000"/>
                </a:solidFill>
                <a:latin typeface="Times New Roman"/>
              </a:rPr>
              <a:t> can increase capacity (e.g., in terms of number of accepted VoIP calls), and improve coverage (e.g. for high bit rate video sessions).</a:t>
            </a:r>
            <a:endParaRPr dirty="0"/>
          </a:p>
          <a:p>
            <a:pPr>
              <a:lnSpc>
                <a:spcPct val="100000"/>
              </a:lnSpc>
            </a:pPr>
            <a:endParaRPr dirty="0"/>
          </a:p>
          <a:p>
            <a:pPr>
              <a:lnSpc>
                <a:spcPct val="100000"/>
              </a:lnSpc>
            </a:pPr>
            <a:endParaRPr dirty="0"/>
          </a:p>
          <a:p>
            <a:pPr>
              <a:lnSpc>
                <a:spcPct val="100000"/>
              </a:lnSpc>
            </a:pPr>
            <a:r>
              <a:rPr lang="en-GB" dirty="0">
                <a:solidFill>
                  <a:srgbClr val="000000"/>
                </a:solidFill>
                <a:latin typeface="Times New Roman"/>
              </a:rPr>
              <a:t>The </a:t>
            </a:r>
            <a:r>
              <a:rPr lang="en-GB" dirty="0" err="1">
                <a:solidFill>
                  <a:srgbClr val="000000"/>
                </a:solidFill>
                <a:latin typeface="Times New Roman"/>
              </a:rPr>
              <a:t>eNB</a:t>
            </a:r>
            <a:r>
              <a:rPr lang="en-GB" dirty="0">
                <a:solidFill>
                  <a:srgbClr val="000000"/>
                </a:solidFill>
                <a:latin typeface="Times New Roman"/>
              </a:rPr>
              <a:t> </a:t>
            </a:r>
            <a:r>
              <a:rPr lang="en-GB" dirty="0">
                <a:solidFill>
                  <a:srgbClr val="FF3333"/>
                </a:solidFill>
                <a:latin typeface="Times New Roman"/>
              </a:rPr>
              <a:t>should</a:t>
            </a:r>
            <a:r>
              <a:rPr lang="en-GB" dirty="0">
                <a:solidFill>
                  <a:srgbClr val="000000"/>
                </a:solidFill>
                <a:latin typeface="Times New Roman"/>
              </a:rPr>
              <a:t> set the Congestion Experienced (CE) </a:t>
            </a:r>
            <a:r>
              <a:rPr lang="en-GB" dirty="0" err="1">
                <a:solidFill>
                  <a:srgbClr val="000000"/>
                </a:solidFill>
                <a:latin typeface="Times New Roman"/>
              </a:rPr>
              <a:t>codepoint</a:t>
            </a:r>
            <a:r>
              <a:rPr lang="en-GB" dirty="0">
                <a:solidFill>
                  <a:srgbClr val="000000"/>
                </a:solidFill>
                <a:latin typeface="Times New Roman"/>
              </a:rPr>
              <a:t> (‘11’) in PDCP SDUs in the downlink direction to indicate downlink (radio) congestion if those PDCP SDUs have one of the two ECN-Capable Transport (ECT) </a:t>
            </a:r>
            <a:r>
              <a:rPr lang="en-GB" dirty="0" err="1">
                <a:solidFill>
                  <a:srgbClr val="000000"/>
                </a:solidFill>
                <a:latin typeface="Times New Roman"/>
              </a:rPr>
              <a:t>codepoints</a:t>
            </a:r>
            <a:r>
              <a:rPr lang="en-GB" dirty="0">
                <a:solidFill>
                  <a:srgbClr val="000000"/>
                </a:solidFill>
                <a:latin typeface="Times New Roman"/>
              </a:rPr>
              <a:t> set. The </a:t>
            </a:r>
            <a:r>
              <a:rPr lang="en-GB" dirty="0" err="1">
                <a:solidFill>
                  <a:srgbClr val="000000"/>
                </a:solidFill>
                <a:latin typeface="Times New Roman"/>
              </a:rPr>
              <a:t>eNB</a:t>
            </a:r>
            <a:r>
              <a:rPr lang="en-GB" dirty="0">
                <a:solidFill>
                  <a:srgbClr val="000000"/>
                </a:solidFill>
                <a:latin typeface="Times New Roman"/>
              </a:rPr>
              <a:t> </a:t>
            </a:r>
            <a:r>
              <a:rPr lang="en-GB" dirty="0">
                <a:solidFill>
                  <a:srgbClr val="FF3333"/>
                </a:solidFill>
                <a:latin typeface="Times New Roman"/>
              </a:rPr>
              <a:t>should</a:t>
            </a:r>
            <a:r>
              <a:rPr lang="en-GB" dirty="0">
                <a:solidFill>
                  <a:srgbClr val="000000"/>
                </a:solidFill>
                <a:latin typeface="Times New Roman"/>
              </a:rPr>
              <a:t> set the Congestion Experienced (CE) </a:t>
            </a:r>
            <a:r>
              <a:rPr lang="en-GB" dirty="0" err="1">
                <a:solidFill>
                  <a:srgbClr val="000000"/>
                </a:solidFill>
                <a:latin typeface="Times New Roman"/>
              </a:rPr>
              <a:t>codepoint</a:t>
            </a:r>
            <a:r>
              <a:rPr lang="en-GB" dirty="0">
                <a:solidFill>
                  <a:srgbClr val="000000"/>
                </a:solidFill>
                <a:latin typeface="Times New Roman"/>
              </a:rPr>
              <a:t> (‘11’) in PDCP SDUs in the uplink direction to indicate uplink (radio) congestion if those PDCP SDUs have one of the two ECN-Capable Transport (ECT) </a:t>
            </a:r>
            <a:r>
              <a:rPr lang="en-GB" dirty="0" err="1">
                <a:solidFill>
                  <a:srgbClr val="000000"/>
                </a:solidFill>
                <a:latin typeface="Times New Roman"/>
              </a:rPr>
              <a:t>codepoints</a:t>
            </a:r>
            <a:r>
              <a:rPr lang="en-GB" dirty="0">
                <a:solidFill>
                  <a:srgbClr val="000000"/>
                </a:solidFill>
                <a:latin typeface="Times New Roman"/>
              </a:rPr>
              <a:t> set.
”</a:t>
            </a:r>
            <a:endParaRPr dirty="0"/>
          </a:p>
        </p:txBody>
      </p:sp>
      <p:sp>
        <p:nvSpPr>
          <p:cNvPr id="86" name="CustomShape 3"/>
          <p:cNvSpPr/>
          <p:nvPr/>
        </p:nvSpPr>
        <p:spPr>
          <a:xfrm>
            <a:off x="-1800000" y="2196000"/>
            <a:ext cx="11160000" cy="1368000"/>
          </a:xfrm>
          <a:prstGeom prst="ellipse">
            <a:avLst/>
          </a:prstGeom>
          <a:noFill/>
          <a:ln w="29160">
            <a:solidFill>
              <a:srgbClr val="CC0000"/>
            </a:solidFill>
            <a:round/>
          </a:ln>
        </p:spPr>
      </p:sp>
      <p:sp>
        <p:nvSpPr>
          <p:cNvPr id="87" name="Line 4"/>
          <p:cNvSpPr/>
          <p:nvPr/>
        </p:nvSpPr>
        <p:spPr>
          <a:xfrm flipH="1">
            <a:off x="5112000" y="1676400"/>
            <a:ext cx="374400" cy="519600"/>
          </a:xfrm>
          <a:prstGeom prst="line">
            <a:avLst/>
          </a:prstGeom>
          <a:ln w="29160">
            <a:solidFill>
              <a:srgbClr val="CC0000"/>
            </a:solidFill>
            <a:round/>
          </a:ln>
        </p:spPr>
      </p:sp>
      <p:sp>
        <p:nvSpPr>
          <p:cNvPr id="88" name="CustomShape 5"/>
          <p:cNvSpPr/>
          <p:nvPr/>
        </p:nvSpPr>
        <p:spPr>
          <a:xfrm>
            <a:off x="-1728000" y="3672000"/>
            <a:ext cx="11376000" cy="2160000"/>
          </a:xfrm>
          <a:prstGeom prst="ellipse">
            <a:avLst/>
          </a:prstGeom>
          <a:noFill/>
          <a:ln w="29160">
            <a:solidFill>
              <a:srgbClr val="CC0000"/>
            </a:solidFill>
            <a:round/>
          </a:ln>
        </p:spPr>
      </p:sp>
      <p:sp>
        <p:nvSpPr>
          <p:cNvPr id="89" name="Line 6"/>
          <p:cNvSpPr/>
          <p:nvPr/>
        </p:nvSpPr>
        <p:spPr>
          <a:xfrm>
            <a:off x="4680000" y="5832000"/>
            <a:ext cx="144000" cy="384840"/>
          </a:xfrm>
          <a:prstGeom prst="line">
            <a:avLst/>
          </a:prstGeom>
          <a:ln w="29160">
            <a:solidFill>
              <a:srgbClr val="CC0000"/>
            </a:solidFill>
            <a:round/>
          </a:ln>
        </p:spPr>
      </p:sp>
      <p:sp>
        <p:nvSpPr>
          <p:cNvPr id="90" name="TextShape 7"/>
          <p:cNvSpPr txBox="1"/>
          <p:nvPr/>
        </p:nvSpPr>
        <p:spPr>
          <a:xfrm>
            <a:off x="420840" y="1283400"/>
            <a:ext cx="8494560" cy="402840"/>
          </a:xfrm>
          <a:prstGeom prst="rect">
            <a:avLst/>
          </a:prstGeom>
        </p:spPr>
        <p:txBody>
          <a:bodyPr lIns="90000" tIns="45000" rIns="90000" bIns="45000"/>
          <a:lstStyle/>
          <a:p>
            <a:r>
              <a:rPr lang="en-GB" sz="2200" dirty="0">
                <a:solidFill>
                  <a:srgbClr val="CC0000"/>
                </a:solidFill>
                <a:latin typeface="Calibri" pitchFamily="34" charset="0"/>
              </a:rPr>
              <a:t>This motivates use of ECN for Voice over LTE (</a:t>
            </a:r>
            <a:r>
              <a:rPr lang="en-GB" sz="2200" dirty="0" err="1">
                <a:solidFill>
                  <a:srgbClr val="CC0000"/>
                </a:solidFill>
                <a:latin typeface="Calibri" pitchFamily="34" charset="0"/>
              </a:rPr>
              <a:t>VoLTE</a:t>
            </a:r>
            <a:r>
              <a:rPr lang="en-GB" sz="2200" dirty="0">
                <a:solidFill>
                  <a:srgbClr val="CC0000"/>
                </a:solidFill>
                <a:latin typeface="Calibri" pitchFamily="34" charset="0"/>
              </a:rPr>
              <a:t>) and video</a:t>
            </a:r>
            <a:endParaRPr dirty="0">
              <a:latin typeface="Calibri" pitchFamily="34" charset="0"/>
            </a:endParaRPr>
          </a:p>
        </p:txBody>
      </p:sp>
      <p:sp>
        <p:nvSpPr>
          <p:cNvPr id="91" name="TextShape 8"/>
          <p:cNvSpPr txBox="1"/>
          <p:nvPr/>
        </p:nvSpPr>
        <p:spPr>
          <a:xfrm>
            <a:off x="415440" y="6096000"/>
            <a:ext cx="8408520" cy="720000"/>
          </a:xfrm>
          <a:prstGeom prst="rect">
            <a:avLst/>
          </a:prstGeom>
        </p:spPr>
        <p:txBody>
          <a:bodyPr lIns="90000" tIns="45000" rIns="90000" bIns="45000"/>
          <a:lstStyle/>
          <a:p>
            <a:r>
              <a:rPr lang="en-GB" sz="2400" dirty="0">
                <a:solidFill>
                  <a:srgbClr val="CC0000"/>
                </a:solidFill>
                <a:latin typeface="Calibri" pitchFamily="34" charset="0"/>
              </a:rPr>
              <a:t>This gives normative specification of base station behaviour</a:t>
            </a:r>
            <a:endParaRPr dirty="0">
              <a:latin typeface="Calibri" pitchFamily="34" charset="0"/>
            </a:endParaRPr>
          </a:p>
          <a:p>
            <a:pPr>
              <a:buSzPct val="45000"/>
              <a:buFont typeface="StarSymbol"/>
              <a:buChar char=""/>
            </a:pPr>
            <a:r>
              <a:rPr lang="en-GB" sz="2000" dirty="0">
                <a:solidFill>
                  <a:srgbClr val="000000"/>
                </a:solidFill>
                <a:latin typeface="Calibri" pitchFamily="34" charset="0"/>
              </a:rPr>
              <a:t>3GPP needs to clarify that this does not imply “all or nothing” marking...</a:t>
            </a:r>
            <a:endParaRPr dirty="0">
              <a:latin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482760" y="76200"/>
            <a:ext cx="8229240" cy="648000"/>
          </a:xfrm>
          <a:prstGeom prst="rect">
            <a:avLst/>
          </a:prstGeom>
        </p:spPr>
        <p:txBody>
          <a:bodyPr lIns="0" tIns="0" rIns="0" bIns="0" anchor="ctr"/>
          <a:lstStyle/>
          <a:p>
            <a:pPr algn="ctr"/>
            <a:r>
              <a:rPr lang="zh-CN" sz="3200" dirty="0">
                <a:solidFill>
                  <a:srgbClr val="C00000"/>
                </a:solidFill>
                <a:latin typeface="Calibri" pitchFamily="34" charset="0"/>
              </a:rPr>
              <a:t>#1: ECN in 3GPP TS 36.300 (cont)</a:t>
            </a:r>
            <a:endParaRPr sz="2000" dirty="0">
              <a:latin typeface="Calibri" pitchFamily="34" charset="0"/>
            </a:endParaRPr>
          </a:p>
        </p:txBody>
      </p:sp>
      <p:sp>
        <p:nvSpPr>
          <p:cNvPr id="93" name="TextShape 2"/>
          <p:cNvSpPr txBox="1"/>
          <p:nvPr/>
        </p:nvSpPr>
        <p:spPr>
          <a:xfrm>
            <a:off x="228600" y="4078920"/>
            <a:ext cx="8686800" cy="2702880"/>
          </a:xfrm>
          <a:prstGeom prst="rect">
            <a:avLst/>
          </a:prstGeom>
        </p:spPr>
        <p:txBody>
          <a:bodyPr lIns="0" tIns="0" rIns="0" bIns="0"/>
          <a:lstStyle/>
          <a:p>
            <a:r>
              <a:rPr lang="zh-CN" sz="2400" dirty="0">
                <a:latin typeface="Calibri" pitchFamily="34" charset="0"/>
              </a:rPr>
              <a:t>...otherwise incompatibility between 
“all-or-nothing” and “loss-equivalent” [RFC3168] marking</a:t>
            </a:r>
            <a:endParaRPr sz="1600" dirty="0">
              <a:latin typeface="Calibri" pitchFamily="34" charset="0"/>
            </a:endParaRPr>
          </a:p>
          <a:p>
            <a:pPr lvl="1">
              <a:buSzPct val="75000"/>
            </a:pPr>
            <a:r>
              <a:rPr lang="en-US" altLang="zh-CN" sz="2000" dirty="0" smtClean="0">
                <a:latin typeface="Calibri" pitchFamily="34" charset="0"/>
              </a:rPr>
              <a:t>- </a:t>
            </a:r>
            <a:r>
              <a:rPr lang="zh-CN" sz="2000" dirty="0" smtClean="0">
                <a:latin typeface="Calibri" pitchFamily="34" charset="0"/>
              </a:rPr>
              <a:t>Should </a:t>
            </a:r>
            <a:r>
              <a:rPr lang="zh-CN" sz="2000" dirty="0">
                <a:latin typeface="Calibri" pitchFamily="34" charset="0"/>
              </a:rPr>
              <a:t>codec rate reduction be triggered on a single “CE” mark?</a:t>
            </a:r>
            <a:endParaRPr sz="1600" dirty="0">
              <a:latin typeface="Calibri" pitchFamily="34" charset="0"/>
            </a:endParaRPr>
          </a:p>
          <a:p>
            <a:pPr lvl="1">
              <a:buSzPct val="75000"/>
            </a:pPr>
            <a:r>
              <a:rPr lang="en-US" altLang="zh-CN" sz="2000" dirty="0" smtClean="0">
                <a:latin typeface="Calibri" pitchFamily="34" charset="0"/>
              </a:rPr>
              <a:t>- </a:t>
            </a:r>
            <a:r>
              <a:rPr lang="zh-CN" sz="2000" dirty="0" smtClean="0">
                <a:latin typeface="Calibri" pitchFamily="34" charset="0"/>
              </a:rPr>
              <a:t>Should </a:t>
            </a:r>
            <a:r>
              <a:rPr lang="zh-CN" sz="2000" dirty="0">
                <a:latin typeface="Calibri" pitchFamily="34" charset="0"/>
              </a:rPr>
              <a:t>codec rate reduction be triggered on multiple “CE” marks?</a:t>
            </a:r>
            <a:endParaRPr sz="1600" dirty="0">
              <a:latin typeface="Calibri" pitchFamily="34" charset="0"/>
            </a:endParaRPr>
          </a:p>
          <a:p>
            <a:pPr>
              <a:buSzPct val="70000"/>
              <a:buFont typeface="Calibri" pitchFamily="34" charset="0"/>
              <a:buChar char="•"/>
            </a:pPr>
            <a:r>
              <a:rPr lang="zh-CN" sz="2400" dirty="0" smtClean="0">
                <a:latin typeface="Calibri" pitchFamily="34" charset="0"/>
              </a:rPr>
              <a:t>The </a:t>
            </a:r>
            <a:r>
              <a:rPr lang="zh-CN" sz="2400" dirty="0">
                <a:latin typeface="Calibri" pitchFamily="34" charset="0"/>
              </a:rPr>
              <a:t>liaison has highlighted the difficulty of understanding </a:t>
            </a:r>
            <a:r>
              <a:rPr lang="zh-CN" sz="2400" dirty="0" smtClean="0">
                <a:latin typeface="Calibri" pitchFamily="34" charset="0"/>
              </a:rPr>
              <a:t>RFC3168</a:t>
            </a:r>
            <a:endParaRPr lang="en-US" altLang="zh-CN" sz="1600" dirty="0">
              <a:latin typeface="Calibri" pitchFamily="34" charset="0"/>
            </a:endParaRPr>
          </a:p>
          <a:p>
            <a:pPr>
              <a:buSzPct val="70000"/>
              <a:buFont typeface="Calibri" pitchFamily="34" charset="0"/>
              <a:buChar char="•"/>
            </a:pPr>
            <a:r>
              <a:rPr lang="zh-CN" sz="2400" dirty="0" smtClean="0">
                <a:latin typeface="Calibri" pitchFamily="34" charset="0"/>
              </a:rPr>
              <a:t>3GPP </a:t>
            </a:r>
            <a:r>
              <a:rPr lang="zh-CN" sz="2400" dirty="0">
                <a:latin typeface="Calibri" pitchFamily="34" charset="0"/>
              </a:rPr>
              <a:t>still has to address the subject of the ECN-encap liaison:</a:t>
            </a:r>
            <a:endParaRPr sz="1600" dirty="0">
              <a:latin typeface="Calibri" pitchFamily="34" charset="0"/>
            </a:endParaRPr>
          </a:p>
          <a:p>
            <a:pPr lvl="1">
              <a:buSzPct val="75000"/>
            </a:pPr>
            <a:r>
              <a:rPr lang="en-US" altLang="zh-CN" sz="2000" dirty="0" smtClean="0">
                <a:latin typeface="Calibri" pitchFamily="34" charset="0"/>
              </a:rPr>
              <a:t>- </a:t>
            </a:r>
            <a:r>
              <a:rPr lang="zh-CN" sz="2000" dirty="0" smtClean="0">
                <a:latin typeface="Calibri" pitchFamily="34" charset="0"/>
              </a:rPr>
              <a:t>how </a:t>
            </a:r>
            <a:r>
              <a:rPr lang="zh-CN" sz="2000" dirty="0">
                <a:latin typeface="Calibri" pitchFamily="34" charset="0"/>
              </a:rPr>
              <a:t>does the PDCP layer </a:t>
            </a:r>
            <a:r>
              <a:rPr lang="zh-CN" dirty="0">
                <a:latin typeface="Calibri" pitchFamily="34" charset="0"/>
              </a:rPr>
              <a:t>propagate</a:t>
            </a:r>
            <a:r>
              <a:rPr lang="zh-CN" sz="2000" dirty="0">
                <a:latin typeface="Calibri" pitchFamily="34" charset="0"/>
              </a:rPr>
              <a:t> marking to the IP header it encapsulates?</a:t>
            </a:r>
            <a:endParaRPr sz="1600" dirty="0">
              <a:latin typeface="Calibri" pitchFamily="34" charset="0"/>
            </a:endParaRPr>
          </a:p>
        </p:txBody>
      </p:sp>
      <p:cxnSp>
        <p:nvCxnSpPr>
          <p:cNvPr id="201" name="Straight Connector 200"/>
          <p:cNvCxnSpPr>
            <a:stCxn id="203" idx="0"/>
          </p:cNvCxnSpPr>
          <p:nvPr/>
        </p:nvCxnSpPr>
        <p:spPr>
          <a:xfrm flipV="1">
            <a:off x="344342" y="1631349"/>
            <a:ext cx="1561604" cy="819397"/>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a:stCxn id="232" idx="1"/>
            <a:endCxn id="203" idx="3"/>
          </p:cNvCxnSpPr>
          <p:nvPr/>
        </p:nvCxnSpPr>
        <p:spPr>
          <a:xfrm flipH="1">
            <a:off x="528410" y="2402518"/>
            <a:ext cx="613887" cy="232296"/>
          </a:xfrm>
          <a:prstGeom prst="line">
            <a:avLst/>
          </a:prstGeom>
        </p:spPr>
        <p:style>
          <a:lnRef idx="1">
            <a:schemeClr val="accent1"/>
          </a:lnRef>
          <a:fillRef idx="0">
            <a:schemeClr val="accent1"/>
          </a:fillRef>
          <a:effectRef idx="0">
            <a:schemeClr val="accent1"/>
          </a:effectRef>
          <a:fontRef idx="minor">
            <a:schemeClr val="tx1"/>
          </a:fontRef>
        </p:style>
      </p:cxnSp>
      <p:pic>
        <p:nvPicPr>
          <p:cNvPr id="203" name="Picture 1" descr="C:\Documents and Settings\j00725832\Local Settings\Temporary Internet Files\Content.IE5\GML2IL0D\MC900432596[1].png"/>
          <p:cNvPicPr>
            <a:picLocks noChangeAspect="1" noChangeArrowheads="1"/>
          </p:cNvPicPr>
          <p:nvPr/>
        </p:nvPicPr>
        <p:blipFill>
          <a:blip r:embed="rId2" cstate="print"/>
          <a:srcRect/>
          <a:stretch>
            <a:fillRect/>
          </a:stretch>
        </p:blipFill>
        <p:spPr bwMode="auto">
          <a:xfrm>
            <a:off x="160274" y="2450746"/>
            <a:ext cx="368136" cy="368136"/>
          </a:xfrm>
          <a:prstGeom prst="rect">
            <a:avLst/>
          </a:prstGeom>
          <a:noFill/>
        </p:spPr>
      </p:pic>
      <p:sp>
        <p:nvSpPr>
          <p:cNvPr id="204" name="TextBox 203"/>
          <p:cNvSpPr txBox="1"/>
          <p:nvPr/>
        </p:nvSpPr>
        <p:spPr>
          <a:xfrm>
            <a:off x="160273" y="2791173"/>
            <a:ext cx="359394" cy="276999"/>
          </a:xfrm>
          <a:prstGeom prst="rect">
            <a:avLst/>
          </a:prstGeom>
          <a:noFill/>
        </p:spPr>
        <p:txBody>
          <a:bodyPr wrap="none" rtlCol="0">
            <a:spAutoFit/>
          </a:bodyPr>
          <a:lstStyle/>
          <a:p>
            <a:r>
              <a:rPr lang="en-US" sz="1200" dirty="0" smtClean="0"/>
              <a:t>UE</a:t>
            </a:r>
            <a:endParaRPr lang="en-US" sz="1200" dirty="0"/>
          </a:p>
        </p:txBody>
      </p:sp>
      <p:grpSp>
        <p:nvGrpSpPr>
          <p:cNvPr id="205" name="Group 56"/>
          <p:cNvGrpSpPr>
            <a:grpSpLocks/>
          </p:cNvGrpSpPr>
          <p:nvPr/>
        </p:nvGrpSpPr>
        <p:grpSpPr bwMode="auto">
          <a:xfrm>
            <a:off x="1854062" y="1199136"/>
            <a:ext cx="463219" cy="399047"/>
            <a:chOff x="4630058" y="5181600"/>
            <a:chExt cx="841828" cy="667657"/>
          </a:xfrm>
        </p:grpSpPr>
        <p:sp>
          <p:nvSpPr>
            <p:cNvPr id="206" name="Cube 205"/>
            <p:cNvSpPr/>
            <p:nvPr/>
          </p:nvSpPr>
          <p:spPr>
            <a:xfrm>
              <a:off x="4630058" y="5181600"/>
              <a:ext cx="841828" cy="667657"/>
            </a:xfrm>
            <a:prstGeom prst="cub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07" name="TextBox 58"/>
            <p:cNvSpPr txBox="1">
              <a:spLocks noChangeArrowheads="1"/>
            </p:cNvSpPr>
            <p:nvPr/>
          </p:nvSpPr>
          <p:spPr bwMode="auto">
            <a:xfrm>
              <a:off x="4635620" y="5419597"/>
              <a:ext cx="582233" cy="307502"/>
            </a:xfrm>
            <a:prstGeom prst="rect">
              <a:avLst/>
            </a:prstGeom>
            <a:noFill/>
            <a:ln w="9525">
              <a:noFill/>
              <a:miter lim="800000"/>
              <a:headEnd/>
              <a:tailEnd/>
            </a:ln>
          </p:spPr>
          <p:txBody>
            <a:bodyPr wrap="none">
              <a:spAutoFit/>
            </a:bodyPr>
            <a:lstStyle/>
            <a:p>
              <a:pPr>
                <a:defRPr/>
              </a:pPr>
              <a:r>
                <a:rPr lang="en-US" sz="1050" dirty="0">
                  <a:solidFill>
                    <a:schemeClr val="bg1">
                      <a:lumMod val="50000"/>
                    </a:schemeClr>
                  </a:solidFill>
                  <a:latin typeface="Calibri" pitchFamily="34" charset="0"/>
                </a:rPr>
                <a:t>MME</a:t>
              </a:r>
            </a:p>
          </p:txBody>
        </p:sp>
      </p:grpSp>
      <p:grpSp>
        <p:nvGrpSpPr>
          <p:cNvPr id="208" name="Group 57"/>
          <p:cNvGrpSpPr>
            <a:grpSpLocks/>
          </p:cNvGrpSpPr>
          <p:nvPr/>
        </p:nvGrpSpPr>
        <p:grpSpPr bwMode="auto">
          <a:xfrm>
            <a:off x="2514608" y="1971792"/>
            <a:ext cx="509133" cy="455695"/>
            <a:chOff x="4630058" y="5181600"/>
            <a:chExt cx="841828" cy="667657"/>
          </a:xfrm>
        </p:grpSpPr>
        <p:sp>
          <p:nvSpPr>
            <p:cNvPr id="209" name="Cube 208"/>
            <p:cNvSpPr/>
            <p:nvPr/>
          </p:nvSpPr>
          <p:spPr>
            <a:xfrm>
              <a:off x="4630058" y="5181600"/>
              <a:ext cx="841828" cy="667657"/>
            </a:xfrm>
            <a:prstGeom prst="cub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10" name="TextBox 58"/>
            <p:cNvSpPr txBox="1">
              <a:spLocks noChangeArrowheads="1"/>
            </p:cNvSpPr>
            <p:nvPr/>
          </p:nvSpPr>
          <p:spPr bwMode="auto">
            <a:xfrm>
              <a:off x="4636806" y="5419521"/>
              <a:ext cx="630950" cy="355961"/>
            </a:xfrm>
            <a:prstGeom prst="rect">
              <a:avLst/>
            </a:prstGeom>
            <a:noFill/>
            <a:ln w="9525">
              <a:noFill/>
              <a:miter lim="800000"/>
              <a:headEnd/>
              <a:tailEnd/>
            </a:ln>
          </p:spPr>
          <p:txBody>
            <a:bodyPr wrap="none">
              <a:spAutoFit/>
            </a:bodyPr>
            <a:lstStyle/>
            <a:p>
              <a:pPr>
                <a:defRPr/>
              </a:pPr>
              <a:r>
                <a:rPr lang="en-US" sz="1050" dirty="0">
                  <a:solidFill>
                    <a:schemeClr val="bg1">
                      <a:lumMod val="50000"/>
                    </a:schemeClr>
                  </a:solidFill>
                  <a:latin typeface="Calibri" pitchFamily="34" charset="0"/>
                </a:rPr>
                <a:t>S-GW</a:t>
              </a:r>
              <a:endParaRPr lang="en-US" sz="1100" dirty="0">
                <a:solidFill>
                  <a:schemeClr val="bg1">
                    <a:lumMod val="50000"/>
                  </a:schemeClr>
                </a:solidFill>
                <a:latin typeface="Calibri" pitchFamily="34" charset="0"/>
              </a:endParaRPr>
            </a:p>
          </p:txBody>
        </p:sp>
      </p:grpSp>
      <p:grpSp>
        <p:nvGrpSpPr>
          <p:cNvPr id="211" name="Group 63"/>
          <p:cNvGrpSpPr>
            <a:grpSpLocks/>
          </p:cNvGrpSpPr>
          <p:nvPr/>
        </p:nvGrpSpPr>
        <p:grpSpPr bwMode="auto">
          <a:xfrm>
            <a:off x="4044501" y="1913886"/>
            <a:ext cx="553576" cy="570247"/>
            <a:chOff x="4558406" y="5181600"/>
            <a:chExt cx="913480" cy="667657"/>
          </a:xfrm>
        </p:grpSpPr>
        <p:sp>
          <p:nvSpPr>
            <p:cNvPr id="212" name="Cube 211"/>
            <p:cNvSpPr/>
            <p:nvPr/>
          </p:nvSpPr>
          <p:spPr>
            <a:xfrm>
              <a:off x="4630058" y="5181600"/>
              <a:ext cx="841828" cy="667657"/>
            </a:xfrm>
            <a:prstGeom prst="cub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13" name="TextBox 58"/>
            <p:cNvSpPr txBox="1">
              <a:spLocks noChangeArrowheads="1"/>
            </p:cNvSpPr>
            <p:nvPr/>
          </p:nvSpPr>
          <p:spPr bwMode="auto">
            <a:xfrm>
              <a:off x="4558406" y="5420365"/>
              <a:ext cx="606116" cy="308036"/>
            </a:xfrm>
            <a:prstGeom prst="rect">
              <a:avLst/>
            </a:prstGeom>
            <a:noFill/>
            <a:ln w="9525">
              <a:noFill/>
              <a:miter lim="800000"/>
              <a:headEnd/>
              <a:tailEnd/>
            </a:ln>
          </p:spPr>
          <p:txBody>
            <a:bodyPr wrap="none">
              <a:spAutoFit/>
            </a:bodyPr>
            <a:lstStyle/>
            <a:p>
              <a:pPr>
                <a:defRPr/>
              </a:pPr>
              <a:r>
                <a:rPr lang="en-US" sz="1050" dirty="0">
                  <a:solidFill>
                    <a:schemeClr val="bg1">
                      <a:lumMod val="50000"/>
                    </a:schemeClr>
                  </a:solidFill>
                  <a:latin typeface="Calibri" pitchFamily="34" charset="0"/>
                </a:rPr>
                <a:t>P-GW</a:t>
              </a:r>
              <a:endParaRPr lang="en-US" sz="1100" dirty="0">
                <a:solidFill>
                  <a:schemeClr val="bg1">
                    <a:lumMod val="50000"/>
                  </a:schemeClr>
                </a:solidFill>
                <a:latin typeface="Calibri" pitchFamily="34" charset="0"/>
              </a:endParaRPr>
            </a:p>
          </p:txBody>
        </p:sp>
      </p:grpSp>
      <p:grpSp>
        <p:nvGrpSpPr>
          <p:cNvPr id="214" name="Group 76"/>
          <p:cNvGrpSpPr>
            <a:grpSpLocks/>
          </p:cNvGrpSpPr>
          <p:nvPr/>
        </p:nvGrpSpPr>
        <p:grpSpPr bwMode="auto">
          <a:xfrm>
            <a:off x="3070675" y="2265688"/>
            <a:ext cx="971332" cy="166427"/>
            <a:chOff x="1115616" y="1556792"/>
            <a:chExt cx="2088232" cy="288032"/>
          </a:xfrm>
        </p:grpSpPr>
        <p:cxnSp>
          <p:nvCxnSpPr>
            <p:cNvPr id="215" name="Straight Connector 214"/>
            <p:cNvCxnSpPr/>
            <p:nvPr/>
          </p:nvCxnSpPr>
          <p:spPr>
            <a:xfrm>
              <a:off x="1188003" y="1556792"/>
              <a:ext cx="1943460" cy="0"/>
            </a:xfrm>
            <a:prstGeom prst="line">
              <a:avLst/>
            </a:prstGeom>
            <a:ln w="127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1188003" y="1844824"/>
              <a:ext cx="1943460" cy="0"/>
            </a:xfrm>
            <a:prstGeom prst="line">
              <a:avLst/>
            </a:prstGeom>
            <a:ln w="127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059076" y="1556792"/>
              <a:ext cx="144772" cy="28803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18" name="Oval 217"/>
            <p:cNvSpPr/>
            <p:nvPr/>
          </p:nvSpPr>
          <p:spPr>
            <a:xfrm>
              <a:off x="1115616" y="1556792"/>
              <a:ext cx="144772" cy="28803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grpSp>
      <p:grpSp>
        <p:nvGrpSpPr>
          <p:cNvPr id="219" name="Group 56"/>
          <p:cNvGrpSpPr>
            <a:grpSpLocks/>
          </p:cNvGrpSpPr>
          <p:nvPr/>
        </p:nvGrpSpPr>
        <p:grpSpPr bwMode="auto">
          <a:xfrm>
            <a:off x="4180769" y="1057885"/>
            <a:ext cx="463219" cy="399047"/>
            <a:chOff x="4630058" y="5181600"/>
            <a:chExt cx="841828" cy="667657"/>
          </a:xfrm>
        </p:grpSpPr>
        <p:sp>
          <p:nvSpPr>
            <p:cNvPr id="220" name="Cube 219"/>
            <p:cNvSpPr/>
            <p:nvPr/>
          </p:nvSpPr>
          <p:spPr>
            <a:xfrm>
              <a:off x="4630058" y="5181600"/>
              <a:ext cx="841828" cy="667657"/>
            </a:xfrm>
            <a:prstGeom prst="cub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p>
          </p:txBody>
        </p:sp>
        <p:sp>
          <p:nvSpPr>
            <p:cNvPr id="221" name="TextBox 58"/>
            <p:cNvSpPr txBox="1">
              <a:spLocks noChangeArrowheads="1"/>
            </p:cNvSpPr>
            <p:nvPr/>
          </p:nvSpPr>
          <p:spPr bwMode="auto">
            <a:xfrm>
              <a:off x="4635621" y="5419597"/>
              <a:ext cx="647132" cy="408598"/>
            </a:xfrm>
            <a:prstGeom prst="rect">
              <a:avLst/>
            </a:prstGeom>
            <a:noFill/>
            <a:ln w="9525">
              <a:noFill/>
              <a:miter lim="800000"/>
              <a:headEnd/>
              <a:tailEnd/>
            </a:ln>
          </p:spPr>
          <p:txBody>
            <a:bodyPr wrap="none">
              <a:spAutoFit/>
            </a:bodyPr>
            <a:lstStyle/>
            <a:p>
              <a:pPr>
                <a:defRPr/>
              </a:pPr>
              <a:r>
                <a:rPr lang="en-US" sz="1050" dirty="0">
                  <a:solidFill>
                    <a:schemeClr val="bg1">
                      <a:lumMod val="50000"/>
                    </a:schemeClr>
                  </a:solidFill>
                  <a:latin typeface="Calibri" pitchFamily="34" charset="0"/>
                </a:rPr>
                <a:t>PCRF</a:t>
              </a:r>
            </a:p>
          </p:txBody>
        </p:sp>
      </p:grpSp>
      <p:cxnSp>
        <p:nvCxnSpPr>
          <p:cNvPr id="222" name="Straight Connector 221"/>
          <p:cNvCxnSpPr/>
          <p:nvPr/>
        </p:nvCxnSpPr>
        <p:spPr>
          <a:xfrm>
            <a:off x="4366465" y="1456932"/>
            <a:ext cx="0" cy="571507"/>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3" name="TextBox 147"/>
          <p:cNvSpPr txBox="1">
            <a:spLocks noChangeArrowheads="1"/>
          </p:cNvSpPr>
          <p:nvPr/>
        </p:nvSpPr>
        <p:spPr bwMode="auto">
          <a:xfrm>
            <a:off x="1874069" y="2173176"/>
            <a:ext cx="339762" cy="244212"/>
          </a:xfrm>
          <a:prstGeom prst="rect">
            <a:avLst/>
          </a:prstGeom>
          <a:noFill/>
          <a:ln w="9525">
            <a:noFill/>
            <a:miter lim="800000"/>
            <a:headEnd/>
            <a:tailEnd/>
          </a:ln>
        </p:spPr>
        <p:txBody>
          <a:bodyPr wrap="none">
            <a:spAutoFit/>
          </a:bodyPr>
          <a:lstStyle/>
          <a:p>
            <a:r>
              <a:rPr lang="en-US" sz="1050" dirty="0">
                <a:solidFill>
                  <a:srgbClr val="0070C0"/>
                </a:solidFill>
                <a:latin typeface="Calibri" pitchFamily="34" charset="0"/>
              </a:rPr>
              <a:t>S1-U</a:t>
            </a:r>
          </a:p>
        </p:txBody>
      </p:sp>
      <p:sp>
        <p:nvSpPr>
          <p:cNvPr id="224" name="TextBox 151"/>
          <p:cNvSpPr txBox="1">
            <a:spLocks noChangeArrowheads="1"/>
          </p:cNvSpPr>
          <p:nvPr/>
        </p:nvSpPr>
        <p:spPr bwMode="auto">
          <a:xfrm>
            <a:off x="3319616" y="2230473"/>
            <a:ext cx="498858" cy="244055"/>
          </a:xfrm>
          <a:prstGeom prst="rect">
            <a:avLst/>
          </a:prstGeom>
          <a:noFill/>
          <a:ln w="9525">
            <a:noFill/>
            <a:miter lim="800000"/>
            <a:headEnd/>
            <a:tailEnd/>
          </a:ln>
        </p:spPr>
        <p:txBody>
          <a:bodyPr wrap="none">
            <a:spAutoFit/>
          </a:bodyPr>
          <a:lstStyle/>
          <a:p>
            <a:r>
              <a:rPr lang="en-US" sz="1050" dirty="0">
                <a:solidFill>
                  <a:srgbClr val="0070C0"/>
                </a:solidFill>
                <a:latin typeface="Calibri" pitchFamily="34" charset="0"/>
              </a:rPr>
              <a:t>S5 </a:t>
            </a:r>
            <a:r>
              <a:rPr lang="en-US" sz="1050" dirty="0" smtClean="0">
                <a:solidFill>
                  <a:srgbClr val="0070C0"/>
                </a:solidFill>
                <a:latin typeface="Calibri" pitchFamily="34" charset="0"/>
              </a:rPr>
              <a:t> User</a:t>
            </a:r>
            <a:endParaRPr lang="en-US" sz="1050" dirty="0">
              <a:solidFill>
                <a:srgbClr val="0070C0"/>
              </a:solidFill>
              <a:latin typeface="Calibri" pitchFamily="34" charset="0"/>
            </a:endParaRPr>
          </a:p>
        </p:txBody>
      </p:sp>
      <p:sp>
        <p:nvSpPr>
          <p:cNvPr id="225" name="TextBox 153"/>
          <p:cNvSpPr txBox="1">
            <a:spLocks noChangeArrowheads="1"/>
          </p:cNvSpPr>
          <p:nvPr/>
        </p:nvSpPr>
        <p:spPr bwMode="auto">
          <a:xfrm>
            <a:off x="1451938" y="1547737"/>
            <a:ext cx="327518" cy="244212"/>
          </a:xfrm>
          <a:prstGeom prst="rect">
            <a:avLst/>
          </a:prstGeom>
          <a:noFill/>
          <a:ln w="9525">
            <a:noFill/>
            <a:miter lim="800000"/>
            <a:headEnd/>
            <a:tailEnd/>
          </a:ln>
        </p:spPr>
        <p:txBody>
          <a:bodyPr wrap="none">
            <a:spAutoFit/>
          </a:bodyPr>
          <a:lstStyle/>
          <a:p>
            <a:r>
              <a:rPr lang="en-US" sz="1050" dirty="0">
                <a:latin typeface="Calibri" pitchFamily="34" charset="0"/>
              </a:rPr>
              <a:t>S1-C</a:t>
            </a:r>
          </a:p>
        </p:txBody>
      </p:sp>
      <p:sp>
        <p:nvSpPr>
          <p:cNvPr id="226" name="TextBox 154"/>
          <p:cNvSpPr txBox="1">
            <a:spLocks noChangeArrowheads="1"/>
          </p:cNvSpPr>
          <p:nvPr/>
        </p:nvSpPr>
        <p:spPr bwMode="auto">
          <a:xfrm>
            <a:off x="4402176" y="1571486"/>
            <a:ext cx="241812" cy="244212"/>
          </a:xfrm>
          <a:prstGeom prst="rect">
            <a:avLst/>
          </a:prstGeom>
          <a:noFill/>
          <a:ln w="9525">
            <a:noFill/>
            <a:miter lim="800000"/>
            <a:headEnd/>
            <a:tailEnd/>
          </a:ln>
        </p:spPr>
        <p:txBody>
          <a:bodyPr wrap="none">
            <a:spAutoFit/>
          </a:bodyPr>
          <a:lstStyle/>
          <a:p>
            <a:r>
              <a:rPr lang="en-US" sz="1050">
                <a:latin typeface="Calibri" pitchFamily="34" charset="0"/>
              </a:rPr>
              <a:t>Gx</a:t>
            </a:r>
          </a:p>
        </p:txBody>
      </p:sp>
      <p:sp>
        <p:nvSpPr>
          <p:cNvPr id="227" name="TextBox 156"/>
          <p:cNvSpPr txBox="1">
            <a:spLocks noChangeArrowheads="1"/>
          </p:cNvSpPr>
          <p:nvPr/>
        </p:nvSpPr>
        <p:spPr bwMode="auto">
          <a:xfrm>
            <a:off x="2432960" y="685800"/>
            <a:ext cx="1002197" cy="253916"/>
          </a:xfrm>
          <a:prstGeom prst="rect">
            <a:avLst/>
          </a:prstGeom>
          <a:noFill/>
          <a:ln w="9525">
            <a:noFill/>
            <a:miter lim="800000"/>
            <a:headEnd/>
            <a:tailEnd/>
          </a:ln>
        </p:spPr>
        <p:txBody>
          <a:bodyPr wrap="none">
            <a:spAutoFit/>
          </a:bodyPr>
          <a:lstStyle/>
          <a:p>
            <a:r>
              <a:rPr lang="en-US" sz="1050" b="1" dirty="0" smtClean="0">
                <a:latin typeface="Calibri" pitchFamily="34" charset="0"/>
              </a:rPr>
              <a:t>3GPP Network</a:t>
            </a:r>
            <a:endParaRPr lang="en-US" sz="1050" b="1" dirty="0">
              <a:latin typeface="Calibri" pitchFamily="34" charset="0"/>
            </a:endParaRPr>
          </a:p>
        </p:txBody>
      </p:sp>
      <p:sp>
        <p:nvSpPr>
          <p:cNvPr id="228" name="Cloud"/>
          <p:cNvSpPr>
            <a:spLocks noChangeAspect="1" noEditPoints="1" noChangeArrowheads="1"/>
          </p:cNvSpPr>
          <p:nvPr/>
        </p:nvSpPr>
        <p:spPr bwMode="auto">
          <a:xfrm>
            <a:off x="1829105" y="2713240"/>
            <a:ext cx="2011980" cy="99640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95000"/>
            </a:schemeClr>
          </a:solidFill>
          <a:ln w="9525">
            <a:solidFill>
              <a:schemeClr val="bg1">
                <a:lumMod val="75000"/>
              </a:schemeClr>
            </a:solidFill>
            <a:miter lim="800000"/>
            <a:headEnd/>
            <a:tailEnd/>
          </a:ln>
          <a:effectLst>
            <a:outerShdw dist="107763" dir="2700000" algn="ctr" rotWithShape="0">
              <a:srgbClr val="808080"/>
            </a:outerShdw>
          </a:effectLst>
        </p:spPr>
        <p:txBody>
          <a:bodyPr/>
          <a:lstStyle/>
          <a:p>
            <a:pPr>
              <a:defRPr/>
            </a:pPr>
            <a:endParaRPr lang="en-US" sz="1200"/>
          </a:p>
        </p:txBody>
      </p:sp>
      <p:cxnSp>
        <p:nvCxnSpPr>
          <p:cNvPr id="229" name="Straight Connector 228"/>
          <p:cNvCxnSpPr>
            <a:stCxn id="255" idx="2"/>
          </p:cNvCxnSpPr>
          <p:nvPr/>
        </p:nvCxnSpPr>
        <p:spPr bwMode="auto">
          <a:xfrm>
            <a:off x="2359923" y="3210125"/>
            <a:ext cx="414942" cy="43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a:stCxn id="255" idx="2"/>
          </p:cNvCxnSpPr>
          <p:nvPr/>
        </p:nvCxnSpPr>
        <p:spPr bwMode="auto">
          <a:xfrm>
            <a:off x="2359923" y="3210125"/>
            <a:ext cx="614922" cy="1136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V="1">
            <a:off x="2185127" y="3323770"/>
            <a:ext cx="789718" cy="198894"/>
          </a:xfrm>
          <a:prstGeom prst="line">
            <a:avLst/>
          </a:prstGeom>
        </p:spPr>
        <p:style>
          <a:lnRef idx="1">
            <a:schemeClr val="accent1"/>
          </a:lnRef>
          <a:fillRef idx="0">
            <a:schemeClr val="accent1"/>
          </a:fillRef>
          <a:effectRef idx="0">
            <a:schemeClr val="accent1"/>
          </a:effectRef>
          <a:fontRef idx="minor">
            <a:schemeClr val="tx1"/>
          </a:fontRef>
        </p:style>
      </p:cxnSp>
      <p:sp>
        <p:nvSpPr>
          <p:cNvPr id="232" name="TextBox 58"/>
          <p:cNvSpPr txBox="1">
            <a:spLocks noChangeArrowheads="1"/>
          </p:cNvSpPr>
          <p:nvPr/>
        </p:nvSpPr>
        <p:spPr bwMode="auto">
          <a:xfrm>
            <a:off x="1142297" y="2292693"/>
            <a:ext cx="285781" cy="219649"/>
          </a:xfrm>
          <a:prstGeom prst="rect">
            <a:avLst/>
          </a:prstGeom>
          <a:noFill/>
          <a:ln w="9525">
            <a:noFill/>
            <a:miter lim="800000"/>
            <a:headEnd/>
            <a:tailEnd/>
          </a:ln>
        </p:spPr>
        <p:txBody>
          <a:bodyPr wrap="none">
            <a:spAutoFit/>
          </a:bodyPr>
          <a:lstStyle/>
          <a:p>
            <a:r>
              <a:rPr lang="en-US" sz="1000" dirty="0" err="1">
                <a:latin typeface="Calibri" pitchFamily="34" charset="0"/>
              </a:rPr>
              <a:t>eNB</a:t>
            </a:r>
            <a:endParaRPr lang="en-US" sz="1000" dirty="0">
              <a:latin typeface="Calibri" pitchFamily="34" charset="0"/>
            </a:endParaRPr>
          </a:p>
        </p:txBody>
      </p:sp>
      <p:pic>
        <p:nvPicPr>
          <p:cNvPr id="233" name="Picture 2" descr="C:\Documents and Settings\j00725832\Local Settings\Temporary Internet Files\Content.IE5\7FYDQBG8\MC900349993[1].wmf"/>
          <p:cNvPicPr>
            <a:picLocks noChangeAspect="1" noChangeArrowheads="1"/>
          </p:cNvPicPr>
          <p:nvPr/>
        </p:nvPicPr>
        <p:blipFill>
          <a:blip r:embed="rId3" cstate="print"/>
          <a:srcRect/>
          <a:stretch>
            <a:fillRect/>
          </a:stretch>
        </p:blipFill>
        <p:spPr bwMode="auto">
          <a:xfrm>
            <a:off x="1258482" y="1949955"/>
            <a:ext cx="174589" cy="363801"/>
          </a:xfrm>
          <a:prstGeom prst="rect">
            <a:avLst/>
          </a:prstGeom>
          <a:noFill/>
          <a:ln w="9525">
            <a:noFill/>
            <a:miter lim="800000"/>
            <a:headEnd/>
            <a:tailEnd/>
          </a:ln>
        </p:spPr>
      </p:pic>
      <p:cxnSp>
        <p:nvCxnSpPr>
          <p:cNvPr id="234" name="Straight Connector 233"/>
          <p:cNvCxnSpPr/>
          <p:nvPr/>
        </p:nvCxnSpPr>
        <p:spPr>
          <a:xfrm>
            <a:off x="2952398" y="3590641"/>
            <a:ext cx="380575" cy="79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120848" y="3590641"/>
            <a:ext cx="620347" cy="1132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6" name="Straight Connector 235"/>
          <p:cNvCxnSpPr>
            <a:endCxn id="248" idx="5"/>
          </p:cNvCxnSpPr>
          <p:nvPr/>
        </p:nvCxnSpPr>
        <p:spPr>
          <a:xfrm flipH="1">
            <a:off x="2976139" y="3398041"/>
            <a:ext cx="134409" cy="106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7" name="Straight Connector 236"/>
          <p:cNvCxnSpPr>
            <a:stCxn id="255" idx="2"/>
          </p:cNvCxnSpPr>
          <p:nvPr/>
        </p:nvCxnSpPr>
        <p:spPr>
          <a:xfrm flipH="1">
            <a:off x="2185127" y="3210125"/>
            <a:ext cx="174796" cy="312539"/>
          </a:xfrm>
          <a:prstGeom prst="line">
            <a:avLst/>
          </a:prstGeom>
        </p:spPr>
        <p:style>
          <a:lnRef idx="1">
            <a:schemeClr val="accent1"/>
          </a:lnRef>
          <a:fillRef idx="0">
            <a:schemeClr val="accent1"/>
          </a:fillRef>
          <a:effectRef idx="0">
            <a:schemeClr val="accent1"/>
          </a:effectRef>
          <a:fontRef idx="minor">
            <a:schemeClr val="tx1"/>
          </a:fontRef>
        </p:style>
      </p:cxnSp>
      <p:grpSp>
        <p:nvGrpSpPr>
          <p:cNvPr id="238" name="Group 237"/>
          <p:cNvGrpSpPr/>
          <p:nvPr/>
        </p:nvGrpSpPr>
        <p:grpSpPr>
          <a:xfrm>
            <a:off x="3482440" y="2745670"/>
            <a:ext cx="273155" cy="347223"/>
            <a:chOff x="2756079" y="5447763"/>
            <a:chExt cx="425003" cy="437882"/>
          </a:xfrm>
        </p:grpSpPr>
        <p:sp>
          <p:nvSpPr>
            <p:cNvPr id="239" name="Cube 238"/>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0"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41" name="Group 240"/>
          <p:cNvGrpSpPr/>
          <p:nvPr/>
        </p:nvGrpSpPr>
        <p:grpSpPr>
          <a:xfrm>
            <a:off x="3334797" y="3520115"/>
            <a:ext cx="261759" cy="298584"/>
            <a:chOff x="2756079" y="5447763"/>
            <a:chExt cx="438204" cy="541863"/>
          </a:xfrm>
        </p:grpSpPr>
        <p:sp>
          <p:nvSpPr>
            <p:cNvPr id="242" name="Cube 241"/>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3" name="TextBox 58"/>
            <p:cNvSpPr txBox="1">
              <a:spLocks noChangeArrowheads="1"/>
            </p:cNvSpPr>
            <p:nvPr/>
          </p:nvSpPr>
          <p:spPr bwMode="auto">
            <a:xfrm>
              <a:off x="2759010" y="5528825"/>
              <a:ext cx="435273" cy="460801"/>
            </a:xfrm>
            <a:prstGeom prst="rect">
              <a:avLst/>
            </a:prstGeom>
            <a:noFill/>
            <a:ln w="9525">
              <a:noFill/>
              <a:miter lim="800000"/>
              <a:headEnd/>
              <a:tailEnd/>
            </a:ln>
          </p:spPr>
          <p:txBody>
            <a:bodyPr wrap="none">
              <a:spAutoFit/>
            </a:bodyPr>
            <a:lstStyle/>
            <a:p>
              <a:pPr algn="ct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44" name="Group 243"/>
          <p:cNvGrpSpPr/>
          <p:nvPr/>
        </p:nvGrpSpPr>
        <p:grpSpPr>
          <a:xfrm>
            <a:off x="2972484" y="3060555"/>
            <a:ext cx="268531" cy="260900"/>
            <a:chOff x="2756079" y="5447763"/>
            <a:chExt cx="425003" cy="437882"/>
          </a:xfrm>
        </p:grpSpPr>
        <p:sp>
          <p:nvSpPr>
            <p:cNvPr id="245" name="Cube 244"/>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6"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47" name="Group 246"/>
          <p:cNvGrpSpPr/>
          <p:nvPr/>
        </p:nvGrpSpPr>
        <p:grpSpPr>
          <a:xfrm>
            <a:off x="2713693" y="3428202"/>
            <a:ext cx="262446" cy="203803"/>
            <a:chOff x="2756079" y="5447763"/>
            <a:chExt cx="425003" cy="437882"/>
          </a:xfrm>
        </p:grpSpPr>
        <p:sp>
          <p:nvSpPr>
            <p:cNvPr id="248" name="Cube 247"/>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49"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50" name="Group 249"/>
          <p:cNvGrpSpPr/>
          <p:nvPr/>
        </p:nvGrpSpPr>
        <p:grpSpPr>
          <a:xfrm>
            <a:off x="1842424" y="3373212"/>
            <a:ext cx="347359" cy="250166"/>
            <a:chOff x="2756079" y="5447763"/>
            <a:chExt cx="425003" cy="437882"/>
          </a:xfrm>
        </p:grpSpPr>
        <p:sp>
          <p:nvSpPr>
            <p:cNvPr id="251" name="Cube 250"/>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2"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53" name="Group 252"/>
          <p:cNvGrpSpPr/>
          <p:nvPr/>
        </p:nvGrpSpPr>
        <p:grpSpPr>
          <a:xfrm>
            <a:off x="2221986" y="3029918"/>
            <a:ext cx="265784" cy="196646"/>
            <a:chOff x="2756079" y="5447763"/>
            <a:chExt cx="425003" cy="437882"/>
          </a:xfrm>
        </p:grpSpPr>
        <p:sp>
          <p:nvSpPr>
            <p:cNvPr id="254" name="Cube 253"/>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255"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256" name="Group 255"/>
          <p:cNvGrpSpPr/>
          <p:nvPr/>
        </p:nvGrpSpPr>
        <p:grpSpPr>
          <a:xfrm>
            <a:off x="2713692" y="2665844"/>
            <a:ext cx="293732" cy="297527"/>
            <a:chOff x="2756079" y="5447763"/>
            <a:chExt cx="425003" cy="470049"/>
          </a:xfrm>
        </p:grpSpPr>
        <p:sp>
          <p:nvSpPr>
            <p:cNvPr id="257" name="Cube 256"/>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8" name="TextBox 58"/>
            <p:cNvSpPr txBox="1">
              <a:spLocks noChangeArrowheads="1"/>
            </p:cNvSpPr>
            <p:nvPr/>
          </p:nvSpPr>
          <p:spPr bwMode="auto">
            <a:xfrm>
              <a:off x="2774374" y="5528819"/>
              <a:ext cx="371569" cy="388993"/>
            </a:xfrm>
            <a:prstGeom prst="rect">
              <a:avLst/>
            </a:prstGeom>
            <a:noFill/>
            <a:ln w="9525">
              <a:noFill/>
              <a:miter lim="800000"/>
              <a:headEnd/>
              <a:tailEnd/>
            </a:ln>
          </p:spPr>
          <p:txBody>
            <a:bodyPr wrap="none">
              <a:spAutoFit/>
            </a:bodyPr>
            <a:lstStyle/>
            <a:p>
              <a:pPr>
                <a:defRPr/>
              </a:pPr>
              <a:r>
                <a:rPr lang="en-US" sz="1000" b="1" dirty="0">
                  <a:solidFill>
                    <a:schemeClr val="bg1"/>
                  </a:solidFill>
                  <a:effectLst>
                    <a:outerShdw blurRad="38100" dist="38100" dir="2700000" algn="tl">
                      <a:srgbClr val="000000">
                        <a:alpha val="43137"/>
                      </a:srgbClr>
                    </a:outerShdw>
                  </a:effectLst>
                  <a:latin typeface="Calibri" pitchFamily="34" charset="0"/>
                </a:rPr>
                <a:t>R</a:t>
              </a:r>
            </a:p>
          </p:txBody>
        </p:sp>
      </p:grpSp>
      <p:cxnSp>
        <p:nvCxnSpPr>
          <p:cNvPr id="259" name="Straight Connector 258"/>
          <p:cNvCxnSpPr>
            <a:stCxn id="254" idx="5"/>
          </p:cNvCxnSpPr>
          <p:nvPr/>
        </p:nvCxnSpPr>
        <p:spPr>
          <a:xfrm flipV="1">
            <a:off x="2487770" y="2929496"/>
            <a:ext cx="249702" cy="174164"/>
          </a:xfrm>
          <a:prstGeom prst="line">
            <a:avLst/>
          </a:prstGeom>
          <a:ln w="19050">
            <a:solidFill>
              <a:srgbClr val="0070C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a:stCxn id="245" idx="5"/>
          </p:cNvCxnSpPr>
          <p:nvPr/>
        </p:nvCxnSpPr>
        <p:spPr>
          <a:xfrm flipV="1">
            <a:off x="3241015" y="3031622"/>
            <a:ext cx="233147" cy="126771"/>
          </a:xfrm>
          <a:prstGeom prst="line">
            <a:avLst/>
          </a:prstGeom>
        </p:spPr>
        <p:style>
          <a:lnRef idx="1">
            <a:schemeClr val="accent1"/>
          </a:lnRef>
          <a:fillRef idx="0">
            <a:schemeClr val="accent1"/>
          </a:fillRef>
          <a:effectRef idx="0">
            <a:schemeClr val="accent1"/>
          </a:effectRef>
          <a:fontRef idx="minor">
            <a:schemeClr val="tx1"/>
          </a:fontRef>
        </p:style>
      </p:cxnSp>
      <p:grpSp>
        <p:nvGrpSpPr>
          <p:cNvPr id="261" name="Group 76"/>
          <p:cNvGrpSpPr>
            <a:grpSpLocks/>
          </p:cNvGrpSpPr>
          <p:nvPr/>
        </p:nvGrpSpPr>
        <p:grpSpPr bwMode="auto">
          <a:xfrm>
            <a:off x="3069295" y="2029100"/>
            <a:ext cx="971332" cy="166427"/>
            <a:chOff x="1115616" y="1556792"/>
            <a:chExt cx="2088232" cy="288032"/>
          </a:xfrm>
        </p:grpSpPr>
        <p:cxnSp>
          <p:nvCxnSpPr>
            <p:cNvPr id="262" name="Straight Connector 261"/>
            <p:cNvCxnSpPr/>
            <p:nvPr/>
          </p:nvCxnSpPr>
          <p:spPr>
            <a:xfrm>
              <a:off x="1188003" y="1556792"/>
              <a:ext cx="1943460" cy="0"/>
            </a:xfrm>
            <a:prstGeom prst="line">
              <a:avLst/>
            </a:prstGeom>
            <a:ln w="12700">
              <a:solidFill>
                <a:schemeClr val="accent3">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a:off x="1188003" y="1844824"/>
              <a:ext cx="1943460" cy="0"/>
            </a:xfrm>
            <a:prstGeom prst="line">
              <a:avLst/>
            </a:prstGeom>
            <a:ln w="12700">
              <a:solidFill>
                <a:schemeClr val="accent3">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4" name="Oval 263"/>
            <p:cNvSpPr/>
            <p:nvPr/>
          </p:nvSpPr>
          <p:spPr>
            <a:xfrm>
              <a:off x="3059076" y="1556792"/>
              <a:ext cx="144772" cy="288032"/>
            </a:xfrm>
            <a:prstGeom prst="ellipse">
              <a:avLst/>
            </a:prstGeom>
            <a:solidFill>
              <a:schemeClr val="bg1"/>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5" name="Oval 264"/>
            <p:cNvSpPr/>
            <p:nvPr/>
          </p:nvSpPr>
          <p:spPr>
            <a:xfrm>
              <a:off x="1115616" y="1556792"/>
              <a:ext cx="144772" cy="288032"/>
            </a:xfrm>
            <a:prstGeom prst="ellipse">
              <a:avLst/>
            </a:prstGeom>
            <a:solidFill>
              <a:schemeClr val="bg1"/>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66" name="TextBox 151"/>
          <p:cNvSpPr txBox="1">
            <a:spLocks noChangeArrowheads="1"/>
          </p:cNvSpPr>
          <p:nvPr/>
        </p:nvSpPr>
        <p:spPr bwMode="auto">
          <a:xfrm>
            <a:off x="3223236" y="1993885"/>
            <a:ext cx="809837" cy="261610"/>
          </a:xfrm>
          <a:prstGeom prst="rect">
            <a:avLst/>
          </a:prstGeom>
          <a:noFill/>
          <a:ln w="9525">
            <a:noFill/>
            <a:miter lim="800000"/>
            <a:headEnd/>
            <a:tailEnd/>
          </a:ln>
        </p:spPr>
        <p:txBody>
          <a:bodyPr wrap="none">
            <a:spAutoFit/>
          </a:bodyPr>
          <a:lstStyle/>
          <a:p>
            <a:r>
              <a:rPr lang="en-US" sz="1050" dirty="0">
                <a:solidFill>
                  <a:schemeClr val="accent3">
                    <a:lumMod val="75000"/>
                  </a:schemeClr>
                </a:solidFill>
                <a:latin typeface="Calibri" pitchFamily="34" charset="0"/>
              </a:rPr>
              <a:t>S5 </a:t>
            </a:r>
            <a:r>
              <a:rPr lang="en-US" sz="1050" dirty="0" smtClean="0">
                <a:solidFill>
                  <a:schemeClr val="accent3">
                    <a:lumMod val="75000"/>
                  </a:schemeClr>
                </a:solidFill>
                <a:latin typeface="Calibri" pitchFamily="34" charset="0"/>
              </a:rPr>
              <a:t> Control</a:t>
            </a:r>
            <a:endParaRPr lang="en-US" sz="1050" dirty="0">
              <a:solidFill>
                <a:schemeClr val="accent3">
                  <a:lumMod val="75000"/>
                </a:schemeClr>
              </a:solidFill>
              <a:latin typeface="Calibri" pitchFamily="34" charset="0"/>
            </a:endParaRPr>
          </a:p>
        </p:txBody>
      </p:sp>
      <p:grpSp>
        <p:nvGrpSpPr>
          <p:cNvPr id="267" name="Group 76"/>
          <p:cNvGrpSpPr>
            <a:grpSpLocks/>
          </p:cNvGrpSpPr>
          <p:nvPr/>
        </p:nvGrpSpPr>
        <p:grpSpPr bwMode="auto">
          <a:xfrm rot="2078322">
            <a:off x="2229589" y="1637711"/>
            <a:ext cx="746996" cy="131248"/>
            <a:chOff x="1115616" y="1556792"/>
            <a:chExt cx="2088232" cy="288032"/>
          </a:xfrm>
        </p:grpSpPr>
        <p:cxnSp>
          <p:nvCxnSpPr>
            <p:cNvPr id="268" name="Straight Connector 267"/>
            <p:cNvCxnSpPr/>
            <p:nvPr/>
          </p:nvCxnSpPr>
          <p:spPr>
            <a:xfrm>
              <a:off x="1188003" y="1556792"/>
              <a:ext cx="1943460" cy="0"/>
            </a:xfrm>
            <a:prstGeom prst="line">
              <a:avLst/>
            </a:prstGeom>
            <a:ln w="12700">
              <a:solidFill>
                <a:schemeClr val="accent3">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a:off x="1188003" y="1844824"/>
              <a:ext cx="1943460" cy="0"/>
            </a:xfrm>
            <a:prstGeom prst="line">
              <a:avLst/>
            </a:prstGeom>
            <a:ln w="12700">
              <a:solidFill>
                <a:schemeClr val="accent3">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0" name="Oval 269"/>
            <p:cNvSpPr/>
            <p:nvPr/>
          </p:nvSpPr>
          <p:spPr>
            <a:xfrm>
              <a:off x="3059076" y="1556792"/>
              <a:ext cx="144772" cy="288032"/>
            </a:xfrm>
            <a:prstGeom prst="ellipse">
              <a:avLst/>
            </a:prstGeom>
            <a:solidFill>
              <a:schemeClr val="bg1"/>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1" name="Oval 270"/>
            <p:cNvSpPr/>
            <p:nvPr/>
          </p:nvSpPr>
          <p:spPr>
            <a:xfrm>
              <a:off x="1115616" y="1556792"/>
              <a:ext cx="144772" cy="288032"/>
            </a:xfrm>
            <a:prstGeom prst="ellipse">
              <a:avLst/>
            </a:prstGeom>
            <a:solidFill>
              <a:schemeClr val="bg1"/>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72" name="TextBox 151"/>
          <p:cNvSpPr txBox="1">
            <a:spLocks noChangeArrowheads="1"/>
          </p:cNvSpPr>
          <p:nvPr/>
        </p:nvSpPr>
        <p:spPr bwMode="auto">
          <a:xfrm rot="2078322">
            <a:off x="2384257" y="1603493"/>
            <a:ext cx="550175" cy="253916"/>
          </a:xfrm>
          <a:prstGeom prst="rect">
            <a:avLst/>
          </a:prstGeom>
          <a:noFill/>
          <a:ln w="9525">
            <a:noFill/>
            <a:miter lim="800000"/>
            <a:headEnd/>
            <a:tailEnd/>
          </a:ln>
        </p:spPr>
        <p:txBody>
          <a:bodyPr wrap="square">
            <a:spAutoFit/>
          </a:bodyPr>
          <a:lstStyle/>
          <a:p>
            <a:r>
              <a:rPr lang="en-US" sz="1050" dirty="0" smtClean="0">
                <a:solidFill>
                  <a:schemeClr val="accent3">
                    <a:lumMod val="75000"/>
                  </a:schemeClr>
                </a:solidFill>
                <a:latin typeface="Calibri" pitchFamily="34" charset="0"/>
              </a:rPr>
              <a:t>S11</a:t>
            </a:r>
            <a:endParaRPr lang="en-US" sz="1050" dirty="0">
              <a:solidFill>
                <a:schemeClr val="accent3">
                  <a:lumMod val="75000"/>
                </a:schemeClr>
              </a:solidFill>
              <a:latin typeface="Calibri" pitchFamily="34" charset="0"/>
            </a:endParaRPr>
          </a:p>
        </p:txBody>
      </p:sp>
      <p:cxnSp>
        <p:nvCxnSpPr>
          <p:cNvPr id="273" name="Straight Connector 272"/>
          <p:cNvCxnSpPr>
            <a:endCxn id="240" idx="0"/>
          </p:cNvCxnSpPr>
          <p:nvPr/>
        </p:nvCxnSpPr>
        <p:spPr>
          <a:xfrm flipH="1">
            <a:off x="3624202" y="2490361"/>
            <a:ext cx="570097" cy="319588"/>
          </a:xfrm>
          <a:prstGeom prst="line">
            <a:avLst/>
          </a:prstGeom>
          <a:ln w="19050">
            <a:solidFill>
              <a:schemeClr val="accent3">
                <a:lumMod val="75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a:endCxn id="257" idx="5"/>
          </p:cNvCxnSpPr>
          <p:nvPr/>
        </p:nvCxnSpPr>
        <p:spPr>
          <a:xfrm flipH="1" flipV="1">
            <a:off x="3007424" y="2769782"/>
            <a:ext cx="450184" cy="47377"/>
          </a:xfrm>
          <a:prstGeom prst="line">
            <a:avLst/>
          </a:prstGeom>
          <a:ln w="19050">
            <a:solidFill>
              <a:schemeClr val="accent3">
                <a:lumMod val="75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flipH="1">
            <a:off x="3590046" y="2480148"/>
            <a:ext cx="811188" cy="449348"/>
          </a:xfrm>
          <a:prstGeom prst="line">
            <a:avLst/>
          </a:prstGeom>
          <a:ln w="19050">
            <a:solidFill>
              <a:srgbClr val="0070C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6" name="Straight Connector 275"/>
          <p:cNvCxnSpPr>
            <a:endCxn id="246" idx="3"/>
          </p:cNvCxnSpPr>
          <p:nvPr/>
        </p:nvCxnSpPr>
        <p:spPr>
          <a:xfrm flipH="1">
            <a:off x="3239650" y="3041832"/>
            <a:ext cx="242790" cy="162417"/>
          </a:xfrm>
          <a:prstGeom prst="line">
            <a:avLst/>
          </a:prstGeom>
          <a:ln w="19050">
            <a:solidFill>
              <a:srgbClr val="0070C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a:stCxn id="246" idx="0"/>
            <a:endCxn id="258" idx="2"/>
          </p:cNvCxnSpPr>
          <p:nvPr/>
        </p:nvCxnSpPr>
        <p:spPr>
          <a:xfrm flipH="1" flipV="1">
            <a:off x="2854737" y="2963376"/>
            <a:ext cx="257110" cy="145478"/>
          </a:xfrm>
          <a:prstGeom prst="line">
            <a:avLst/>
          </a:prstGeom>
          <a:ln w="19050">
            <a:solidFill>
              <a:srgbClr val="0070C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a:stCxn id="255" idx="3"/>
          </p:cNvCxnSpPr>
          <p:nvPr/>
        </p:nvCxnSpPr>
        <p:spPr>
          <a:xfrm flipH="1" flipV="1">
            <a:off x="1505995" y="2579584"/>
            <a:ext cx="980424" cy="558640"/>
          </a:xfrm>
          <a:prstGeom prst="line">
            <a:avLst/>
          </a:prstGeom>
          <a:ln w="19050">
            <a:solidFill>
              <a:srgbClr val="0070C0"/>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79" name="Straight Connector 278"/>
          <p:cNvCxnSpPr/>
          <p:nvPr/>
        </p:nvCxnSpPr>
        <p:spPr>
          <a:xfrm>
            <a:off x="2646421" y="2439299"/>
            <a:ext cx="24832" cy="388073"/>
          </a:xfrm>
          <a:prstGeom prst="line">
            <a:avLst/>
          </a:prstGeom>
          <a:ln w="19050">
            <a:solidFill>
              <a:schemeClr val="accent3">
                <a:lumMod val="75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80" name="Straight Connector 279"/>
          <p:cNvCxnSpPr/>
          <p:nvPr/>
        </p:nvCxnSpPr>
        <p:spPr>
          <a:xfrm flipH="1">
            <a:off x="2472595" y="2898858"/>
            <a:ext cx="148994" cy="132762"/>
          </a:xfrm>
          <a:prstGeom prst="line">
            <a:avLst/>
          </a:prstGeom>
          <a:ln w="19050">
            <a:solidFill>
              <a:schemeClr val="accent3">
                <a:lumMod val="75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flipV="1">
            <a:off x="2170228" y="1639303"/>
            <a:ext cx="238203" cy="1370307"/>
          </a:xfrm>
          <a:prstGeom prst="line">
            <a:avLst/>
          </a:prstGeom>
          <a:ln w="19050">
            <a:solidFill>
              <a:schemeClr val="accent3">
                <a:lumMod val="75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grpSp>
        <p:nvGrpSpPr>
          <p:cNvPr id="282" name="Group 76"/>
          <p:cNvGrpSpPr>
            <a:grpSpLocks/>
          </p:cNvGrpSpPr>
          <p:nvPr/>
        </p:nvGrpSpPr>
        <p:grpSpPr bwMode="auto">
          <a:xfrm>
            <a:off x="1512363" y="2217035"/>
            <a:ext cx="971332" cy="166427"/>
            <a:chOff x="1115616" y="1556792"/>
            <a:chExt cx="2088232" cy="288032"/>
          </a:xfrm>
        </p:grpSpPr>
        <p:cxnSp>
          <p:nvCxnSpPr>
            <p:cNvPr id="283" name="Straight Connector 282"/>
            <p:cNvCxnSpPr/>
            <p:nvPr/>
          </p:nvCxnSpPr>
          <p:spPr>
            <a:xfrm>
              <a:off x="1188003" y="1556792"/>
              <a:ext cx="1943460" cy="0"/>
            </a:xfrm>
            <a:prstGeom prst="line">
              <a:avLst/>
            </a:prstGeom>
            <a:ln w="127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4" name="Straight Connector 283"/>
            <p:cNvCxnSpPr/>
            <p:nvPr/>
          </p:nvCxnSpPr>
          <p:spPr>
            <a:xfrm>
              <a:off x="1188003" y="1844824"/>
              <a:ext cx="1943460" cy="0"/>
            </a:xfrm>
            <a:prstGeom prst="line">
              <a:avLst/>
            </a:prstGeom>
            <a:ln w="127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5" name="Oval 284"/>
            <p:cNvSpPr/>
            <p:nvPr/>
          </p:nvSpPr>
          <p:spPr>
            <a:xfrm>
              <a:off x="3059076" y="1556792"/>
              <a:ext cx="144772" cy="28803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 name="Oval 285"/>
            <p:cNvSpPr/>
            <p:nvPr/>
          </p:nvSpPr>
          <p:spPr>
            <a:xfrm>
              <a:off x="1115616" y="1556792"/>
              <a:ext cx="144772" cy="288032"/>
            </a:xfrm>
            <a:prstGeom prst="ellipse">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87" name="Cloud"/>
          <p:cNvSpPr>
            <a:spLocks noChangeAspect="1" noEditPoints="1" noChangeArrowheads="1"/>
          </p:cNvSpPr>
          <p:nvPr/>
        </p:nvSpPr>
        <p:spPr bwMode="auto">
          <a:xfrm>
            <a:off x="5876611" y="2545007"/>
            <a:ext cx="2011980" cy="99640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95000"/>
            </a:schemeClr>
          </a:solidFill>
          <a:ln w="9525">
            <a:solidFill>
              <a:schemeClr val="bg1">
                <a:lumMod val="75000"/>
              </a:schemeClr>
            </a:solidFill>
            <a:miter lim="800000"/>
            <a:headEnd/>
            <a:tailEnd/>
          </a:ln>
          <a:effectLst>
            <a:outerShdw dist="107763" dir="2700000" algn="ctr" rotWithShape="0">
              <a:srgbClr val="808080"/>
            </a:outerShdw>
          </a:effectLst>
        </p:spPr>
        <p:txBody>
          <a:bodyPr/>
          <a:lstStyle/>
          <a:p>
            <a:pPr>
              <a:defRPr/>
            </a:pPr>
            <a:endParaRPr lang="en-US" sz="1200"/>
          </a:p>
        </p:txBody>
      </p:sp>
      <p:sp>
        <p:nvSpPr>
          <p:cNvPr id="288" name="Rounded Rectangle 287"/>
          <p:cNvSpPr/>
          <p:nvPr/>
        </p:nvSpPr>
        <p:spPr>
          <a:xfrm>
            <a:off x="1252802" y="895078"/>
            <a:ext cx="3990109" cy="2980707"/>
          </a:xfrm>
          <a:prstGeom prst="roundRect">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9" name="Picture 1" descr="C:\Documents and Settings\j00725832\Local Settings\Temporary Internet Files\Content.IE5\GML2IL0D\MC900432596[1].png"/>
          <p:cNvPicPr>
            <a:picLocks noChangeAspect="1" noChangeArrowheads="1"/>
          </p:cNvPicPr>
          <p:nvPr/>
        </p:nvPicPr>
        <p:blipFill>
          <a:blip r:embed="rId2" cstate="print"/>
          <a:srcRect/>
          <a:stretch>
            <a:fillRect/>
          </a:stretch>
        </p:blipFill>
        <p:spPr bwMode="auto">
          <a:xfrm>
            <a:off x="8518523" y="2603137"/>
            <a:ext cx="368136" cy="368136"/>
          </a:xfrm>
          <a:prstGeom prst="rect">
            <a:avLst/>
          </a:prstGeom>
          <a:noFill/>
        </p:spPr>
      </p:pic>
      <p:sp>
        <p:nvSpPr>
          <p:cNvPr id="290" name="TextBox 289"/>
          <p:cNvSpPr txBox="1"/>
          <p:nvPr/>
        </p:nvSpPr>
        <p:spPr>
          <a:xfrm>
            <a:off x="8518522" y="2943564"/>
            <a:ext cx="473078" cy="276999"/>
          </a:xfrm>
          <a:prstGeom prst="rect">
            <a:avLst/>
          </a:prstGeom>
          <a:noFill/>
        </p:spPr>
        <p:txBody>
          <a:bodyPr wrap="none" rtlCol="0">
            <a:spAutoFit/>
          </a:bodyPr>
          <a:lstStyle/>
          <a:p>
            <a:r>
              <a:rPr lang="en-US" sz="1200" dirty="0" smtClean="0"/>
              <a:t>Host</a:t>
            </a:r>
            <a:endParaRPr lang="en-US" sz="1200" dirty="0"/>
          </a:p>
        </p:txBody>
      </p:sp>
      <p:sp>
        <p:nvSpPr>
          <p:cNvPr id="291" name="Cloud"/>
          <p:cNvSpPr>
            <a:spLocks noChangeAspect="1" noEditPoints="1" noChangeArrowheads="1"/>
          </p:cNvSpPr>
          <p:nvPr/>
        </p:nvSpPr>
        <p:spPr bwMode="auto">
          <a:xfrm>
            <a:off x="5734108" y="2568757"/>
            <a:ext cx="2011980" cy="99640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95000"/>
            </a:schemeClr>
          </a:solidFill>
          <a:ln w="9525">
            <a:solidFill>
              <a:schemeClr val="bg1">
                <a:lumMod val="75000"/>
              </a:schemeClr>
            </a:solidFill>
            <a:miter lim="800000"/>
            <a:headEnd/>
            <a:tailEnd/>
          </a:ln>
          <a:effectLst>
            <a:outerShdw dist="107763" dir="2700000" algn="ctr" rotWithShape="0">
              <a:srgbClr val="808080"/>
            </a:outerShdw>
          </a:effectLst>
        </p:spPr>
        <p:txBody>
          <a:bodyPr/>
          <a:lstStyle/>
          <a:p>
            <a:pPr>
              <a:defRPr/>
            </a:pPr>
            <a:endParaRPr lang="en-US" sz="1200"/>
          </a:p>
        </p:txBody>
      </p:sp>
      <p:cxnSp>
        <p:nvCxnSpPr>
          <p:cNvPr id="292" name="Straight Connector 291"/>
          <p:cNvCxnSpPr>
            <a:stCxn id="316" idx="2"/>
          </p:cNvCxnSpPr>
          <p:nvPr/>
        </p:nvCxnSpPr>
        <p:spPr bwMode="auto">
          <a:xfrm>
            <a:off x="6264926" y="3065642"/>
            <a:ext cx="414942" cy="43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3" name="Straight Connector 292"/>
          <p:cNvCxnSpPr>
            <a:stCxn id="316" idx="2"/>
          </p:cNvCxnSpPr>
          <p:nvPr/>
        </p:nvCxnSpPr>
        <p:spPr bwMode="auto">
          <a:xfrm>
            <a:off x="6264926" y="3065642"/>
            <a:ext cx="614922" cy="1136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flipV="1">
            <a:off x="6090130" y="3179287"/>
            <a:ext cx="789718" cy="198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5" name="Straight Connector 294"/>
          <p:cNvCxnSpPr/>
          <p:nvPr/>
        </p:nvCxnSpPr>
        <p:spPr>
          <a:xfrm>
            <a:off x="6857401" y="3446158"/>
            <a:ext cx="380575" cy="793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6" name="Straight Connector 295"/>
          <p:cNvCxnSpPr/>
          <p:nvPr/>
        </p:nvCxnSpPr>
        <p:spPr>
          <a:xfrm flipV="1">
            <a:off x="6025851" y="3446158"/>
            <a:ext cx="620347" cy="1132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7" name="Straight Connector 296"/>
          <p:cNvCxnSpPr>
            <a:endCxn id="309" idx="5"/>
          </p:cNvCxnSpPr>
          <p:nvPr/>
        </p:nvCxnSpPr>
        <p:spPr>
          <a:xfrm flipH="1">
            <a:off x="6881142" y="3253558"/>
            <a:ext cx="134409" cy="106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8" name="Straight Connector 297"/>
          <p:cNvCxnSpPr>
            <a:stCxn id="316" idx="2"/>
          </p:cNvCxnSpPr>
          <p:nvPr/>
        </p:nvCxnSpPr>
        <p:spPr>
          <a:xfrm flipH="1">
            <a:off x="6090130" y="3065642"/>
            <a:ext cx="174796" cy="312539"/>
          </a:xfrm>
          <a:prstGeom prst="line">
            <a:avLst/>
          </a:prstGeom>
        </p:spPr>
        <p:style>
          <a:lnRef idx="1">
            <a:schemeClr val="accent1"/>
          </a:lnRef>
          <a:fillRef idx="0">
            <a:schemeClr val="accent1"/>
          </a:fillRef>
          <a:effectRef idx="0">
            <a:schemeClr val="accent1"/>
          </a:effectRef>
          <a:fontRef idx="minor">
            <a:schemeClr val="tx1"/>
          </a:fontRef>
        </p:style>
      </p:cxnSp>
      <p:grpSp>
        <p:nvGrpSpPr>
          <p:cNvPr id="299" name="Group 298"/>
          <p:cNvGrpSpPr/>
          <p:nvPr/>
        </p:nvGrpSpPr>
        <p:grpSpPr>
          <a:xfrm>
            <a:off x="7387443" y="2601187"/>
            <a:ext cx="273155" cy="347223"/>
            <a:chOff x="2756079" y="5447763"/>
            <a:chExt cx="425003" cy="437882"/>
          </a:xfrm>
        </p:grpSpPr>
        <p:sp>
          <p:nvSpPr>
            <p:cNvPr id="300" name="Cube 299"/>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1"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302" name="Group 301"/>
          <p:cNvGrpSpPr/>
          <p:nvPr/>
        </p:nvGrpSpPr>
        <p:grpSpPr>
          <a:xfrm>
            <a:off x="7239800" y="3375632"/>
            <a:ext cx="261759" cy="298584"/>
            <a:chOff x="2756079" y="5447763"/>
            <a:chExt cx="438204" cy="541863"/>
          </a:xfrm>
        </p:grpSpPr>
        <p:sp>
          <p:nvSpPr>
            <p:cNvPr id="303" name="Cube 302"/>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4" name="TextBox 58"/>
            <p:cNvSpPr txBox="1">
              <a:spLocks noChangeArrowheads="1"/>
            </p:cNvSpPr>
            <p:nvPr/>
          </p:nvSpPr>
          <p:spPr bwMode="auto">
            <a:xfrm>
              <a:off x="2759010" y="5528825"/>
              <a:ext cx="435273" cy="460801"/>
            </a:xfrm>
            <a:prstGeom prst="rect">
              <a:avLst/>
            </a:prstGeom>
            <a:noFill/>
            <a:ln w="9525">
              <a:noFill/>
              <a:miter lim="800000"/>
              <a:headEnd/>
              <a:tailEnd/>
            </a:ln>
          </p:spPr>
          <p:txBody>
            <a:bodyPr wrap="none">
              <a:spAutoFit/>
            </a:bodyPr>
            <a:lstStyle/>
            <a:p>
              <a:pPr algn="ct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305" name="Group 304"/>
          <p:cNvGrpSpPr/>
          <p:nvPr/>
        </p:nvGrpSpPr>
        <p:grpSpPr>
          <a:xfrm>
            <a:off x="6877487" y="2916072"/>
            <a:ext cx="268531" cy="260900"/>
            <a:chOff x="2756079" y="5447763"/>
            <a:chExt cx="425003" cy="437882"/>
          </a:xfrm>
        </p:grpSpPr>
        <p:sp>
          <p:nvSpPr>
            <p:cNvPr id="306" name="Cube 305"/>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07"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308" name="Group 307"/>
          <p:cNvGrpSpPr/>
          <p:nvPr/>
        </p:nvGrpSpPr>
        <p:grpSpPr>
          <a:xfrm>
            <a:off x="6618696" y="3283719"/>
            <a:ext cx="262446" cy="203803"/>
            <a:chOff x="2756079" y="5447763"/>
            <a:chExt cx="425003" cy="437882"/>
          </a:xfrm>
        </p:grpSpPr>
        <p:sp>
          <p:nvSpPr>
            <p:cNvPr id="309" name="Cube 308"/>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0"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311" name="Group 310"/>
          <p:cNvGrpSpPr/>
          <p:nvPr/>
        </p:nvGrpSpPr>
        <p:grpSpPr>
          <a:xfrm>
            <a:off x="5747427" y="3228729"/>
            <a:ext cx="347359" cy="250166"/>
            <a:chOff x="2756079" y="5447763"/>
            <a:chExt cx="425003" cy="437882"/>
          </a:xfrm>
        </p:grpSpPr>
        <p:sp>
          <p:nvSpPr>
            <p:cNvPr id="312" name="Cube 311"/>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3"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grpSp>
        <p:nvGrpSpPr>
          <p:cNvPr id="314" name="Group 313"/>
          <p:cNvGrpSpPr/>
          <p:nvPr/>
        </p:nvGrpSpPr>
        <p:grpSpPr>
          <a:xfrm>
            <a:off x="6126989" y="2885435"/>
            <a:ext cx="265784" cy="196646"/>
            <a:chOff x="2756079" y="5447763"/>
            <a:chExt cx="425003" cy="437882"/>
          </a:xfrm>
        </p:grpSpPr>
        <p:sp>
          <p:nvSpPr>
            <p:cNvPr id="315" name="Cube 314"/>
            <p:cNvSpPr/>
            <p:nvPr/>
          </p:nvSpPr>
          <p:spPr>
            <a:xfrm>
              <a:off x="2756079" y="5447763"/>
              <a:ext cx="425003" cy="437882"/>
            </a:xfrm>
            <a:prstGeom prst="cube">
              <a:avLst/>
            </a:pr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16" name="TextBox 58"/>
            <p:cNvSpPr txBox="1">
              <a:spLocks noChangeArrowheads="1"/>
            </p:cNvSpPr>
            <p:nvPr/>
          </p:nvSpPr>
          <p:spPr bwMode="auto">
            <a:xfrm>
              <a:off x="2774373" y="5528825"/>
              <a:ext cx="404548" cy="320213"/>
            </a:xfrm>
            <a:prstGeom prst="rect">
              <a:avLst/>
            </a:prstGeom>
            <a:noFill/>
            <a:ln w="9525">
              <a:noFill/>
              <a:miter lim="800000"/>
              <a:headEnd/>
              <a:tailEnd/>
            </a:ln>
          </p:spPr>
          <p:txBody>
            <a:bodyPr wrap="none">
              <a:spAutoFit/>
            </a:bodyPr>
            <a:lstStyle/>
            <a:p>
              <a:pPr>
                <a:defRPr/>
              </a:pPr>
              <a:r>
                <a:rPr lang="en-US" sz="1050" b="1" dirty="0">
                  <a:solidFill>
                    <a:schemeClr val="bg1"/>
                  </a:solidFill>
                  <a:effectLst>
                    <a:outerShdw blurRad="38100" dist="38100" dir="2700000" algn="tl">
                      <a:srgbClr val="000000">
                        <a:alpha val="43137"/>
                      </a:srgbClr>
                    </a:outerShdw>
                  </a:effectLst>
                  <a:latin typeface="Calibri" pitchFamily="34" charset="0"/>
                </a:rPr>
                <a:t>R</a:t>
              </a:r>
            </a:p>
          </p:txBody>
        </p:sp>
      </p:grpSp>
      <p:cxnSp>
        <p:nvCxnSpPr>
          <p:cNvPr id="317" name="Straight Connector 316"/>
          <p:cNvCxnSpPr>
            <a:stCxn id="306" idx="5"/>
          </p:cNvCxnSpPr>
          <p:nvPr/>
        </p:nvCxnSpPr>
        <p:spPr>
          <a:xfrm flipV="1">
            <a:off x="7146018" y="2887139"/>
            <a:ext cx="233147" cy="126771"/>
          </a:xfrm>
          <a:prstGeom prst="line">
            <a:avLst/>
          </a:prstGeom>
        </p:spPr>
        <p:style>
          <a:lnRef idx="1">
            <a:schemeClr val="accent1"/>
          </a:lnRef>
          <a:fillRef idx="0">
            <a:schemeClr val="accent1"/>
          </a:fillRef>
          <a:effectRef idx="0">
            <a:schemeClr val="accent1"/>
          </a:effectRef>
          <a:fontRef idx="minor">
            <a:schemeClr val="tx1"/>
          </a:fontRef>
        </p:style>
      </p:cxnSp>
      <p:sp>
        <p:nvSpPr>
          <p:cNvPr id="318" name="Rounded Rectangle 317"/>
          <p:cNvSpPr/>
          <p:nvPr/>
        </p:nvSpPr>
        <p:spPr>
          <a:xfrm>
            <a:off x="5504168" y="1619479"/>
            <a:ext cx="2705595" cy="2173179"/>
          </a:xfrm>
          <a:prstGeom prst="roundRect">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Freeform 318"/>
          <p:cNvSpPr/>
          <p:nvPr/>
        </p:nvSpPr>
        <p:spPr>
          <a:xfrm>
            <a:off x="552159" y="2496268"/>
            <a:ext cx="7849589" cy="690748"/>
          </a:xfrm>
          <a:custGeom>
            <a:avLst/>
            <a:gdLst>
              <a:gd name="connsiteX0" fmla="*/ 7849589 w 7849589"/>
              <a:gd name="connsiteY0" fmla="*/ 215735 h 690748"/>
              <a:gd name="connsiteX1" fmla="*/ 7113319 w 7849589"/>
              <a:gd name="connsiteY1" fmla="*/ 322613 h 690748"/>
              <a:gd name="connsiteX2" fmla="*/ 6507678 w 7849589"/>
              <a:gd name="connsiteY2" fmla="*/ 512618 h 690748"/>
              <a:gd name="connsiteX3" fmla="*/ 5949537 w 7849589"/>
              <a:gd name="connsiteY3" fmla="*/ 524494 h 690748"/>
              <a:gd name="connsiteX4" fmla="*/ 4227615 w 7849589"/>
              <a:gd name="connsiteY4" fmla="*/ 358239 h 690748"/>
              <a:gd name="connsiteX5" fmla="*/ 3253839 w 7849589"/>
              <a:gd name="connsiteY5" fmla="*/ 441366 h 690748"/>
              <a:gd name="connsiteX6" fmla="*/ 2576945 w 7849589"/>
              <a:gd name="connsiteY6" fmla="*/ 631371 h 690748"/>
              <a:gd name="connsiteX7" fmla="*/ 1923802 w 7849589"/>
              <a:gd name="connsiteY7" fmla="*/ 595746 h 690748"/>
              <a:gd name="connsiteX8" fmla="*/ 712519 w 7849589"/>
              <a:gd name="connsiteY8" fmla="*/ 61356 h 690748"/>
              <a:gd name="connsiteX9" fmla="*/ 0 w 7849589"/>
              <a:gd name="connsiteY9" fmla="*/ 227610 h 690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49589" h="690748">
                <a:moveTo>
                  <a:pt x="7849589" y="215735"/>
                </a:moveTo>
                <a:cubicBezTo>
                  <a:pt x="7593280" y="244434"/>
                  <a:pt x="7336971" y="273133"/>
                  <a:pt x="7113319" y="322613"/>
                </a:cubicBezTo>
                <a:cubicBezTo>
                  <a:pt x="6889667" y="372093"/>
                  <a:pt x="6701642" y="478971"/>
                  <a:pt x="6507678" y="512618"/>
                </a:cubicBezTo>
                <a:cubicBezTo>
                  <a:pt x="6313714" y="546265"/>
                  <a:pt x="6329547" y="550224"/>
                  <a:pt x="5949537" y="524494"/>
                </a:cubicBezTo>
                <a:cubicBezTo>
                  <a:pt x="5569527" y="498764"/>
                  <a:pt x="4676898" y="372094"/>
                  <a:pt x="4227615" y="358239"/>
                </a:cubicBezTo>
                <a:cubicBezTo>
                  <a:pt x="3778332" y="344384"/>
                  <a:pt x="3528951" y="395844"/>
                  <a:pt x="3253839" y="441366"/>
                </a:cubicBezTo>
                <a:cubicBezTo>
                  <a:pt x="2978727" y="486888"/>
                  <a:pt x="2798618" y="605641"/>
                  <a:pt x="2576945" y="631371"/>
                </a:cubicBezTo>
                <a:cubicBezTo>
                  <a:pt x="2355272" y="657101"/>
                  <a:pt x="2234540" y="690748"/>
                  <a:pt x="1923802" y="595746"/>
                </a:cubicBezTo>
                <a:cubicBezTo>
                  <a:pt x="1613064" y="500744"/>
                  <a:pt x="1033153" y="122712"/>
                  <a:pt x="712519" y="61356"/>
                </a:cubicBezTo>
                <a:cubicBezTo>
                  <a:pt x="391885" y="0"/>
                  <a:pt x="195942" y="113805"/>
                  <a:pt x="0" y="227610"/>
                </a:cubicBezTo>
              </a:path>
            </a:pathLst>
          </a:custGeom>
          <a:ln w="57150">
            <a:solidFill>
              <a:srgbClr val="C0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0" name="Straight Arrow Connector 319"/>
          <p:cNvCxnSpPr/>
          <p:nvPr/>
        </p:nvCxnSpPr>
        <p:spPr>
          <a:xfrm flipH="1">
            <a:off x="6537322" y="2023234"/>
            <a:ext cx="118753" cy="4868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1" name="TextBox 156"/>
          <p:cNvSpPr txBox="1">
            <a:spLocks noChangeArrowheads="1"/>
          </p:cNvSpPr>
          <p:nvPr/>
        </p:nvSpPr>
        <p:spPr bwMode="auto">
          <a:xfrm>
            <a:off x="6349838" y="1348839"/>
            <a:ext cx="1164101" cy="253916"/>
          </a:xfrm>
          <a:prstGeom prst="rect">
            <a:avLst/>
          </a:prstGeom>
          <a:noFill/>
          <a:ln w="9525">
            <a:noFill/>
            <a:miter lim="800000"/>
            <a:headEnd/>
            <a:tailEnd/>
          </a:ln>
        </p:spPr>
        <p:txBody>
          <a:bodyPr wrap="none">
            <a:spAutoFit/>
          </a:bodyPr>
          <a:lstStyle/>
          <a:p>
            <a:r>
              <a:rPr lang="en-US" sz="1050" b="1" dirty="0" smtClean="0">
                <a:latin typeface="Calibri" pitchFamily="34" charset="0"/>
              </a:rPr>
              <a:t>External Network</a:t>
            </a:r>
            <a:endParaRPr lang="en-US" sz="1050" b="1" dirty="0">
              <a:latin typeface="Calibri" pitchFamily="34" charset="0"/>
            </a:endParaRPr>
          </a:p>
        </p:txBody>
      </p:sp>
      <p:sp>
        <p:nvSpPr>
          <p:cNvPr id="322" name="TextBox 156"/>
          <p:cNvSpPr txBox="1">
            <a:spLocks noChangeArrowheads="1"/>
          </p:cNvSpPr>
          <p:nvPr/>
        </p:nvSpPr>
        <p:spPr bwMode="auto">
          <a:xfrm>
            <a:off x="6122227" y="1750622"/>
            <a:ext cx="1211357" cy="276999"/>
          </a:xfrm>
          <a:prstGeom prst="rect">
            <a:avLst/>
          </a:prstGeom>
          <a:solidFill>
            <a:srgbClr val="FFFF99"/>
          </a:solidFill>
          <a:ln w="9525">
            <a:noFill/>
            <a:miter lim="800000"/>
            <a:headEnd/>
            <a:tailEnd/>
          </a:ln>
        </p:spPr>
        <p:txBody>
          <a:bodyPr wrap="none">
            <a:spAutoFit/>
          </a:bodyPr>
          <a:lstStyle/>
          <a:p>
            <a:r>
              <a:rPr lang="en-US" sz="1200" dirty="0" smtClean="0">
                <a:latin typeface="Calibri" pitchFamily="34" charset="0"/>
              </a:rPr>
              <a:t>Router sets “CE”</a:t>
            </a:r>
            <a:endParaRPr lang="en-US" sz="1200" dirty="0">
              <a:latin typeface="Calibri" pitchFamily="34" charset="0"/>
            </a:endParaRPr>
          </a:p>
        </p:txBody>
      </p:sp>
      <p:sp>
        <p:nvSpPr>
          <p:cNvPr id="323" name="Oval 322"/>
          <p:cNvSpPr/>
          <p:nvPr/>
        </p:nvSpPr>
        <p:spPr>
          <a:xfrm>
            <a:off x="6181063" y="2925758"/>
            <a:ext cx="142504" cy="14250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4" name="Straight Arrow Connector 323"/>
          <p:cNvCxnSpPr/>
          <p:nvPr/>
        </p:nvCxnSpPr>
        <p:spPr>
          <a:xfrm flipV="1">
            <a:off x="801541" y="2688243"/>
            <a:ext cx="403761" cy="6887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5" name="TextBox 156"/>
          <p:cNvSpPr txBox="1">
            <a:spLocks noChangeArrowheads="1"/>
          </p:cNvSpPr>
          <p:nvPr/>
        </p:nvSpPr>
        <p:spPr bwMode="auto">
          <a:xfrm>
            <a:off x="243398" y="3339936"/>
            <a:ext cx="1213217" cy="461665"/>
          </a:xfrm>
          <a:prstGeom prst="rect">
            <a:avLst/>
          </a:prstGeom>
          <a:solidFill>
            <a:srgbClr val="FFFF99"/>
          </a:solidFill>
          <a:ln w="9525">
            <a:noFill/>
            <a:miter lim="800000"/>
            <a:headEnd/>
            <a:tailEnd/>
          </a:ln>
        </p:spPr>
        <p:txBody>
          <a:bodyPr wrap="none">
            <a:spAutoFit/>
          </a:bodyPr>
          <a:lstStyle/>
          <a:p>
            <a:r>
              <a:rPr lang="en-US" sz="1200" dirty="0" smtClean="0">
                <a:latin typeface="Calibri" pitchFamily="34" charset="0"/>
              </a:rPr>
              <a:t>No congestion</a:t>
            </a:r>
            <a:br>
              <a:rPr lang="en-US" sz="1200" dirty="0" smtClean="0">
                <a:latin typeface="Calibri" pitchFamily="34" charset="0"/>
              </a:rPr>
            </a:br>
            <a:r>
              <a:rPr lang="en-US" sz="1200" dirty="0" smtClean="0">
                <a:latin typeface="Calibri" pitchFamily="34" charset="0"/>
              </a:rPr>
              <a:t>in radio network</a:t>
            </a:r>
            <a:endParaRPr lang="en-US" sz="1200" dirty="0">
              <a:latin typeface="Calibri" pitchFamily="34" charset="0"/>
            </a:endParaRPr>
          </a:p>
        </p:txBody>
      </p:sp>
      <p:sp>
        <p:nvSpPr>
          <p:cNvPr id="326" name="Oval 325"/>
          <p:cNvSpPr/>
          <p:nvPr/>
        </p:nvSpPr>
        <p:spPr>
          <a:xfrm>
            <a:off x="837168" y="1797593"/>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Oval 326"/>
          <p:cNvSpPr/>
          <p:nvPr/>
        </p:nvSpPr>
        <p:spPr>
          <a:xfrm>
            <a:off x="5870326" y="2460632"/>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TextBox 327"/>
          <p:cNvSpPr txBox="1"/>
          <p:nvPr/>
        </p:nvSpPr>
        <p:spPr>
          <a:xfrm>
            <a:off x="4007879" y="2628858"/>
            <a:ext cx="1231427" cy="246221"/>
          </a:xfrm>
          <a:prstGeom prst="rect">
            <a:avLst/>
          </a:prstGeom>
          <a:noFill/>
        </p:spPr>
        <p:txBody>
          <a:bodyPr wrap="none" rtlCol="0">
            <a:spAutoFit/>
          </a:bodyPr>
          <a:lstStyle/>
          <a:p>
            <a:r>
              <a:rPr lang="en-US" sz="1000" dirty="0" smtClean="0">
                <a:solidFill>
                  <a:srgbClr val="C00000"/>
                </a:solidFill>
              </a:rPr>
              <a:t>Downstream packet</a:t>
            </a:r>
            <a:endParaRPr lang="en-US" sz="1000" dirty="0">
              <a:solidFill>
                <a:srgbClr val="C0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Picture 2"/>
          <p:cNvPicPr/>
          <p:nvPr/>
        </p:nvPicPr>
        <p:blipFill>
          <a:blip r:embed="rId2" cstate="print"/>
          <a:stretch>
            <a:fillRect/>
          </a:stretch>
        </p:blipFill>
        <p:spPr>
          <a:xfrm>
            <a:off x="747000" y="2278080"/>
            <a:ext cx="5943240" cy="2150280"/>
          </a:xfrm>
          <a:prstGeom prst="rect">
            <a:avLst/>
          </a:prstGeom>
          <a:ln w="9360">
            <a:noFill/>
          </a:ln>
        </p:spPr>
      </p:pic>
      <p:sp>
        <p:nvSpPr>
          <p:cNvPr id="202" name="CustomShape 1"/>
          <p:cNvSpPr/>
          <p:nvPr/>
        </p:nvSpPr>
        <p:spPr>
          <a:xfrm>
            <a:off x="7263720" y="1086120"/>
            <a:ext cx="1344960" cy="884520"/>
          </a:xfrm>
          <a:prstGeom prst="rect">
            <a:avLst/>
          </a:prstGeom>
          <a:solidFill>
            <a:srgbClr val="F2F2F2"/>
          </a:solidFill>
          <a:ln w="9360">
            <a:solidFill>
              <a:srgbClr val="BFBFBF"/>
            </a:solidFill>
            <a:miter/>
          </a:ln>
        </p:spPr>
      </p:sp>
      <p:sp>
        <p:nvSpPr>
          <p:cNvPr id="203" name="CustomShape 2"/>
          <p:cNvSpPr/>
          <p:nvPr/>
        </p:nvSpPr>
        <p:spPr>
          <a:xfrm>
            <a:off x="7107480" y="1202400"/>
            <a:ext cx="1580040" cy="516600"/>
          </a:xfrm>
          <a:prstGeom prst="rect">
            <a:avLst/>
          </a:prstGeom>
          <a:noFill/>
          <a:ln>
            <a:noFill/>
          </a:ln>
        </p:spPr>
        <p:txBody>
          <a:bodyPr wrap="none" lIns="90000" tIns="45000" rIns="90000" bIns="45000"/>
          <a:lstStyle/>
          <a:p>
            <a:pPr algn="ctr">
              <a:lnSpc>
                <a:spcPct val="100000"/>
              </a:lnSpc>
            </a:pPr>
            <a:r>
              <a:rPr lang="en-GB" sz="1400">
                <a:solidFill>
                  <a:srgbClr val="000000"/>
                </a:solidFill>
                <a:latin typeface="Calibri"/>
              </a:rPr>
              <a:t>APN #1
(e.g., IMS Network)</a:t>
            </a:r>
            <a:endParaRPr/>
          </a:p>
        </p:txBody>
      </p:sp>
      <p:sp>
        <p:nvSpPr>
          <p:cNvPr id="204" name="CustomShape 3"/>
          <p:cNvSpPr/>
          <p:nvPr/>
        </p:nvSpPr>
        <p:spPr>
          <a:xfrm>
            <a:off x="7403040" y="2022480"/>
            <a:ext cx="1344960" cy="884520"/>
          </a:xfrm>
          <a:prstGeom prst="rect">
            <a:avLst/>
          </a:prstGeom>
          <a:solidFill>
            <a:srgbClr val="DDD9C3"/>
          </a:solidFill>
          <a:ln w="9360">
            <a:solidFill>
              <a:srgbClr val="BFBFBF"/>
            </a:solidFill>
            <a:miter/>
          </a:ln>
        </p:spPr>
      </p:sp>
      <p:sp>
        <p:nvSpPr>
          <p:cNvPr id="205" name="CustomShape 4"/>
          <p:cNvSpPr/>
          <p:nvPr/>
        </p:nvSpPr>
        <p:spPr>
          <a:xfrm>
            <a:off x="7429680" y="2185920"/>
            <a:ext cx="1214280" cy="516600"/>
          </a:xfrm>
          <a:prstGeom prst="rect">
            <a:avLst/>
          </a:prstGeom>
          <a:noFill/>
          <a:ln>
            <a:noFill/>
          </a:ln>
        </p:spPr>
        <p:txBody>
          <a:bodyPr wrap="none" lIns="90000" tIns="45000" rIns="90000" bIns="45000"/>
          <a:lstStyle/>
          <a:p>
            <a:pPr algn="ctr">
              <a:lnSpc>
                <a:spcPct val="100000"/>
              </a:lnSpc>
            </a:pPr>
            <a:r>
              <a:rPr lang="en-GB" sz="1400">
                <a:solidFill>
                  <a:srgbClr val="000000"/>
                </a:solidFill>
                <a:latin typeface="Calibri"/>
              </a:rPr>
              <a:t>APN #2
(e.g., internet)</a:t>
            </a:r>
            <a:endParaRPr/>
          </a:p>
        </p:txBody>
      </p:sp>
      <p:sp>
        <p:nvSpPr>
          <p:cNvPr id="206" name="Line 5"/>
          <p:cNvSpPr/>
          <p:nvPr/>
        </p:nvSpPr>
        <p:spPr>
          <a:xfrm>
            <a:off x="1133280" y="1389240"/>
            <a:ext cx="4906800" cy="0"/>
          </a:xfrm>
          <a:prstGeom prst="line">
            <a:avLst/>
          </a:prstGeom>
          <a:ln w="38160">
            <a:solidFill>
              <a:srgbClr val="4A7EBB"/>
            </a:solidFill>
            <a:custDash>
              <a:ds d="318000" sp="106000"/>
            </a:custDash>
            <a:round/>
            <a:headEnd type="diamond" w="med" len="med"/>
            <a:tailEnd type="diamond" w="med" len="med"/>
          </a:ln>
        </p:spPr>
      </p:sp>
      <p:sp>
        <p:nvSpPr>
          <p:cNvPr id="207" name="CustomShape 6"/>
          <p:cNvSpPr/>
          <p:nvPr/>
        </p:nvSpPr>
        <p:spPr>
          <a:xfrm>
            <a:off x="3095280" y="1157760"/>
            <a:ext cx="420480" cy="272880"/>
          </a:xfrm>
          <a:prstGeom prst="rect">
            <a:avLst/>
          </a:prstGeom>
          <a:noFill/>
          <a:ln>
            <a:noFill/>
          </a:ln>
        </p:spPr>
        <p:txBody>
          <a:bodyPr wrap="none" lIns="90000" tIns="45000" rIns="90000" bIns="45000"/>
          <a:lstStyle/>
          <a:p>
            <a:pPr>
              <a:lnSpc>
                <a:spcPct val="100000"/>
              </a:lnSpc>
            </a:pPr>
            <a:r>
              <a:rPr lang="en-GB" sz="1200" b="1">
                <a:solidFill>
                  <a:srgbClr val="0070C0"/>
                </a:solidFill>
                <a:latin typeface="Calibri"/>
              </a:rPr>
              <a:t>IP-a</a:t>
            </a:r>
            <a:endParaRPr/>
          </a:p>
        </p:txBody>
      </p:sp>
      <p:sp>
        <p:nvSpPr>
          <p:cNvPr id="208" name="Line 7"/>
          <p:cNvSpPr/>
          <p:nvPr/>
        </p:nvSpPr>
        <p:spPr>
          <a:xfrm>
            <a:off x="2987640" y="1556640"/>
            <a:ext cx="1313640" cy="0"/>
          </a:xfrm>
          <a:prstGeom prst="line">
            <a:avLst/>
          </a:prstGeom>
          <a:ln w="38160">
            <a:solidFill>
              <a:srgbClr val="77933C"/>
            </a:solidFill>
            <a:round/>
            <a:headEnd type="diamond" w="med" len="med"/>
            <a:tailEnd type="diamond" w="med" len="med"/>
          </a:ln>
        </p:spPr>
      </p:sp>
      <p:sp>
        <p:nvSpPr>
          <p:cNvPr id="209" name="Line 8"/>
          <p:cNvSpPr/>
          <p:nvPr/>
        </p:nvSpPr>
        <p:spPr>
          <a:xfrm>
            <a:off x="4608360" y="1554840"/>
            <a:ext cx="1313640" cy="0"/>
          </a:xfrm>
          <a:prstGeom prst="line">
            <a:avLst/>
          </a:prstGeom>
          <a:ln w="38160">
            <a:solidFill>
              <a:srgbClr val="77933C"/>
            </a:solidFill>
            <a:round/>
            <a:headEnd type="diamond" w="med" len="med"/>
            <a:tailEnd type="diamond" w="med" len="med"/>
          </a:ln>
        </p:spPr>
      </p:sp>
      <p:sp>
        <p:nvSpPr>
          <p:cNvPr id="210" name="CustomShape 9"/>
          <p:cNvSpPr/>
          <p:nvPr/>
        </p:nvSpPr>
        <p:spPr>
          <a:xfrm>
            <a:off x="3313080" y="1348920"/>
            <a:ext cx="629280" cy="272880"/>
          </a:xfrm>
          <a:prstGeom prst="rect">
            <a:avLst/>
          </a:prstGeom>
          <a:noFill/>
          <a:ln>
            <a:noFill/>
          </a:ln>
        </p:spPr>
        <p:txBody>
          <a:bodyPr wrap="none" lIns="90000" tIns="45000" rIns="90000" bIns="45000"/>
          <a:lstStyle/>
          <a:p>
            <a:pPr>
              <a:lnSpc>
                <a:spcPct val="100000"/>
              </a:lnSpc>
            </a:pPr>
            <a:r>
              <a:rPr lang="en-GB" sz="1200" b="1">
                <a:solidFill>
                  <a:srgbClr val="77933C"/>
                </a:solidFill>
                <a:latin typeface="Calibri"/>
              </a:rPr>
              <a:t>GTP-a1</a:t>
            </a:r>
            <a:endParaRPr/>
          </a:p>
        </p:txBody>
      </p:sp>
      <p:sp>
        <p:nvSpPr>
          <p:cNvPr id="211" name="CustomShape 10"/>
          <p:cNvSpPr/>
          <p:nvPr/>
        </p:nvSpPr>
        <p:spPr>
          <a:xfrm>
            <a:off x="4998240" y="1346760"/>
            <a:ext cx="629280" cy="272880"/>
          </a:xfrm>
          <a:prstGeom prst="rect">
            <a:avLst/>
          </a:prstGeom>
          <a:noFill/>
          <a:ln>
            <a:noFill/>
          </a:ln>
        </p:spPr>
        <p:txBody>
          <a:bodyPr wrap="none" lIns="90000" tIns="45000" rIns="90000" bIns="45000"/>
          <a:lstStyle/>
          <a:p>
            <a:pPr>
              <a:lnSpc>
                <a:spcPct val="100000"/>
              </a:lnSpc>
            </a:pPr>
            <a:r>
              <a:rPr lang="en-GB" sz="1200" b="1">
                <a:solidFill>
                  <a:srgbClr val="77933C"/>
                </a:solidFill>
                <a:latin typeface="Calibri"/>
              </a:rPr>
              <a:t>GTP-a2</a:t>
            </a:r>
            <a:endParaRPr/>
          </a:p>
        </p:txBody>
      </p:sp>
      <p:sp>
        <p:nvSpPr>
          <p:cNvPr id="212" name="Line 11"/>
          <p:cNvSpPr/>
          <p:nvPr/>
        </p:nvSpPr>
        <p:spPr>
          <a:xfrm>
            <a:off x="1272600" y="1554840"/>
            <a:ext cx="1313640" cy="0"/>
          </a:xfrm>
          <a:prstGeom prst="line">
            <a:avLst/>
          </a:prstGeom>
          <a:ln w="38160">
            <a:solidFill>
              <a:srgbClr val="FAC090"/>
            </a:solidFill>
            <a:round/>
            <a:headEnd type="diamond" w="med" len="med"/>
            <a:tailEnd type="diamond" w="med" len="med"/>
          </a:ln>
        </p:spPr>
      </p:sp>
      <p:sp>
        <p:nvSpPr>
          <p:cNvPr id="213" name="CustomShape 12"/>
          <p:cNvSpPr/>
          <p:nvPr/>
        </p:nvSpPr>
        <p:spPr>
          <a:xfrm>
            <a:off x="1573200" y="1346760"/>
            <a:ext cx="636840" cy="272880"/>
          </a:xfrm>
          <a:prstGeom prst="rect">
            <a:avLst/>
          </a:prstGeom>
          <a:noFill/>
          <a:ln>
            <a:noFill/>
          </a:ln>
        </p:spPr>
        <p:txBody>
          <a:bodyPr wrap="none" lIns="90000" tIns="45000" rIns="90000" bIns="45000"/>
          <a:lstStyle/>
          <a:p>
            <a:pPr>
              <a:lnSpc>
                <a:spcPct val="100000"/>
              </a:lnSpc>
            </a:pPr>
            <a:r>
              <a:rPr lang="en-GB" sz="1200" b="1">
                <a:solidFill>
                  <a:srgbClr val="FAC090"/>
                </a:solidFill>
                <a:latin typeface="Calibri"/>
              </a:rPr>
              <a:t>PDCP-a</a:t>
            </a:r>
            <a:endParaRPr/>
          </a:p>
        </p:txBody>
      </p:sp>
      <p:sp>
        <p:nvSpPr>
          <p:cNvPr id="214" name="Line 13"/>
          <p:cNvSpPr/>
          <p:nvPr/>
        </p:nvSpPr>
        <p:spPr>
          <a:xfrm>
            <a:off x="6305760" y="1413000"/>
            <a:ext cx="793800" cy="50760"/>
          </a:xfrm>
          <a:prstGeom prst="line">
            <a:avLst/>
          </a:prstGeom>
          <a:ln w="38160">
            <a:solidFill>
              <a:srgbClr val="4A7EBB"/>
            </a:solidFill>
            <a:custDash>
              <a:ds d="318000" sp="106000"/>
            </a:custDash>
            <a:round/>
            <a:headEnd type="diamond" w="med" len="med"/>
            <a:tailEnd type="diamond" w="med" len="med"/>
          </a:ln>
        </p:spPr>
      </p:sp>
      <p:sp>
        <p:nvSpPr>
          <p:cNvPr id="215" name="Line 14"/>
          <p:cNvSpPr/>
          <p:nvPr/>
        </p:nvSpPr>
        <p:spPr>
          <a:xfrm>
            <a:off x="1131120" y="2005560"/>
            <a:ext cx="4906800" cy="0"/>
          </a:xfrm>
          <a:prstGeom prst="line">
            <a:avLst/>
          </a:prstGeom>
          <a:ln w="38160">
            <a:solidFill>
              <a:srgbClr val="4A7EBB"/>
            </a:solidFill>
            <a:custDash>
              <a:ds d="318000" sp="106000"/>
            </a:custDash>
            <a:round/>
            <a:headEnd type="diamond" w="med" len="med"/>
            <a:tailEnd type="diamond" w="med" len="med"/>
          </a:ln>
        </p:spPr>
      </p:sp>
      <p:sp>
        <p:nvSpPr>
          <p:cNvPr id="216" name="CustomShape 15"/>
          <p:cNvSpPr/>
          <p:nvPr/>
        </p:nvSpPr>
        <p:spPr>
          <a:xfrm>
            <a:off x="3080520" y="1773720"/>
            <a:ext cx="428040" cy="272880"/>
          </a:xfrm>
          <a:prstGeom prst="rect">
            <a:avLst/>
          </a:prstGeom>
          <a:noFill/>
          <a:ln>
            <a:noFill/>
          </a:ln>
        </p:spPr>
        <p:txBody>
          <a:bodyPr wrap="none" lIns="90000" tIns="45000" rIns="90000" bIns="45000"/>
          <a:lstStyle/>
          <a:p>
            <a:pPr>
              <a:lnSpc>
                <a:spcPct val="100000"/>
              </a:lnSpc>
            </a:pPr>
            <a:r>
              <a:rPr lang="en-GB" sz="1200" b="1">
                <a:solidFill>
                  <a:srgbClr val="0070C0"/>
                </a:solidFill>
                <a:latin typeface="Calibri"/>
              </a:rPr>
              <a:t>IP-b</a:t>
            </a:r>
            <a:endParaRPr/>
          </a:p>
        </p:txBody>
      </p:sp>
      <p:sp>
        <p:nvSpPr>
          <p:cNvPr id="217" name="Line 16"/>
          <p:cNvSpPr/>
          <p:nvPr/>
        </p:nvSpPr>
        <p:spPr>
          <a:xfrm>
            <a:off x="2985480" y="2172960"/>
            <a:ext cx="1313640" cy="0"/>
          </a:xfrm>
          <a:prstGeom prst="line">
            <a:avLst/>
          </a:prstGeom>
          <a:ln w="38160">
            <a:solidFill>
              <a:srgbClr val="77933C"/>
            </a:solidFill>
            <a:round/>
            <a:headEnd type="diamond" w="med" len="med"/>
            <a:tailEnd type="diamond" w="med" len="med"/>
          </a:ln>
        </p:spPr>
      </p:sp>
      <p:sp>
        <p:nvSpPr>
          <p:cNvPr id="218" name="Line 17"/>
          <p:cNvSpPr/>
          <p:nvPr/>
        </p:nvSpPr>
        <p:spPr>
          <a:xfrm>
            <a:off x="4606200" y="2170800"/>
            <a:ext cx="1313640" cy="0"/>
          </a:xfrm>
          <a:prstGeom prst="line">
            <a:avLst/>
          </a:prstGeom>
          <a:ln w="38160">
            <a:solidFill>
              <a:srgbClr val="77933C"/>
            </a:solidFill>
            <a:round/>
            <a:headEnd type="diamond" w="med" len="med"/>
            <a:tailEnd type="diamond" w="med" len="med"/>
          </a:ln>
        </p:spPr>
      </p:sp>
      <p:sp>
        <p:nvSpPr>
          <p:cNvPr id="219" name="CustomShape 18"/>
          <p:cNvSpPr/>
          <p:nvPr/>
        </p:nvSpPr>
        <p:spPr>
          <a:xfrm>
            <a:off x="3311280" y="1964880"/>
            <a:ext cx="636840" cy="272880"/>
          </a:xfrm>
          <a:prstGeom prst="rect">
            <a:avLst/>
          </a:prstGeom>
          <a:noFill/>
          <a:ln>
            <a:noFill/>
          </a:ln>
        </p:spPr>
        <p:txBody>
          <a:bodyPr wrap="none" lIns="90000" tIns="45000" rIns="90000" bIns="45000"/>
          <a:lstStyle/>
          <a:p>
            <a:pPr>
              <a:lnSpc>
                <a:spcPct val="100000"/>
              </a:lnSpc>
            </a:pPr>
            <a:r>
              <a:rPr lang="en-GB" sz="1200" b="1">
                <a:solidFill>
                  <a:srgbClr val="77933C"/>
                </a:solidFill>
                <a:latin typeface="Calibri"/>
              </a:rPr>
              <a:t>GTP-b1</a:t>
            </a:r>
            <a:endParaRPr/>
          </a:p>
        </p:txBody>
      </p:sp>
      <p:sp>
        <p:nvSpPr>
          <p:cNvPr id="220" name="CustomShape 19"/>
          <p:cNvSpPr/>
          <p:nvPr/>
        </p:nvSpPr>
        <p:spPr>
          <a:xfrm>
            <a:off x="4996440" y="1962720"/>
            <a:ext cx="636840" cy="272880"/>
          </a:xfrm>
          <a:prstGeom prst="rect">
            <a:avLst/>
          </a:prstGeom>
          <a:noFill/>
          <a:ln>
            <a:noFill/>
          </a:ln>
        </p:spPr>
        <p:txBody>
          <a:bodyPr wrap="none" lIns="90000" tIns="45000" rIns="90000" bIns="45000"/>
          <a:lstStyle/>
          <a:p>
            <a:pPr>
              <a:lnSpc>
                <a:spcPct val="100000"/>
              </a:lnSpc>
            </a:pPr>
            <a:r>
              <a:rPr lang="en-GB" sz="1200" b="1">
                <a:solidFill>
                  <a:srgbClr val="77933C"/>
                </a:solidFill>
                <a:latin typeface="Calibri"/>
              </a:rPr>
              <a:t>GTP-b2</a:t>
            </a:r>
            <a:endParaRPr/>
          </a:p>
        </p:txBody>
      </p:sp>
      <p:sp>
        <p:nvSpPr>
          <p:cNvPr id="221" name="Line 20"/>
          <p:cNvSpPr/>
          <p:nvPr/>
        </p:nvSpPr>
        <p:spPr>
          <a:xfrm>
            <a:off x="1270440" y="2170800"/>
            <a:ext cx="1313640" cy="0"/>
          </a:xfrm>
          <a:prstGeom prst="line">
            <a:avLst/>
          </a:prstGeom>
          <a:ln w="38160">
            <a:solidFill>
              <a:srgbClr val="FAC090"/>
            </a:solidFill>
            <a:round/>
            <a:headEnd type="diamond" w="med" len="med"/>
            <a:tailEnd type="diamond" w="med" len="med"/>
          </a:ln>
        </p:spPr>
      </p:sp>
      <p:sp>
        <p:nvSpPr>
          <p:cNvPr id="222" name="CustomShape 21"/>
          <p:cNvSpPr/>
          <p:nvPr/>
        </p:nvSpPr>
        <p:spPr>
          <a:xfrm>
            <a:off x="1571400" y="1962720"/>
            <a:ext cx="644400" cy="272880"/>
          </a:xfrm>
          <a:prstGeom prst="rect">
            <a:avLst/>
          </a:prstGeom>
          <a:noFill/>
          <a:ln>
            <a:noFill/>
          </a:ln>
        </p:spPr>
        <p:txBody>
          <a:bodyPr wrap="none" lIns="90000" tIns="45000" rIns="90000" bIns="45000"/>
          <a:lstStyle/>
          <a:p>
            <a:pPr>
              <a:lnSpc>
                <a:spcPct val="100000"/>
              </a:lnSpc>
            </a:pPr>
            <a:r>
              <a:rPr lang="en-GB" sz="1200" b="1">
                <a:solidFill>
                  <a:srgbClr val="FAC090"/>
                </a:solidFill>
                <a:latin typeface="Calibri"/>
              </a:rPr>
              <a:t>PDCP-b</a:t>
            </a:r>
            <a:endParaRPr/>
          </a:p>
        </p:txBody>
      </p:sp>
      <p:sp>
        <p:nvSpPr>
          <p:cNvPr id="223" name="Line 22"/>
          <p:cNvSpPr/>
          <p:nvPr/>
        </p:nvSpPr>
        <p:spPr>
          <a:xfrm>
            <a:off x="6310440" y="2071800"/>
            <a:ext cx="940320" cy="347760"/>
          </a:xfrm>
          <a:prstGeom prst="line">
            <a:avLst/>
          </a:prstGeom>
          <a:ln w="38160">
            <a:solidFill>
              <a:srgbClr val="4A7EBB"/>
            </a:solidFill>
            <a:custDash>
              <a:ds d="318000" sp="106000"/>
            </a:custDash>
            <a:round/>
            <a:headEnd type="diamond" w="med" len="med"/>
            <a:tailEnd type="diamond" w="med" len="med"/>
          </a:ln>
        </p:spPr>
      </p:sp>
      <p:sp>
        <p:nvSpPr>
          <p:cNvPr id="224" name="Line 23"/>
          <p:cNvSpPr/>
          <p:nvPr/>
        </p:nvSpPr>
        <p:spPr>
          <a:xfrm>
            <a:off x="1347480" y="1209240"/>
            <a:ext cx="4326120" cy="0"/>
          </a:xfrm>
          <a:prstGeom prst="line">
            <a:avLst/>
          </a:prstGeom>
          <a:ln w="9360">
            <a:solidFill>
              <a:srgbClr val="0070C0"/>
            </a:solidFill>
            <a:round/>
          </a:ln>
        </p:spPr>
      </p:sp>
      <p:sp>
        <p:nvSpPr>
          <p:cNvPr id="225" name="Line 24"/>
          <p:cNvSpPr/>
          <p:nvPr/>
        </p:nvSpPr>
        <p:spPr>
          <a:xfrm>
            <a:off x="1347480" y="1650960"/>
            <a:ext cx="4326120" cy="0"/>
          </a:xfrm>
          <a:prstGeom prst="line">
            <a:avLst/>
          </a:prstGeom>
          <a:ln w="9360">
            <a:solidFill>
              <a:srgbClr val="0070C0"/>
            </a:solidFill>
            <a:round/>
          </a:ln>
        </p:spPr>
      </p:sp>
      <p:sp>
        <p:nvSpPr>
          <p:cNvPr id="226" name="CustomShape 25"/>
          <p:cNvSpPr/>
          <p:nvPr/>
        </p:nvSpPr>
        <p:spPr>
          <a:xfrm>
            <a:off x="5513040" y="1209240"/>
            <a:ext cx="320760" cy="441360"/>
          </a:xfrm>
          <a:prstGeom prst="ellipse">
            <a:avLst/>
          </a:prstGeom>
          <a:noFill/>
          <a:ln w="9360">
            <a:solidFill>
              <a:srgbClr val="0070C0"/>
            </a:solidFill>
            <a:round/>
          </a:ln>
        </p:spPr>
      </p:sp>
      <p:sp>
        <p:nvSpPr>
          <p:cNvPr id="227" name="CustomShape 26"/>
          <p:cNvSpPr/>
          <p:nvPr/>
        </p:nvSpPr>
        <p:spPr>
          <a:xfrm>
            <a:off x="1187280" y="1209240"/>
            <a:ext cx="320760" cy="441360"/>
          </a:xfrm>
          <a:prstGeom prst="ellipse">
            <a:avLst/>
          </a:prstGeom>
          <a:noFill/>
          <a:ln w="9360">
            <a:solidFill>
              <a:srgbClr val="0070C0"/>
            </a:solidFill>
            <a:round/>
          </a:ln>
        </p:spPr>
      </p:sp>
      <p:sp>
        <p:nvSpPr>
          <p:cNvPr id="228" name="Line 27"/>
          <p:cNvSpPr/>
          <p:nvPr/>
        </p:nvSpPr>
        <p:spPr>
          <a:xfrm>
            <a:off x="1345320" y="1812240"/>
            <a:ext cx="4326120" cy="0"/>
          </a:xfrm>
          <a:prstGeom prst="line">
            <a:avLst/>
          </a:prstGeom>
          <a:ln w="9360">
            <a:solidFill>
              <a:srgbClr val="0070C0"/>
            </a:solidFill>
            <a:round/>
          </a:ln>
        </p:spPr>
      </p:sp>
      <p:sp>
        <p:nvSpPr>
          <p:cNvPr id="229" name="Line 28"/>
          <p:cNvSpPr/>
          <p:nvPr/>
        </p:nvSpPr>
        <p:spPr>
          <a:xfrm>
            <a:off x="1345320" y="2253960"/>
            <a:ext cx="4326120" cy="0"/>
          </a:xfrm>
          <a:prstGeom prst="line">
            <a:avLst/>
          </a:prstGeom>
          <a:ln w="9360">
            <a:solidFill>
              <a:srgbClr val="0070C0"/>
            </a:solidFill>
            <a:round/>
          </a:ln>
        </p:spPr>
      </p:sp>
      <p:sp>
        <p:nvSpPr>
          <p:cNvPr id="230" name="CustomShape 29"/>
          <p:cNvSpPr/>
          <p:nvPr/>
        </p:nvSpPr>
        <p:spPr>
          <a:xfrm>
            <a:off x="5510880" y="1812600"/>
            <a:ext cx="320760" cy="441360"/>
          </a:xfrm>
          <a:prstGeom prst="ellipse">
            <a:avLst/>
          </a:prstGeom>
          <a:noFill/>
          <a:ln w="9360">
            <a:solidFill>
              <a:srgbClr val="0070C0"/>
            </a:solidFill>
            <a:round/>
          </a:ln>
        </p:spPr>
      </p:sp>
      <p:sp>
        <p:nvSpPr>
          <p:cNvPr id="231" name="CustomShape 30"/>
          <p:cNvSpPr/>
          <p:nvPr/>
        </p:nvSpPr>
        <p:spPr>
          <a:xfrm>
            <a:off x="1185120" y="1812600"/>
            <a:ext cx="320760" cy="441360"/>
          </a:xfrm>
          <a:prstGeom prst="ellipse">
            <a:avLst/>
          </a:prstGeom>
          <a:noFill/>
          <a:ln w="9360">
            <a:solidFill>
              <a:srgbClr val="0070C0"/>
            </a:solidFill>
            <a:round/>
          </a:ln>
        </p:spPr>
      </p:sp>
      <p:sp>
        <p:nvSpPr>
          <p:cNvPr id="232" name="Line 31"/>
          <p:cNvSpPr/>
          <p:nvPr/>
        </p:nvSpPr>
        <p:spPr>
          <a:xfrm flipH="1">
            <a:off x="4975560" y="2422440"/>
            <a:ext cx="171360" cy="2030760"/>
          </a:xfrm>
          <a:prstGeom prst="line">
            <a:avLst/>
          </a:prstGeom>
          <a:ln w="19080">
            <a:solidFill>
              <a:srgbClr val="C00000"/>
            </a:solidFill>
            <a:round/>
          </a:ln>
        </p:spPr>
      </p:sp>
      <p:sp>
        <p:nvSpPr>
          <p:cNvPr id="233" name="CustomShape 32"/>
          <p:cNvSpPr/>
          <p:nvPr/>
        </p:nvSpPr>
        <p:spPr>
          <a:xfrm>
            <a:off x="4783680" y="1828800"/>
            <a:ext cx="726120" cy="593280"/>
          </a:xfrm>
          <a:prstGeom prst="ellipse">
            <a:avLst/>
          </a:prstGeom>
          <a:noFill/>
          <a:ln w="25560">
            <a:solidFill>
              <a:srgbClr val="C00000"/>
            </a:solidFill>
            <a:round/>
          </a:ln>
        </p:spPr>
      </p:sp>
      <p:sp>
        <p:nvSpPr>
          <p:cNvPr id="234" name="Line 33"/>
          <p:cNvSpPr/>
          <p:nvPr/>
        </p:nvSpPr>
        <p:spPr>
          <a:xfrm flipH="1">
            <a:off x="3453480" y="2527200"/>
            <a:ext cx="171360" cy="2030760"/>
          </a:xfrm>
          <a:prstGeom prst="line">
            <a:avLst/>
          </a:prstGeom>
          <a:ln w="19080">
            <a:solidFill>
              <a:srgbClr val="C00000"/>
            </a:solidFill>
            <a:round/>
          </a:ln>
        </p:spPr>
      </p:sp>
      <p:sp>
        <p:nvSpPr>
          <p:cNvPr id="235" name="CustomShape 34"/>
          <p:cNvSpPr/>
          <p:nvPr/>
        </p:nvSpPr>
        <p:spPr>
          <a:xfrm>
            <a:off x="3261600" y="1933560"/>
            <a:ext cx="726120" cy="593280"/>
          </a:xfrm>
          <a:prstGeom prst="ellipse">
            <a:avLst/>
          </a:prstGeom>
          <a:noFill/>
          <a:ln w="25560">
            <a:solidFill>
              <a:srgbClr val="C00000"/>
            </a:solidFill>
            <a:round/>
          </a:ln>
        </p:spPr>
      </p:sp>
      <p:sp>
        <p:nvSpPr>
          <p:cNvPr id="236" name="CustomShape 35"/>
          <p:cNvSpPr/>
          <p:nvPr/>
        </p:nvSpPr>
        <p:spPr>
          <a:xfrm>
            <a:off x="2786400" y="4548240"/>
            <a:ext cx="3135960" cy="364680"/>
          </a:xfrm>
          <a:prstGeom prst="rect">
            <a:avLst/>
          </a:prstGeom>
          <a:noFill/>
          <a:ln>
            <a:noFill/>
          </a:ln>
        </p:spPr>
        <p:txBody>
          <a:bodyPr wrap="none" lIns="90000" tIns="45000" rIns="90000" bIns="45000"/>
          <a:lstStyle/>
          <a:p>
            <a:pPr>
              <a:lnSpc>
                <a:spcPct val="100000"/>
              </a:lnSpc>
            </a:pPr>
            <a:r>
              <a:rPr lang="en-GB">
                <a:solidFill>
                  <a:srgbClr val="C00000"/>
                </a:solidFill>
                <a:latin typeface="Calibri"/>
              </a:rPr>
              <a:t>Ethernet backhaul for S1 and S5</a:t>
            </a:r>
            <a:endParaRPr/>
          </a:p>
        </p:txBody>
      </p:sp>
      <p:sp>
        <p:nvSpPr>
          <p:cNvPr id="237" name="CustomShape 36"/>
          <p:cNvSpPr/>
          <p:nvPr/>
        </p:nvSpPr>
        <p:spPr>
          <a:xfrm>
            <a:off x="0" y="104760"/>
            <a:ext cx="9143640" cy="593280"/>
          </a:xfrm>
          <a:prstGeom prst="rect">
            <a:avLst/>
          </a:prstGeom>
          <a:noFill/>
          <a:ln>
            <a:noFill/>
          </a:ln>
        </p:spPr>
        <p:txBody>
          <a:bodyPr lIns="90000" tIns="45000" rIns="90000" bIns="45000"/>
          <a:lstStyle/>
          <a:p>
            <a:pPr algn="ctr">
              <a:lnSpc>
                <a:spcPct val="100000"/>
              </a:lnSpc>
            </a:pPr>
            <a:r>
              <a:rPr lang="en-GB" sz="2800">
                <a:solidFill>
                  <a:srgbClr val="C00000"/>
                </a:solidFill>
                <a:latin typeface="Calibri"/>
              </a:rPr>
              <a:t>#2: Ethernet Backhaul in 3GPP Networks</a:t>
            </a:r>
            <a:endParaRPr/>
          </a:p>
          <a:p>
            <a:pPr algn="ctr">
              <a:lnSpc>
                <a:spcPct val="100000"/>
              </a:lnSpc>
            </a:pPr>
            <a:r>
              <a:rPr lang="en-GB" sz="2800">
                <a:solidFill>
                  <a:srgbClr val="C00000"/>
                </a:solidFill>
                <a:latin typeface="Calibri"/>
              </a:rPr>
              <a:t>
</a:t>
            </a:r>
            <a:endParaRPr/>
          </a:p>
        </p:txBody>
      </p:sp>
      <p:sp>
        <p:nvSpPr>
          <p:cNvPr id="238" name="CustomShape 37"/>
          <p:cNvSpPr/>
          <p:nvPr/>
        </p:nvSpPr>
        <p:spPr>
          <a:xfrm>
            <a:off x="592560" y="5236920"/>
            <a:ext cx="7913880" cy="1004040"/>
          </a:xfrm>
          <a:prstGeom prst="rect">
            <a:avLst/>
          </a:prstGeom>
          <a:noFill/>
          <a:ln>
            <a:noFill/>
          </a:ln>
        </p:spPr>
        <p:txBody>
          <a:bodyPr wrap="none" lIns="90000" tIns="45000" rIns="90000" bIns="45000"/>
          <a:lstStyle/>
          <a:p>
            <a:pPr>
              <a:lnSpc>
                <a:spcPct val="100000"/>
              </a:lnSpc>
            </a:pPr>
            <a:r>
              <a:rPr lang="en-GB" sz="2000">
                <a:solidFill>
                  <a:srgbClr val="002060"/>
                </a:solidFill>
                <a:latin typeface="Calibri"/>
              </a:rPr>
              <a:t>Expected behavior:</a:t>
            </a:r>
            <a:endParaRPr/>
          </a:p>
          <a:p>
            <a:pPr>
              <a:lnSpc>
                <a:spcPct val="100000"/>
              </a:lnSpc>
            </a:pPr>
            <a:r>
              <a:rPr lang="en-GB" sz="2000">
                <a:solidFill>
                  <a:srgbClr val="002060"/>
                </a:solidFill>
                <a:latin typeface="Calibri"/>
              </a:rPr>
              <a:t>- If congestion experienced, unlike in MPLS (feed-forward-and-up), 
the Ethernet backhaul network should set “CE” in IP (feed-up-and-forward)</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Shape 1"/>
          <p:cNvSpPr txBox="1"/>
          <p:nvPr/>
        </p:nvSpPr>
        <p:spPr>
          <a:xfrm>
            <a:off x="381000" y="0"/>
            <a:ext cx="8229240" cy="1144800"/>
          </a:xfrm>
          <a:prstGeom prst="rect">
            <a:avLst/>
          </a:prstGeom>
        </p:spPr>
        <p:txBody>
          <a:bodyPr lIns="0" tIns="0" rIns="0" bIns="0" anchor="ctr"/>
          <a:lstStyle/>
          <a:p>
            <a:pPr algn="ctr"/>
            <a:r>
              <a:rPr lang="zh-CN" sz="4400" dirty="0">
                <a:solidFill>
                  <a:srgbClr val="CC0000"/>
                </a:solidFill>
                <a:latin typeface="Calibri"/>
              </a:rPr>
              <a:t>Next Steps</a:t>
            </a:r>
            <a:endParaRPr dirty="0"/>
          </a:p>
        </p:txBody>
      </p:sp>
      <p:sp>
        <p:nvSpPr>
          <p:cNvPr id="240" name="TextShape 2"/>
          <p:cNvSpPr txBox="1"/>
          <p:nvPr/>
        </p:nvSpPr>
        <p:spPr>
          <a:xfrm>
            <a:off x="228600" y="1143000"/>
            <a:ext cx="8458200" cy="4495800"/>
          </a:xfrm>
          <a:prstGeom prst="rect">
            <a:avLst/>
          </a:prstGeom>
        </p:spPr>
        <p:txBody>
          <a:bodyPr lIns="0" tIns="0" rIns="0" bIns="0"/>
          <a:lstStyle/>
          <a:p>
            <a:pPr>
              <a:buSzPct val="75000"/>
              <a:buFont typeface="Arial" pitchFamily="34" charset="0"/>
              <a:buChar char="•"/>
            </a:pPr>
            <a:r>
              <a:rPr lang="en-US" altLang="zh-CN" sz="3200" dirty="0" smtClean="0">
                <a:latin typeface="Calibri" pitchFamily="34" charset="0"/>
              </a:rPr>
              <a:t> </a:t>
            </a:r>
            <a:r>
              <a:rPr lang="zh-CN" sz="3200" dirty="0" smtClean="0">
                <a:latin typeface="Calibri" pitchFamily="34" charset="0"/>
              </a:rPr>
              <a:t>milestones</a:t>
            </a:r>
            <a:endParaRPr dirty="0">
              <a:latin typeface="Calibri" pitchFamily="34" charset="0"/>
            </a:endParaRPr>
          </a:p>
          <a:p>
            <a:pPr lvl="1">
              <a:buSzPct val="75000"/>
            </a:pPr>
            <a:r>
              <a:rPr lang="en-US" altLang="zh-CN" sz="2400" dirty="0" smtClean="0">
                <a:latin typeface="Calibri" pitchFamily="34" charset="0"/>
              </a:rPr>
              <a:t>- </a:t>
            </a:r>
            <a:r>
              <a:rPr lang="zh-CN" sz="2400" dirty="0" smtClean="0">
                <a:latin typeface="Calibri" pitchFamily="34" charset="0"/>
              </a:rPr>
              <a:t>28-Oct-15</a:t>
            </a:r>
            <a:r>
              <a:rPr lang="zh-CN" sz="2400" dirty="0">
                <a:latin typeface="Calibri" pitchFamily="34" charset="0"/>
              </a:rPr>
              <a:t>: IETF 3GPP liaison deadline</a:t>
            </a:r>
            <a:endParaRPr dirty="0">
              <a:latin typeface="Calibri" pitchFamily="34" charset="0"/>
            </a:endParaRPr>
          </a:p>
          <a:p>
            <a:pPr lvl="1">
              <a:buSzPct val="75000"/>
            </a:pPr>
            <a:r>
              <a:rPr lang="en-US" altLang="zh-CN" sz="2400" dirty="0" smtClean="0">
                <a:latin typeface="Calibri" pitchFamily="34" charset="0"/>
              </a:rPr>
              <a:t>- </a:t>
            </a:r>
            <a:r>
              <a:rPr lang="zh-CN" sz="2400" dirty="0" smtClean="0">
                <a:latin typeface="Calibri" pitchFamily="34" charset="0"/>
              </a:rPr>
              <a:t>3GPP </a:t>
            </a:r>
            <a:r>
              <a:rPr lang="zh-CN" sz="2400" dirty="0">
                <a:latin typeface="Calibri" pitchFamily="34" charset="0"/>
              </a:rPr>
              <a:t>promises response by 1-Dec-15</a:t>
            </a:r>
            <a:endParaRPr dirty="0">
              <a:latin typeface="Calibri" pitchFamily="34" charset="0"/>
            </a:endParaRPr>
          </a:p>
          <a:p>
            <a:pPr lvl="1">
              <a:buSzPct val="75000"/>
            </a:pPr>
            <a:r>
              <a:rPr lang="en-US" altLang="zh-CN" sz="2400" dirty="0" smtClean="0">
                <a:latin typeface="Calibri" pitchFamily="34" charset="0"/>
              </a:rPr>
              <a:t>- </a:t>
            </a:r>
            <a:r>
              <a:rPr lang="zh-CN" sz="2400" dirty="0" smtClean="0">
                <a:latin typeface="Calibri" pitchFamily="34" charset="0"/>
              </a:rPr>
              <a:t>Chair </a:t>
            </a:r>
            <a:r>
              <a:rPr lang="zh-CN" sz="2400" dirty="0">
                <a:latin typeface="Calibri" pitchFamily="34" charset="0"/>
              </a:rPr>
              <a:t>of 3GPP </a:t>
            </a:r>
            <a:r>
              <a:rPr lang="zh-CN" sz="2400" dirty="0" smtClean="0">
                <a:latin typeface="Calibri" pitchFamily="34" charset="0"/>
              </a:rPr>
              <a:t>SA </a:t>
            </a:r>
            <a:r>
              <a:rPr lang="zh-CN" sz="2400" dirty="0">
                <a:latin typeface="Calibri" pitchFamily="34" charset="0"/>
              </a:rPr>
              <a:t>has volunteered to gather liaison </a:t>
            </a:r>
            <a:r>
              <a:rPr lang="zh-CN" sz="2400" dirty="0" smtClean="0">
                <a:latin typeface="Calibri" pitchFamily="34" charset="0"/>
              </a:rPr>
              <a:t>responses</a:t>
            </a:r>
            <a:r>
              <a:rPr lang="en-US" altLang="zh-CN" sz="2400" dirty="0" smtClean="0">
                <a:latin typeface="Calibri" pitchFamily="34" charset="0"/>
              </a:rPr>
              <a:t/>
            </a:r>
            <a:br>
              <a:rPr lang="en-US" altLang="zh-CN" sz="2400" dirty="0" smtClean="0">
                <a:latin typeface="Calibri" pitchFamily="34" charset="0"/>
              </a:rPr>
            </a:br>
            <a:endParaRPr dirty="0">
              <a:latin typeface="Calibri" pitchFamily="34" charset="0"/>
            </a:endParaRPr>
          </a:p>
          <a:p>
            <a:pPr>
              <a:buSzPct val="75000"/>
              <a:buFont typeface="Arial" pitchFamily="34" charset="0"/>
              <a:buChar char="•"/>
            </a:pPr>
            <a:r>
              <a:rPr lang="en-US" altLang="zh-CN" sz="3200" dirty="0" smtClean="0">
                <a:latin typeface="Calibri" pitchFamily="34" charset="0"/>
              </a:rPr>
              <a:t> </a:t>
            </a:r>
            <a:r>
              <a:rPr lang="zh-CN" sz="3200" dirty="0" smtClean="0">
                <a:latin typeface="Calibri" pitchFamily="34" charset="0"/>
              </a:rPr>
              <a:t>outcomes </a:t>
            </a:r>
            <a:r>
              <a:rPr lang="zh-CN" sz="3200" dirty="0">
                <a:latin typeface="Calibri" pitchFamily="34" charset="0"/>
              </a:rPr>
              <a:t>unlikely to impact ecn-encap draft itself</a:t>
            </a:r>
            <a:endParaRPr dirty="0">
              <a:latin typeface="Calibri" pitchFamily="34" charset="0"/>
            </a:endParaRPr>
          </a:p>
          <a:p>
            <a:pPr lvl="1">
              <a:buSzPct val="75000"/>
            </a:pPr>
            <a:r>
              <a:rPr lang="en-US" altLang="zh-CN" sz="2400" dirty="0" smtClean="0">
                <a:latin typeface="Calibri" pitchFamily="34" charset="0"/>
              </a:rPr>
              <a:t>- </a:t>
            </a:r>
            <a:r>
              <a:rPr lang="zh-CN" sz="2400" dirty="0" smtClean="0">
                <a:latin typeface="Calibri" pitchFamily="34" charset="0"/>
              </a:rPr>
              <a:t>hoped-for </a:t>
            </a:r>
            <a:r>
              <a:rPr lang="zh-CN" sz="2400" dirty="0">
                <a:latin typeface="Calibri" pitchFamily="34" charset="0"/>
              </a:rPr>
              <a:t>outcome is for 3GPP to clarify their tech </a:t>
            </a:r>
            <a:r>
              <a:rPr lang="zh-CN" sz="2400" dirty="0" smtClean="0">
                <a:latin typeface="Calibri" pitchFamily="34" charset="0"/>
              </a:rPr>
              <a:t>specs</a:t>
            </a:r>
            <a:r>
              <a:rPr lang="en-US" altLang="zh-CN" sz="2400" dirty="0" smtClean="0">
                <a:latin typeface="Calibri" pitchFamily="34" charset="0"/>
              </a:rPr>
              <a:t/>
            </a:r>
            <a:br>
              <a:rPr lang="en-US" altLang="zh-CN" sz="2400" dirty="0" smtClean="0">
                <a:latin typeface="Calibri" pitchFamily="34" charset="0"/>
              </a:rPr>
            </a:br>
            <a:endParaRPr dirty="0">
              <a:latin typeface="Calibri" pitchFamily="34" charset="0"/>
            </a:endParaRPr>
          </a:p>
          <a:p>
            <a:pPr>
              <a:buSzPct val="75000"/>
              <a:buFont typeface="Arial" pitchFamily="34" charset="0"/>
              <a:buChar char="•"/>
            </a:pPr>
            <a:r>
              <a:rPr lang="en-US" altLang="zh-CN" sz="3200" dirty="0" smtClean="0">
                <a:latin typeface="Calibri" pitchFamily="34" charset="0"/>
              </a:rPr>
              <a:t> </a:t>
            </a:r>
            <a:r>
              <a:rPr lang="zh-CN" sz="3200" dirty="0" smtClean="0">
                <a:latin typeface="Calibri" pitchFamily="34" charset="0"/>
              </a:rPr>
              <a:t>tsvwg </a:t>
            </a:r>
            <a:r>
              <a:rPr lang="zh-CN" sz="3200" dirty="0">
                <a:latin typeface="Calibri" pitchFamily="34" charset="0"/>
              </a:rPr>
              <a:t>could WGLC ecn-encap-guidelines 1-Dec-15 </a:t>
            </a:r>
            <a:endParaRPr dirty="0">
              <a:latin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307</Words>
  <Application>Microsoft Office PowerPoint</Application>
  <PresentationFormat>On-screen Show (4:3)</PresentationFormat>
  <Paragraphs>103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Kaippallimalil</dc:creator>
  <cp:lastModifiedBy>John</cp:lastModifiedBy>
  <cp:revision>5</cp:revision>
  <dcterms:modified xsi:type="dcterms:W3CDTF">2015-11-03T12:33:01Z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1446454727</vt:lpwstr>
  </property>
</Properties>
</file>