
<file path=[Content_Types].xml><?xml version="1.0" encoding="utf-8"?>
<Types xmlns="http://schemas.openxmlformats.org/package/2006/content-types">
  <Override PartName="/_rels/.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xml.rels" ContentType="application/vnd.openxmlformats-package.relationships+xml"/>
  <Override PartName="/ppt/slides/_rels/slide8.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_rels/presentation.xml.rels" ContentType="application/vnd.openxmlformats-package.relationships+xml"/>
  <Override PartName="/ppt/media/image12.wmf" ContentType="image/x-wmf"/>
  <Override PartName="/ppt/media/image11.png" ContentType="image/png"/>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wmf" ContentType="image/x-wmf"/>
  <Override PartName="/ppt/media/image8.wmf" ContentType="image/x-wmf"/>
  <Override PartName="/ppt/media/image10.wmf" ContentType="image/x-wmf"/>
  <Override PartName="/ppt/media/image9.png" ContentType="image/png"/>
  <Override PartName="/ppt/slideLayouts/slideLayout36.xml" ContentType="application/vnd.openxmlformats-officedocument.presentationml.slideLayout+xml"/>
  <Override PartName="/ppt/slideLayouts/slideLayout35.xml" ContentType="application/vnd.openxmlformats-officedocument.presentationml.slideLayout+xml"/>
  <Override PartName="/ppt/slideLayouts/slideLayout34.xml" ContentType="application/vnd.openxmlformats-officedocument.presentationml.slideLayout+xml"/>
  <Override PartName="/ppt/slideLayouts/slideLayout33.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9.xml" ContentType="application/vnd.openxmlformats-officedocument.presentationml.slideLayout+xml"/>
  <Override PartName="/ppt/slideLayouts/slideLayout18.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12.xml" ContentType="application/vnd.openxmlformats-officedocument.presentationml.slideLayout+xml"/>
  <Override PartName="/ppt/slideLayouts/slideLayout4.xml" ContentType="application/vnd.openxmlformats-officedocument.presentationml.slideLayout+xml"/>
  <Override PartName="/ppt/slideLayouts/slideLayout13.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0.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26.xml.rels" ContentType="application/vnd.openxmlformats-package.relationships+xml"/>
  <Override PartName="/ppt/slideLayouts/_rels/slideLayout25.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10.xml.rels" ContentType="application/vnd.openxmlformats-package.relationships+xml"/>
  <Override PartName="/ppt/slideLayouts/_rels/slideLayout17.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19.xml.rels" ContentType="application/vnd.openxmlformats-package.relationships+xml"/>
  <Override PartName="/ppt/slideLayouts/_rels/slideLayout27.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22.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31.xml.rels" ContentType="application/vnd.openxmlformats-package.relationships+xml"/>
  <Override PartName="/ppt/slideLayouts/_rels/slideLayout20.xml.rels" ContentType="application/vnd.openxmlformats-package.relationships+xml"/>
  <Override PartName="/ppt/slideLayouts/_rels/slideLayout32.xml.rels" ContentType="application/vnd.openxmlformats-package.relationships+xml"/>
  <Override PartName="/ppt/slideLayouts/_rels/slideLayout21.xml.rels" ContentType="application/vnd.openxmlformats-package.relationships+xml"/>
  <Override PartName="/ppt/slideLayouts/slideLayout5.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15.xml" ContentType="application/vnd.openxmlformats-officedocument.presentationml.slideLayout+xml"/>
  <Override PartName="/ppt/slideLayouts/slideLayout7.xml" ContentType="application/vnd.openxmlformats-officedocument.presentationml.slideLayout+xml"/>
  <Override PartName="/ppt/slideLayouts/slideLayout16.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3.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presentation.xml" ContentType="application/vnd.openxmlformats-officedocument.presentationml.presentation.main+xml"/>
  <Override PartName="/docProps/custom.xml" ContentType="application/vnd.openxmlformats-officedocument.custom-properties+xml"/>
  <Override PartName="/docProps/app.xml" ContentType="application/vnd.openxmlformats-officedocument.extended-properties+xml"/>
  <Override PartName="/docProps/core.xml" ContentType="application/vnd.openxmlformats-package.core-propertie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png"/><Relationship Id="rId3" Type="http://schemas.openxmlformats.org/officeDocument/2006/relationships/image" Target="../media/image4.png"/>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Relationship Id="rId2" Type="http://schemas.openxmlformats.org/officeDocument/2006/relationships/image" Target="../media/image5.png"/><Relationship Id="rId3" Type="http://schemas.openxmlformats.org/officeDocument/2006/relationships/image" Target="../media/image6.png"/>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29" name="PlaceHolder 4"/>
          <p:cNvSpPr>
            <a:spLocks noGrp="1"/>
          </p:cNvSpPr>
          <p:nvPr>
            <p:ph type="body"/>
          </p:nvPr>
        </p:nvSpPr>
        <p:spPr>
          <a:xfrm>
            <a:off x="467424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30" name="PlaceHolder 5"/>
          <p:cNvSpPr>
            <a:spLocks noGrp="1"/>
          </p:cNvSpPr>
          <p:nvPr>
            <p:ph type="body"/>
          </p:nvPr>
        </p:nvSpPr>
        <p:spPr>
          <a:xfrm>
            <a:off x="45720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32" name="PlaceHolder 2"/>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33" name="PlaceHolder 3"/>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pic>
        <p:nvPicPr>
          <p:cNvPr id="34" name="" descr=""/>
          <p:cNvPicPr/>
          <p:nvPr/>
        </p:nvPicPr>
        <p:blipFill>
          <a:blip r:embed="rId2"/>
          <a:stretch/>
        </p:blipFill>
        <p:spPr>
          <a:xfrm>
            <a:off x="2079000" y="1604520"/>
            <a:ext cx="4985280" cy="3977280"/>
          </a:xfrm>
          <a:prstGeom prst="rect">
            <a:avLst/>
          </a:prstGeom>
          <a:ln>
            <a:noFill/>
          </a:ln>
        </p:spPr>
      </p:pic>
      <p:pic>
        <p:nvPicPr>
          <p:cNvPr id="35" name="" descr=""/>
          <p:cNvPicPr/>
          <p:nvPr/>
        </p:nvPicPr>
        <p:blipFill>
          <a:blip r:embed="rId3"/>
          <a:stretch/>
        </p:blipFill>
        <p:spPr>
          <a:xfrm>
            <a:off x="2079000" y="1604520"/>
            <a:ext cx="4985280" cy="3977280"/>
          </a:xfrm>
          <a:prstGeom prst="rect">
            <a:avLst/>
          </a:prstGeom>
          <a:ln>
            <a:noFill/>
          </a:ln>
        </p:spPr>
      </p:pic>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39"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GB" sz="3200" spc="-1" strike="noStrike">
              <a:solidFill>
                <a:srgbClr val="000000"/>
              </a:solidFill>
              <a:uFill>
                <a:solidFill>
                  <a:srgbClr val="ffffff"/>
                </a:solidFill>
              </a:u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41" name="PlaceHolder 2"/>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43" name="PlaceHolder 2"/>
          <p:cNvSpPr>
            <a:spLocks noGrp="1"/>
          </p:cNvSpPr>
          <p:nvPr>
            <p:ph type="body"/>
          </p:nvPr>
        </p:nvSpPr>
        <p:spPr>
          <a:xfrm>
            <a:off x="45720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44" name="PlaceHolder 3"/>
          <p:cNvSpPr>
            <a:spLocks noGrp="1"/>
          </p:cNvSpPr>
          <p:nvPr>
            <p:ph type="body"/>
          </p:nvPr>
        </p:nvSpPr>
        <p:spPr>
          <a:xfrm>
            <a:off x="467424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6"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GB" sz="3200" spc="-1" strike="noStrike">
              <a:solidFill>
                <a:srgbClr val="000000"/>
              </a:solidFill>
              <a:uFill>
                <a:solidFill>
                  <a:srgbClr val="ffffff"/>
                </a:solidFill>
              </a:u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48"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49" name="PlaceHolder 3"/>
          <p:cNvSpPr>
            <a:spLocks noGrp="1"/>
          </p:cNvSpPr>
          <p:nvPr>
            <p:ph type="body"/>
          </p:nvPr>
        </p:nvSpPr>
        <p:spPr>
          <a:xfrm>
            <a:off x="45720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50" name="PlaceHolder 4"/>
          <p:cNvSpPr>
            <a:spLocks noGrp="1"/>
          </p:cNvSpPr>
          <p:nvPr>
            <p:ph type="body"/>
          </p:nvPr>
        </p:nvSpPr>
        <p:spPr>
          <a:xfrm>
            <a:off x="467424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GB" sz="3200" spc="-1" strike="noStrike">
              <a:solidFill>
                <a:srgbClr val="000000"/>
              </a:solidFill>
              <a:uFill>
                <a:solidFill>
                  <a:srgbClr val="ffffff"/>
                </a:solidFill>
              </a:u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1"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52" name="PlaceHolder 2"/>
          <p:cNvSpPr>
            <a:spLocks noGrp="1"/>
          </p:cNvSpPr>
          <p:nvPr>
            <p:ph type="body"/>
          </p:nvPr>
        </p:nvSpPr>
        <p:spPr>
          <a:xfrm>
            <a:off x="45720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53"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54" name="PlaceHolder 4"/>
          <p:cNvSpPr>
            <a:spLocks noGrp="1"/>
          </p:cNvSpPr>
          <p:nvPr>
            <p:ph type="body"/>
          </p:nvPr>
        </p:nvSpPr>
        <p:spPr>
          <a:xfrm>
            <a:off x="467424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56"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57"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58" name="PlaceHolder 4"/>
          <p:cNvSpPr>
            <a:spLocks noGrp="1"/>
          </p:cNvSpPr>
          <p:nvPr>
            <p:ph type="body"/>
          </p:nvPr>
        </p:nvSpPr>
        <p:spPr>
          <a:xfrm>
            <a:off x="457200" y="368208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60" name="PlaceHolder 2"/>
          <p:cNvSpPr>
            <a:spLocks noGrp="1"/>
          </p:cNvSpPr>
          <p:nvPr>
            <p:ph type="body"/>
          </p:nvPr>
        </p:nvSpPr>
        <p:spPr>
          <a:xfrm>
            <a:off x="457200" y="160452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61" name="PlaceHolder 3"/>
          <p:cNvSpPr>
            <a:spLocks noGrp="1"/>
          </p:cNvSpPr>
          <p:nvPr>
            <p:ph type="body"/>
          </p:nvPr>
        </p:nvSpPr>
        <p:spPr>
          <a:xfrm>
            <a:off x="457200" y="368208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63"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64"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65" name="PlaceHolder 4"/>
          <p:cNvSpPr>
            <a:spLocks noGrp="1"/>
          </p:cNvSpPr>
          <p:nvPr>
            <p:ph type="body"/>
          </p:nvPr>
        </p:nvSpPr>
        <p:spPr>
          <a:xfrm>
            <a:off x="467424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66" name="PlaceHolder 5"/>
          <p:cNvSpPr>
            <a:spLocks noGrp="1"/>
          </p:cNvSpPr>
          <p:nvPr>
            <p:ph type="body"/>
          </p:nvPr>
        </p:nvSpPr>
        <p:spPr>
          <a:xfrm>
            <a:off x="45720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68" name="PlaceHolder 2"/>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69" name="PlaceHolder 3"/>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pic>
        <p:nvPicPr>
          <p:cNvPr id="70" name="" descr=""/>
          <p:cNvPicPr/>
          <p:nvPr/>
        </p:nvPicPr>
        <p:blipFill>
          <a:blip r:embed="rId2"/>
          <a:stretch/>
        </p:blipFill>
        <p:spPr>
          <a:xfrm>
            <a:off x="2079000" y="1604520"/>
            <a:ext cx="4985280" cy="3977280"/>
          </a:xfrm>
          <a:prstGeom prst="rect">
            <a:avLst/>
          </a:prstGeom>
          <a:ln>
            <a:noFill/>
          </a:ln>
        </p:spPr>
      </p:pic>
      <p:pic>
        <p:nvPicPr>
          <p:cNvPr id="71" name="" descr=""/>
          <p:cNvPicPr/>
          <p:nvPr/>
        </p:nvPicPr>
        <p:blipFill>
          <a:blip r:embed="rId3"/>
          <a:stretch/>
        </p:blipFill>
        <p:spPr>
          <a:xfrm>
            <a:off x="2079000" y="1604520"/>
            <a:ext cx="4985280" cy="3977280"/>
          </a:xfrm>
          <a:prstGeom prst="rect">
            <a:avLst/>
          </a:prstGeom>
          <a:ln>
            <a:noFill/>
          </a:ln>
        </p:spPr>
      </p:pic>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74"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75" name="PlaceHolder 2"/>
          <p:cNvSpPr>
            <a:spLocks noGrp="1"/>
          </p:cNvSpPr>
          <p:nvPr>
            <p:ph type="subTitle"/>
          </p:nvPr>
        </p:nvSpPr>
        <p:spPr>
          <a:xfrm>
            <a:off x="457200" y="1604520"/>
            <a:ext cx="8229240" cy="3977280"/>
          </a:xfrm>
          <a:prstGeom prst="rect">
            <a:avLst/>
          </a:prstGeom>
        </p:spPr>
        <p:txBody>
          <a:bodyPr lIns="0" rIns="0" tIns="0" bIns="0" anchor="ctr"/>
          <a:p>
            <a:pPr algn="ctr"/>
            <a:endParaRPr b="0" lang="en-GB" sz="3200" spc="-1" strike="noStrike">
              <a:solidFill>
                <a:srgbClr val="000000"/>
              </a:solidFill>
              <a:uFill>
                <a:solidFill>
                  <a:srgbClr val="ffffff"/>
                </a:solidFill>
              </a:u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77" name="PlaceHolder 2"/>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79" name="PlaceHolder 2"/>
          <p:cNvSpPr>
            <a:spLocks noGrp="1"/>
          </p:cNvSpPr>
          <p:nvPr>
            <p:ph type="body"/>
          </p:nvPr>
        </p:nvSpPr>
        <p:spPr>
          <a:xfrm>
            <a:off x="45720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80" name="PlaceHolder 3"/>
          <p:cNvSpPr>
            <a:spLocks noGrp="1"/>
          </p:cNvSpPr>
          <p:nvPr>
            <p:ph type="body"/>
          </p:nvPr>
        </p:nvSpPr>
        <p:spPr>
          <a:xfrm>
            <a:off x="467424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1"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82"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GB" sz="3200" spc="-1" strike="noStrike">
              <a:solidFill>
                <a:srgbClr val="000000"/>
              </a:solidFill>
              <a:uFill>
                <a:solidFill>
                  <a:srgbClr val="ffffff"/>
                </a:solidFill>
              </a:u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84"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85" name="PlaceHolder 3"/>
          <p:cNvSpPr>
            <a:spLocks noGrp="1"/>
          </p:cNvSpPr>
          <p:nvPr>
            <p:ph type="body"/>
          </p:nvPr>
        </p:nvSpPr>
        <p:spPr>
          <a:xfrm>
            <a:off x="45720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86" name="PlaceHolder 4"/>
          <p:cNvSpPr>
            <a:spLocks noGrp="1"/>
          </p:cNvSpPr>
          <p:nvPr>
            <p:ph type="body"/>
          </p:nvPr>
        </p:nvSpPr>
        <p:spPr>
          <a:xfrm>
            <a:off x="467424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88" name="PlaceHolder 2"/>
          <p:cNvSpPr>
            <a:spLocks noGrp="1"/>
          </p:cNvSpPr>
          <p:nvPr>
            <p:ph type="body"/>
          </p:nvPr>
        </p:nvSpPr>
        <p:spPr>
          <a:xfrm>
            <a:off x="45720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89"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90" name="PlaceHolder 4"/>
          <p:cNvSpPr>
            <a:spLocks noGrp="1"/>
          </p:cNvSpPr>
          <p:nvPr>
            <p:ph type="body"/>
          </p:nvPr>
        </p:nvSpPr>
        <p:spPr>
          <a:xfrm>
            <a:off x="467424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92"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93"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94" name="PlaceHolder 4"/>
          <p:cNvSpPr>
            <a:spLocks noGrp="1"/>
          </p:cNvSpPr>
          <p:nvPr>
            <p:ph type="body"/>
          </p:nvPr>
        </p:nvSpPr>
        <p:spPr>
          <a:xfrm>
            <a:off x="457200" y="368208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96" name="PlaceHolder 2"/>
          <p:cNvSpPr>
            <a:spLocks noGrp="1"/>
          </p:cNvSpPr>
          <p:nvPr>
            <p:ph type="body"/>
          </p:nvPr>
        </p:nvSpPr>
        <p:spPr>
          <a:xfrm>
            <a:off x="457200" y="160452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97" name="PlaceHolder 3"/>
          <p:cNvSpPr>
            <a:spLocks noGrp="1"/>
          </p:cNvSpPr>
          <p:nvPr>
            <p:ph type="body"/>
          </p:nvPr>
        </p:nvSpPr>
        <p:spPr>
          <a:xfrm>
            <a:off x="457200" y="368208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98"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99"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00"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01" name="PlaceHolder 4"/>
          <p:cNvSpPr>
            <a:spLocks noGrp="1"/>
          </p:cNvSpPr>
          <p:nvPr>
            <p:ph type="body"/>
          </p:nvPr>
        </p:nvSpPr>
        <p:spPr>
          <a:xfrm>
            <a:off x="467424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02" name="PlaceHolder 5"/>
          <p:cNvSpPr>
            <a:spLocks noGrp="1"/>
          </p:cNvSpPr>
          <p:nvPr>
            <p:ph type="body"/>
          </p:nvPr>
        </p:nvSpPr>
        <p:spPr>
          <a:xfrm>
            <a:off x="45720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03"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104" name="PlaceHolder 2"/>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05" name="PlaceHolder 3"/>
          <p:cNvSpPr>
            <a:spLocks noGrp="1"/>
          </p:cNvSpPr>
          <p:nvPr>
            <p:ph type="body"/>
          </p:nvPr>
        </p:nvSpPr>
        <p:spPr>
          <a:xfrm>
            <a:off x="457200" y="1604520"/>
            <a:ext cx="822924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pic>
        <p:nvPicPr>
          <p:cNvPr id="106" name="" descr=""/>
          <p:cNvPicPr/>
          <p:nvPr/>
        </p:nvPicPr>
        <p:blipFill>
          <a:blip r:embed="rId2"/>
          <a:stretch/>
        </p:blipFill>
        <p:spPr>
          <a:xfrm>
            <a:off x="2079000" y="1604520"/>
            <a:ext cx="4985280" cy="3977280"/>
          </a:xfrm>
          <a:prstGeom prst="rect">
            <a:avLst/>
          </a:prstGeom>
          <a:ln>
            <a:noFill/>
          </a:ln>
        </p:spPr>
      </p:pic>
      <p:pic>
        <p:nvPicPr>
          <p:cNvPr id="107" name="" descr=""/>
          <p:cNvPicPr/>
          <p:nvPr/>
        </p:nvPicPr>
        <p:blipFill>
          <a:blip r:embed="rId3"/>
          <a:stretch/>
        </p:blipFill>
        <p:spPr>
          <a:xfrm>
            <a:off x="2079000" y="1604520"/>
            <a:ext cx="4985280" cy="3977280"/>
          </a:xfrm>
          <a:prstGeom prst="rect">
            <a:avLst/>
          </a:prstGeom>
          <a:ln>
            <a:noFill/>
          </a:ln>
        </p:spPr>
      </p:pic>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p>
            <a:pPr algn="ctr"/>
            <a:endParaRPr b="0" lang="en-GB" sz="3200" spc="-1" strike="noStrike">
              <a:solidFill>
                <a:srgbClr val="000000"/>
              </a:solidFill>
              <a:uFill>
                <a:solidFill>
                  <a:srgbClr val="ffffff"/>
                </a:solidFill>
              </a:u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3" name="PlaceHolder 3"/>
          <p:cNvSpPr>
            <a:spLocks noGrp="1"/>
          </p:cNvSpPr>
          <p:nvPr>
            <p:ph type="body"/>
          </p:nvPr>
        </p:nvSpPr>
        <p:spPr>
          <a:xfrm>
            <a:off x="45720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4" name="PlaceHolder 4"/>
          <p:cNvSpPr>
            <a:spLocks noGrp="1"/>
          </p:cNvSpPr>
          <p:nvPr>
            <p:ph type="body"/>
          </p:nvPr>
        </p:nvSpPr>
        <p:spPr>
          <a:xfrm>
            <a:off x="467424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p>
            <a:endParaRPr b="0" lang="en-US" sz="1800" spc="-1" strike="noStrike">
              <a:solidFill>
                <a:srgbClr val="000000"/>
              </a:solidFill>
              <a:uFill>
                <a:solidFill>
                  <a:srgbClr val="ffffff"/>
                </a:solidFill>
              </a:u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3600"/>
            <a:ext cx="822888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6" name="PlaceHolder 1"/>
          <p:cNvSpPr>
            <a:spLocks noGrp="1"/>
          </p:cNvSpPr>
          <p:nvPr>
            <p:ph type="title"/>
          </p:nvPr>
        </p:nvSpPr>
        <p:spPr>
          <a:xfrm>
            <a:off x="457200" y="273600"/>
            <a:ext cx="8229240" cy="1144800"/>
          </a:xfrm>
          <a:prstGeom prst="rect">
            <a:avLst/>
          </a:prstGeom>
        </p:spPr>
        <p:txBody>
          <a:bodyPr lIns="0" rIns="0" tIns="0" bIns="0" anchor="ctr"/>
          <a:p>
            <a:r>
              <a:rPr b="0" lang="en-US" sz="1800" spc="-1" strike="noStrike">
                <a:solidFill>
                  <a:srgbClr val="000000"/>
                </a:solidFill>
                <a:uFill>
                  <a:solidFill>
                    <a:srgbClr val="ffffff"/>
                  </a:solidFill>
                </a:uFill>
                <a:latin typeface="Arial"/>
              </a:rPr>
              <a:t>Click to edit the title text format</a:t>
            </a:r>
            <a:endParaRPr b="0" lang="en-US" sz="1800" spc="-1" strike="noStrike">
              <a:solidFill>
                <a:srgbClr val="000000"/>
              </a:solidFill>
              <a:uFill>
                <a:solidFill>
                  <a:srgbClr val="ffffff"/>
                </a:solidFill>
              </a:uFill>
              <a:latin typeface="Arial"/>
            </a:endParaRPr>
          </a:p>
        </p:txBody>
      </p:sp>
      <p:sp>
        <p:nvSpPr>
          <p:cNvPr id="37" name="PlaceHolder 2"/>
          <p:cNvSpPr>
            <a:spLocks noGrp="1"/>
          </p:cNvSpPr>
          <p:nvPr>
            <p:ph type="body"/>
          </p:nvPr>
        </p:nvSpPr>
        <p:spPr>
          <a:xfrm>
            <a:off x="457200" y="1604520"/>
            <a:ext cx="8229240" cy="397728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Fifth Outline Level</a:t>
            </a:r>
            <a:endParaRPr b="0" lang="en-US" sz="20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Sixth Outline Level</a:t>
            </a:r>
            <a:endParaRPr b="0" lang="en-US" sz="20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2000" spc="-1" strike="noStrike">
                <a:solidFill>
                  <a:srgbClr val="000000"/>
                </a:solidFill>
                <a:uFill>
                  <a:solidFill>
                    <a:srgbClr val="ffffff"/>
                  </a:solidFill>
                </a:uFill>
                <a:latin typeface="Arial"/>
              </a:rPr>
              <a:t>Seventh Outline Level</a:t>
            </a:r>
            <a:endParaRPr b="0" lang="en-US" sz="20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8880" cy="1144800"/>
          </a:xfrm>
          <a:prstGeom prst="rect">
            <a:avLst/>
          </a:prstGeom>
        </p:spPr>
        <p:txBody>
          <a:bodyPr lIns="0" rIns="0" tIns="0" bIns="0" anchor="ctr"/>
          <a:p>
            <a:endParaRPr b="0" lang="en-US" sz="1800" spc="-1" strike="noStrike">
              <a:solidFill>
                <a:srgbClr val="000000"/>
              </a:solidFill>
              <a:uFill>
                <a:solidFill>
                  <a:srgbClr val="ffffff"/>
                </a:solidFill>
              </a:uFill>
              <a:latin typeface="Arial"/>
            </a:endParaRPr>
          </a:p>
        </p:txBody>
      </p:sp>
      <p:sp>
        <p:nvSpPr>
          <p:cNvPr id="73" name="PlaceHolder 2"/>
          <p:cNvSpPr>
            <a:spLocks noGrp="1"/>
          </p:cNvSpPr>
          <p:nvPr>
            <p:ph type="body"/>
          </p:nvPr>
        </p:nvSpPr>
        <p:spPr>
          <a:xfrm>
            <a:off x="457200" y="1604520"/>
            <a:ext cx="8228880" cy="3976920"/>
          </a:xfrm>
          <a:prstGeom prst="rect">
            <a:avLst/>
          </a:prstGeom>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Click to edit the outline text format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Second Outline Level</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Third Outline Level</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1800" spc="-1" strike="noStrike">
                <a:solidFill>
                  <a:srgbClr val="000000"/>
                </a:solidFill>
                <a:uFill>
                  <a:solidFill>
                    <a:srgbClr val="ffffff"/>
                  </a:solidFill>
                </a:uFill>
                <a:latin typeface="Arial"/>
              </a:rPr>
              <a:t>Fourth Outline Level</a:t>
            </a:r>
            <a:endParaRPr b="0" lang="en-US" sz="1800" spc="-1" strike="noStrike">
              <a:solidFill>
                <a:srgbClr val="000000"/>
              </a:solidFill>
              <a:uFill>
                <a:solidFill>
                  <a:srgbClr val="ffffff"/>
                </a:solidFill>
              </a:uFill>
              <a:latin typeface="Arial"/>
            </a:endParaRPr>
          </a:p>
          <a:p>
            <a:pPr lvl="4" marL="2160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Fifth Outline Level</a:t>
            </a:r>
            <a:endParaRPr b="0" lang="en-US" sz="1800" spc="-1" strike="noStrike">
              <a:solidFill>
                <a:srgbClr val="000000"/>
              </a:solidFill>
              <a:uFill>
                <a:solidFill>
                  <a:srgbClr val="ffffff"/>
                </a:solidFill>
              </a:uFill>
              <a:latin typeface="Arial"/>
            </a:endParaRPr>
          </a:p>
          <a:p>
            <a:pPr lvl="5" marL="2592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Sixth Outline Level</a:t>
            </a:r>
            <a:endParaRPr b="0" lang="en-US" sz="1800" spc="-1" strike="noStrike">
              <a:solidFill>
                <a:srgbClr val="000000"/>
              </a:solidFill>
              <a:uFill>
                <a:solidFill>
                  <a:srgbClr val="ffffff"/>
                </a:solidFill>
              </a:uFill>
              <a:latin typeface="Arial"/>
            </a:endParaRPr>
          </a:p>
          <a:p>
            <a:pPr lvl="6" marL="3024000" indent="-216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Seventh Outline Level</a:t>
            </a:r>
            <a:endParaRPr b="0" lang="en-US" sz="1800" spc="-1" strike="noStrike">
              <a:solidFill>
                <a:srgbClr val="000000"/>
              </a:solidFill>
              <a:uFill>
                <a:solidFill>
                  <a:srgbClr val="ffffff"/>
                </a:solidFill>
              </a:u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7.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6.xml"/>
</Relationships>
</file>

<file path=ppt/slides/_rels/slide13.xml.rels><?xml version="1.0" encoding="UTF-8"?>
<Relationships xmlns="http://schemas.openxmlformats.org/package/2006/relationships"><Relationship Id="rId1" Type="http://schemas.openxmlformats.org/officeDocument/2006/relationships/image" Target="../media/image12.wmf"/><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hyperlink" Target="https://datatracker.ietf.org/liaison/1364/" TargetMode="External"/><Relationship Id="rId2" Type="http://schemas.openxmlformats.org/officeDocument/2006/relationships/hyperlink" Target="https://datatracker.ietf.org/liaison/1424/" TargetMode="External"/><Relationship Id="rId3" Type="http://schemas.openxmlformats.org/officeDocument/2006/relationships/hyperlink" Target="https://datatracker.ietf.org/liaison/1424/" TargetMode="External"/><Relationship Id="rId4"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5.xml"/>
</Relationships>
</file>

<file path=ppt/slides/_rels/slide4.xml.rels><?xml version="1.0" encoding="UTF-8"?>
<Relationships xmlns="http://schemas.openxmlformats.org/package/2006/relationships"><Relationship Id="rId1" Type="http://schemas.openxmlformats.org/officeDocument/2006/relationships/image" Target="../media/image7.wmf"/><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6.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image" Target="../media/image8.wmf"/><Relationship Id="rId2" Type="http://schemas.openxmlformats.org/officeDocument/2006/relationships/slideLayout" Target="../slideLayouts/slideLayout27.xml"/>
</Relationships>
</file>

<file path=ppt/slides/_rels/slide8.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image" Target="../media/image10.wmf"/><Relationship Id="rId3" Type="http://schemas.openxmlformats.org/officeDocument/2006/relationships/image" Target="../media/image11.png"/><Relationship Id="rId4" Type="http://schemas.openxmlformats.org/officeDocument/2006/relationships/slideLayout" Target="../slideLayouts/slideLayout25.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2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CustomShape 1"/>
          <p:cNvSpPr/>
          <p:nvPr/>
        </p:nvSpPr>
        <p:spPr>
          <a:xfrm>
            <a:off x="410760" y="588600"/>
            <a:ext cx="8228880" cy="1144440"/>
          </a:xfrm>
          <a:prstGeom prst="rect">
            <a:avLst/>
          </a:prstGeom>
          <a:noFill/>
          <a:ln>
            <a:noFill/>
          </a:ln>
        </p:spPr>
        <p:style>
          <a:lnRef idx="0"/>
          <a:fillRef idx="0"/>
          <a:effectRef idx="0"/>
          <a:fontRef idx="minor"/>
        </p:style>
        <p:txBody>
          <a:bodyPr lIns="0" rIns="0" tIns="0" bIns="0" anchor="ctr"/>
          <a:p>
            <a:pPr algn="ctr"/>
            <a:r>
              <a:rPr b="0" lang="en-GB" sz="3200" spc="-1" strike="noStrike">
                <a:solidFill>
                  <a:srgbClr val="c00000"/>
                </a:solidFill>
                <a:uFill>
                  <a:solidFill>
                    <a:srgbClr val="ffffff"/>
                  </a:solidFill>
                </a:uFill>
                <a:latin typeface="Calibri"/>
                <a:ea typeface="DejaVu Sans"/>
              </a:rPr>
              <a:t>Guidelines for Adding Congestion Notification </a:t>
            </a:r>
            <a:r>
              <a:rPr b="0" lang="en-GB" sz="3200" spc="-1" strike="noStrike">
                <a:solidFill>
                  <a:srgbClr val="c00000"/>
                </a:solidFill>
                <a:uFill>
                  <a:solidFill>
                    <a:srgbClr val="ffffff"/>
                  </a:solidFill>
                </a:uFill>
                <a:latin typeface="Calibri"/>
                <a:ea typeface="DejaVu Sans"/>
              </a:rPr>
              <a:t>
</a:t>
            </a:r>
            <a:r>
              <a:rPr b="0" lang="en-GB" sz="3200" spc="-1" strike="noStrike">
                <a:solidFill>
                  <a:srgbClr val="c00000"/>
                </a:solidFill>
                <a:uFill>
                  <a:solidFill>
                    <a:srgbClr val="ffffff"/>
                  </a:solidFill>
                </a:uFill>
                <a:latin typeface="Calibri"/>
                <a:ea typeface="DejaVu Sans"/>
              </a:rPr>
              <a:t>to Protocols that Encapsulate IP</a:t>
            </a:r>
            <a:r>
              <a:rPr b="0" lang="en-GB" sz="2800" spc="-1" strike="noStrike">
                <a:solidFill>
                  <a:srgbClr val="c00000"/>
                </a:solidFill>
                <a:uFill>
                  <a:solidFill>
                    <a:srgbClr val="ffffff"/>
                  </a:solidFill>
                </a:uFill>
                <a:latin typeface="Calibri"/>
                <a:ea typeface="DejaVu Sans"/>
              </a:rPr>
              <a:t> </a:t>
            </a:r>
            <a:endParaRPr b="0" lang="en-GB" sz="1800" spc="-1" strike="noStrike">
              <a:solidFill>
                <a:srgbClr val="000000"/>
              </a:solidFill>
              <a:uFill>
                <a:solidFill>
                  <a:srgbClr val="ffffff"/>
                </a:solidFill>
              </a:uFill>
              <a:latin typeface="Arial"/>
            </a:endParaRPr>
          </a:p>
          <a:p>
            <a:pPr algn="ctr">
              <a:lnSpc>
                <a:spcPct val="100000"/>
              </a:lnSpc>
            </a:pPr>
            <a:r>
              <a:rPr b="0" lang="en-GB" sz="2400" spc="-1" strike="noStrike">
                <a:solidFill>
                  <a:srgbClr val="c00000"/>
                </a:solidFill>
                <a:uFill>
                  <a:solidFill>
                    <a:srgbClr val="ffffff"/>
                  </a:solidFill>
                </a:uFill>
                <a:latin typeface="Calibri"/>
                <a:ea typeface="DejaVu Sans"/>
              </a:rPr>
              <a:t>(draft-ietf-tsvwg-ecn-encap-guidelines-04)</a:t>
            </a:r>
            <a:endParaRPr b="0" lang="en-GB" sz="1800" spc="-1" strike="noStrike">
              <a:solidFill>
                <a:srgbClr val="000000"/>
              </a:solidFill>
              <a:uFill>
                <a:solidFill>
                  <a:srgbClr val="ffffff"/>
                </a:solidFill>
              </a:uFill>
              <a:latin typeface="Arial"/>
            </a:endParaRPr>
          </a:p>
        </p:txBody>
      </p:sp>
      <p:sp>
        <p:nvSpPr>
          <p:cNvPr id="109" name="CustomShape 2"/>
          <p:cNvSpPr/>
          <p:nvPr/>
        </p:nvSpPr>
        <p:spPr>
          <a:xfrm>
            <a:off x="457200" y="2232000"/>
            <a:ext cx="8228880" cy="3398400"/>
          </a:xfrm>
          <a:prstGeom prst="rect">
            <a:avLst/>
          </a:prstGeom>
          <a:noFill/>
          <a:ln>
            <a:noFill/>
          </a:ln>
        </p:spPr>
        <p:style>
          <a:lnRef idx="0"/>
          <a:fillRef idx="0"/>
          <a:effectRef idx="0"/>
          <a:fontRef idx="minor"/>
        </p:style>
        <p:txBody>
          <a:bodyPr lIns="0" rIns="0" tIns="0" bIns="0"/>
          <a:p>
            <a:pPr algn="ctr"/>
            <a:r>
              <a:rPr b="0" lang="en-GB" sz="2400" spc="-1" strike="noStrike">
                <a:solidFill>
                  <a:srgbClr val="000000"/>
                </a:solidFill>
                <a:uFill>
                  <a:solidFill>
                    <a:srgbClr val="ffffff"/>
                  </a:solidFill>
                </a:uFill>
                <a:latin typeface="Calibri"/>
                <a:ea typeface="DejaVu Sans"/>
              </a:rPr>
              <a:t>Bob Briscoe (Simula Research Lab)</a:t>
            </a:r>
            <a:endParaRPr b="0" lang="en-GB" sz="1800" spc="-1" strike="noStrike">
              <a:solidFill>
                <a:srgbClr val="000000"/>
              </a:solidFill>
              <a:uFill>
                <a:solidFill>
                  <a:srgbClr val="ffffff"/>
                </a:solidFill>
              </a:uFill>
              <a:latin typeface="Arial"/>
            </a:endParaRPr>
          </a:p>
          <a:p>
            <a:pPr algn="ctr"/>
            <a:r>
              <a:rPr b="0" lang="en-GB" sz="2400" spc="-1" strike="noStrike">
                <a:solidFill>
                  <a:srgbClr val="000000"/>
                </a:solidFill>
                <a:uFill>
                  <a:solidFill>
                    <a:srgbClr val="ffffff"/>
                  </a:solidFill>
                </a:uFill>
                <a:latin typeface="Calibri"/>
                <a:ea typeface="DejaVu Sans"/>
              </a:rPr>
              <a:t>John Kaippallimalil (Huawei)</a:t>
            </a:r>
            <a:endParaRPr b="0" lang="en-GB" sz="1800" spc="-1" strike="noStrike">
              <a:solidFill>
                <a:srgbClr val="000000"/>
              </a:solidFill>
              <a:uFill>
                <a:solidFill>
                  <a:srgbClr val="ffffff"/>
                </a:solidFill>
              </a:uFill>
              <a:latin typeface="Arial"/>
            </a:endParaRPr>
          </a:p>
          <a:p>
            <a:pPr algn="ctr">
              <a:lnSpc>
                <a:spcPct val="100000"/>
              </a:lnSpc>
            </a:pPr>
            <a:r>
              <a:rPr b="0" lang="en-GB" sz="2400" spc="-1" strike="noStrike">
                <a:solidFill>
                  <a:srgbClr val="000000"/>
                </a:solidFill>
                <a:uFill>
                  <a:solidFill>
                    <a:srgbClr val="ffffff"/>
                  </a:solidFill>
                </a:uFill>
                <a:latin typeface="Calibri"/>
                <a:ea typeface="DejaVu Sans"/>
              </a:rPr>
              <a:t>Pat Thaler (Broadcom)</a:t>
            </a:r>
            <a:endParaRPr b="0" lang="en-GB" sz="1800" spc="-1" strike="noStrike">
              <a:solidFill>
                <a:srgbClr val="000000"/>
              </a:solidFill>
              <a:uFill>
                <a:solidFill>
                  <a:srgbClr val="ffffff"/>
                </a:solidFill>
              </a:uFill>
              <a:latin typeface="Arial"/>
            </a:endParaRPr>
          </a:p>
          <a:p>
            <a:pPr algn="ctr">
              <a:lnSpc>
                <a:spcPct val="100000"/>
              </a:lnSpc>
            </a:pPr>
            <a:endParaRPr b="0" lang="en-GB" sz="1800" spc="-1" strike="noStrike">
              <a:solidFill>
                <a:srgbClr val="000000"/>
              </a:solidFill>
              <a:uFill>
                <a:solidFill>
                  <a:srgbClr val="ffffff"/>
                </a:solidFill>
              </a:uFill>
              <a:latin typeface="Arial"/>
            </a:endParaRPr>
          </a:p>
          <a:p>
            <a:pPr algn="ctr">
              <a:lnSpc>
                <a:spcPct val="100000"/>
              </a:lnSpc>
            </a:pPr>
            <a:r>
              <a:rPr b="0" lang="en-GB" sz="2400" spc="-1" strike="noStrike">
                <a:solidFill>
                  <a:srgbClr val="000000"/>
                </a:solidFill>
                <a:uFill>
                  <a:solidFill>
                    <a:srgbClr val="ffffff"/>
                  </a:solidFill>
                </a:uFill>
                <a:latin typeface="Calibri"/>
                <a:ea typeface="DejaVu Sans"/>
              </a:rPr>
              <a:t>IETF-95, Apr 2016, Buenos Aires</a:t>
            </a:r>
            <a:endParaRPr b="0" lang="en-GB" sz="1800" spc="-1" strike="noStrike">
              <a:solidFill>
                <a:srgbClr val="000000"/>
              </a:solidFill>
              <a:uFill>
                <a:solidFill>
                  <a:srgbClr val="ffffff"/>
                </a:solidFill>
              </a:uFill>
              <a:latin typeface="Arial"/>
            </a:endParaRPr>
          </a:p>
        </p:txBody>
      </p:sp>
      <p:sp>
        <p:nvSpPr>
          <p:cNvPr id="110" name="CustomShape 3"/>
          <p:cNvSpPr/>
          <p:nvPr/>
        </p:nvSpPr>
        <p:spPr>
          <a:xfrm>
            <a:off x="2124000" y="6120000"/>
            <a:ext cx="6047640" cy="611640"/>
          </a:xfrm>
          <a:prstGeom prst="rect">
            <a:avLst/>
          </a:prstGeom>
          <a:noFill/>
          <a:ln>
            <a:noFill/>
          </a:ln>
        </p:spPr>
        <p:style>
          <a:lnRef idx="0"/>
          <a:fillRef idx="0"/>
          <a:effectRef idx="0"/>
          <a:fontRef idx="minor"/>
        </p:style>
        <p:txBody>
          <a:bodyPr lIns="90000" rIns="90000" tIns="45000" bIns="45000"/>
          <a:p>
            <a:pPr>
              <a:lnSpc>
                <a:spcPct val="100000"/>
              </a:lnSpc>
            </a:pPr>
            <a:r>
              <a:rPr b="0" lang="en-GB" sz="1200" spc="-1" strike="noStrike">
                <a:solidFill>
                  <a:srgbClr val="000000"/>
                </a:solidFill>
                <a:uFill>
                  <a:solidFill>
                    <a:srgbClr val="ffffff"/>
                  </a:solidFill>
                </a:uFill>
                <a:latin typeface="Georgia"/>
                <a:ea typeface="DejaVu Sans"/>
              </a:rPr>
              <a:t>Bob Briscoe's contribution was part-funded by the European Community under its Seventh Framework Programme through the Reducing Internet Transport Latency (RITE) project (ICT-317700).  The views expressed here are solely those of the authors.</a:t>
            </a:r>
            <a:endParaRPr b="0" lang="en-GB" sz="1800" spc="-1" strike="noStrike">
              <a:solidFill>
                <a:srgbClr val="000000"/>
              </a:solidFill>
              <a:uFill>
                <a:solidFill>
                  <a:srgbClr val="ffffff"/>
                </a:solidFill>
              </a:uFill>
              <a:latin typeface="Arial"/>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3" name="TextShape 1"/>
          <p:cNvSpPr txBox="1"/>
          <p:nvPr/>
        </p:nvSpPr>
        <p:spPr>
          <a:xfrm>
            <a:off x="457200" y="273600"/>
            <a:ext cx="8228880" cy="1144800"/>
          </a:xfrm>
          <a:prstGeom prst="rect">
            <a:avLst/>
          </a:prstGeom>
          <a:noFill/>
          <a:ln>
            <a:noFill/>
          </a:ln>
        </p:spPr>
        <p:txBody>
          <a:bodyPr lIns="0" rIns="0" tIns="0" bIns="0" anchor="ctr"/>
          <a:p>
            <a:pPr algn="ctr"/>
            <a:r>
              <a:rPr b="0" lang="en-US" sz="3200" spc="-1" strike="noStrike">
                <a:solidFill>
                  <a:srgbClr val="c00000"/>
                </a:solidFill>
                <a:uFill>
                  <a:solidFill>
                    <a:srgbClr val="ffffff"/>
                  </a:solidFill>
                </a:uFill>
                <a:latin typeface="Calibri"/>
                <a:ea typeface="DejaVu Sans"/>
              </a:rPr>
              <a:t>Updating Tunnel Specs</a:t>
            </a:r>
            <a:endParaRPr b="0" lang="en-US" sz="1800" spc="-1" strike="noStrike">
              <a:solidFill>
                <a:srgbClr val="000000"/>
              </a:solidFill>
              <a:uFill>
                <a:solidFill>
                  <a:srgbClr val="ffffff"/>
                </a:solidFill>
              </a:uFill>
              <a:latin typeface="Arial"/>
            </a:endParaRPr>
          </a:p>
        </p:txBody>
      </p:sp>
      <p:sp>
        <p:nvSpPr>
          <p:cNvPr id="284" name="TextShape 2"/>
          <p:cNvSpPr txBox="1"/>
          <p:nvPr/>
        </p:nvSpPr>
        <p:spPr>
          <a:xfrm>
            <a:off x="457200" y="1296000"/>
            <a:ext cx="8228880" cy="4320000"/>
          </a:xfrm>
          <a:prstGeom prst="rect">
            <a:avLst/>
          </a:prstGeom>
          <a:noFill/>
          <a:ln>
            <a:noFill/>
          </a:ln>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ecn-encap-guidelines-05 includes following text:</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1600" spc="-1" strike="noStrike">
                <a:solidFill>
                  <a:srgbClr val="000000"/>
                </a:solidFill>
                <a:uFill>
                  <a:solidFill>
                    <a:srgbClr val="ffffff"/>
                  </a:solidFill>
                </a:uFill>
                <a:latin typeface="Courier New"/>
              </a:rPr>
              <a:t>Therefore, in all such tightly coupled IP-in-IP tunnelling protocols the rules in [RFC6040] for propagating the ECN field between the two IP headers SHOULD be applied directly.</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1600" spc="-1" strike="noStrike">
                <a:solidFill>
                  <a:srgbClr val="000000"/>
                </a:solidFill>
                <a:uFill>
                  <a:solidFill>
                    <a:srgbClr val="ffffff"/>
                  </a:solidFill>
                </a:uFill>
                <a:latin typeface="Courier New"/>
              </a:rPr>
              <a:t>Examples of tightly coupled IP-in-IP tunnelling protocols where [RFC6040] can be applied directly are:</a:t>
            </a:r>
            <a:endParaRPr b="0" lang="en-US" sz="1800" spc="-1" strike="noStrike">
              <a:solidFill>
                <a:srgbClr val="000000"/>
              </a:solidFill>
              <a:uFill>
                <a:solidFill>
                  <a:srgbClr val="ffffff"/>
                </a:solidFill>
              </a:uFill>
              <a:latin typeface="Arial"/>
            </a:endParaRPr>
          </a:p>
          <a:p>
            <a:pPr lvl="1" marL="864000" indent="-324000">
              <a:lnSpc>
                <a:spcPct val="100000"/>
              </a:lnSpc>
              <a:buClr>
                <a:srgbClr val="000000"/>
              </a:buClr>
              <a:buSzPct val="75000"/>
              <a:buFont typeface="Symbol" charset="2"/>
              <a:buChar char=""/>
            </a:pPr>
            <a:r>
              <a:rPr b="0" lang="en-US" sz="1600" spc="-1" strike="noStrike">
                <a:solidFill>
                  <a:srgbClr val="000000"/>
                </a:solidFill>
                <a:uFill>
                  <a:solidFill>
                    <a:srgbClr val="ffffff"/>
                  </a:solidFill>
                </a:uFill>
                <a:latin typeface="Courier New"/>
              </a:rPr>
              <a:t>o L2TP [RFC2661]</a:t>
            </a:r>
            <a:r>
              <a:rPr b="0" lang="en-US" sz="1600" spc="-1" strike="noStrike">
                <a:solidFill>
                  <a:srgbClr val="000000"/>
                </a:solidFill>
                <a:uFill>
                  <a:solidFill>
                    <a:srgbClr val="ffffff"/>
                  </a:solidFill>
                </a:uFill>
                <a:latin typeface="Courier New"/>
              </a:rPr>
              <a:t>
</a:t>
            </a:r>
            <a:r>
              <a:rPr b="0" lang="en-US" sz="1600" spc="-1" strike="noStrike">
                <a:solidFill>
                  <a:srgbClr val="000000"/>
                </a:solidFill>
                <a:uFill>
                  <a:solidFill>
                    <a:srgbClr val="ffffff"/>
                  </a:solidFill>
                </a:uFill>
                <a:latin typeface="Courier New"/>
              </a:rPr>
              <a:t>o GRE [RFC1701], [RFC2784]</a:t>
            </a:r>
            <a:r>
              <a:rPr b="0" lang="en-US" sz="1600" spc="-1" strike="noStrike">
                <a:solidFill>
                  <a:srgbClr val="000000"/>
                </a:solidFill>
                <a:uFill>
                  <a:solidFill>
                    <a:srgbClr val="ffffff"/>
                  </a:solidFill>
                </a:uFill>
                <a:latin typeface="Courier New"/>
              </a:rPr>
              <a:t>
</a:t>
            </a:r>
            <a:r>
              <a:rPr b="0" lang="en-US" sz="1600" spc="-1" strike="noStrike">
                <a:solidFill>
                  <a:srgbClr val="000000"/>
                </a:solidFill>
                <a:uFill>
                  <a:solidFill>
                    <a:srgbClr val="ffffff"/>
                  </a:solidFill>
                </a:uFill>
                <a:latin typeface="Courier New"/>
              </a:rPr>
              <a:t>o PPTP [RFC2637]</a:t>
            </a:r>
            <a:r>
              <a:rPr b="0" lang="en-US" sz="1600" spc="-1" strike="noStrike">
                <a:solidFill>
                  <a:srgbClr val="000000"/>
                </a:solidFill>
                <a:uFill>
                  <a:solidFill>
                    <a:srgbClr val="ffffff"/>
                  </a:solidFill>
                </a:uFill>
                <a:latin typeface="Courier New"/>
              </a:rPr>
              <a:t>
</a:t>
            </a:r>
            <a:r>
              <a:rPr b="0" lang="en-US" sz="1600" spc="-1" strike="noStrike">
                <a:solidFill>
                  <a:srgbClr val="000000"/>
                </a:solidFill>
                <a:uFill>
                  <a:solidFill>
                    <a:srgbClr val="ffffff"/>
                  </a:solidFill>
                </a:uFill>
                <a:latin typeface="Courier New"/>
              </a:rPr>
              <a:t>o GTP [GTPv1], [GTPv1-U], [GTPv2-C]</a:t>
            </a:r>
            <a:r>
              <a:rPr b="0" lang="en-US" sz="1600" spc="-1" strike="noStrike">
                <a:solidFill>
                  <a:srgbClr val="000000"/>
                </a:solidFill>
                <a:uFill>
                  <a:solidFill>
                    <a:srgbClr val="ffffff"/>
                  </a:solidFill>
                </a:uFill>
                <a:latin typeface="Arial"/>
              </a:rPr>
              <a:t> {Note 1}</a:t>
            </a:r>
            <a:r>
              <a:rPr b="0" lang="en-US" sz="1600" spc="-1" strike="noStrike">
                <a:solidFill>
                  <a:srgbClr val="000000"/>
                </a:solidFill>
                <a:uFill>
                  <a:solidFill>
                    <a:srgbClr val="ffffff"/>
                  </a:solidFill>
                </a:uFill>
                <a:latin typeface="Courier New"/>
              </a:rPr>
              <a:t>
</a:t>
            </a:r>
            <a:r>
              <a:rPr b="0" lang="en-US" sz="1600" spc="-1" strike="noStrike">
                <a:solidFill>
                  <a:srgbClr val="000000"/>
                </a:solidFill>
                <a:uFill>
                  <a:solidFill>
                    <a:srgbClr val="ffffff"/>
                  </a:solidFill>
                </a:uFill>
                <a:latin typeface="Courier New"/>
              </a:rPr>
              <a:t>o VXLAN [RFC7348]. </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Given the intent is to update all these Proposed Standards, how best to do this?</a:t>
            </a:r>
            <a:endParaRPr b="0" lang="en-US" sz="1800" spc="-1" strike="noStrike">
              <a:solidFill>
                <a:srgbClr val="000000"/>
              </a:solidFill>
              <a:uFill>
                <a:solidFill>
                  <a:srgbClr val="ffffff"/>
                </a:solidFill>
              </a:uFill>
              <a:latin typeface="Arial"/>
            </a:endParaRPr>
          </a:p>
          <a:p>
            <a:pPr lvl="1" marL="864000" indent="-324000">
              <a:buClr>
                <a:srgbClr val="000000"/>
              </a:buClr>
              <a:buFont typeface="Liberation Serif"/>
              <a:buAutoNum type="alphaLcParenR"/>
            </a:pPr>
            <a:r>
              <a:rPr b="0" lang="en-US" sz="1800" spc="-1" strike="noStrike">
                <a:solidFill>
                  <a:srgbClr val="000000"/>
                </a:solidFill>
                <a:uFill>
                  <a:solidFill>
                    <a:srgbClr val="ffffff"/>
                  </a:solidFill>
                </a:uFill>
                <a:latin typeface="Arial"/>
              </a:rPr>
              <a:t>rephrase ecn-encap-guidelines to update RFC6040 and all these RFCs</a:t>
            </a:r>
            <a:endParaRPr b="0" lang="en-US" sz="1800" spc="-1" strike="noStrike">
              <a:solidFill>
                <a:srgbClr val="000000"/>
              </a:solidFill>
              <a:uFill>
                <a:solidFill>
                  <a:srgbClr val="ffffff"/>
                </a:solidFill>
              </a:uFill>
              <a:latin typeface="Arial"/>
            </a:endParaRPr>
          </a:p>
          <a:p>
            <a:pPr lvl="1" marL="864000" indent="-324000">
              <a:buClr>
                <a:srgbClr val="000000"/>
              </a:buClr>
              <a:buFont typeface="Liberation Serif"/>
              <a:buAutoNum type="alphaLcParenR"/>
            </a:pPr>
            <a:r>
              <a:rPr b="0" lang="en-US" sz="1800" spc="-1" strike="noStrike">
                <a:solidFill>
                  <a:srgbClr val="000000"/>
                </a:solidFill>
                <a:uFill>
                  <a:solidFill>
                    <a:srgbClr val="ffffff"/>
                  </a:solidFill>
                </a:uFill>
                <a:latin typeface="Arial"/>
              </a:rPr>
              <a:t>new 1-page RFC6040bis Proposed Standard to extend scope to these RFCs</a:t>
            </a:r>
            <a:endParaRPr b="0" lang="en-US" sz="1800" spc="-1" strike="noStrike">
              <a:solidFill>
                <a:srgbClr val="000000"/>
              </a:solidFill>
              <a:uFill>
                <a:solidFill>
                  <a:srgbClr val="ffffff"/>
                </a:solidFill>
              </a:uFill>
              <a:latin typeface="Arial"/>
            </a:endParaRPr>
          </a:p>
        </p:txBody>
      </p:sp>
      <p:sp>
        <p:nvSpPr>
          <p:cNvPr id="285" name="TextShape 3"/>
          <p:cNvSpPr txBox="1"/>
          <p:nvPr/>
        </p:nvSpPr>
        <p:spPr>
          <a:xfrm>
            <a:off x="3198600" y="5574240"/>
            <a:ext cx="5585400" cy="905760"/>
          </a:xfrm>
          <a:prstGeom prst="rect">
            <a:avLst/>
          </a:prstGeom>
          <a:solidFill>
            <a:srgbClr val="dddddd">
              <a:alpha val="99000"/>
            </a:srgbClr>
          </a:solidFill>
          <a:ln>
            <a:noFill/>
          </a:ln>
        </p:spPr>
        <p:txBody>
          <a:bodyPr lIns="90000" rIns="90000" tIns="45000" bIns="45000"/>
          <a:p>
            <a:pPr marL="216000" indent="-216000">
              <a:buClr>
                <a:srgbClr val="000000"/>
              </a:buClr>
              <a:buSzPct val="45000"/>
              <a:buFont typeface="Wingdings" charset="2"/>
              <a:buChar char=""/>
            </a:pPr>
            <a:r>
              <a:rPr b="0" lang="en-GB" sz="1400" spc="-1" strike="noStrike">
                <a:solidFill>
                  <a:srgbClr val="000000"/>
                </a:solidFill>
                <a:uFill>
                  <a:solidFill>
                    <a:srgbClr val="ffffff"/>
                  </a:solidFill>
                </a:uFill>
                <a:latin typeface="Arial"/>
              </a:rPr>
              <a:t>{Note 1} GTP is a 3GPP protocol sandwiched within IP headers</a:t>
            </a:r>
            <a:endParaRPr b="0" lang="en-GB" sz="1800" spc="-1" strike="noStrike">
              <a:solidFill>
                <a:srgbClr val="000000"/>
              </a:solidFill>
              <a:uFill>
                <a:solidFill>
                  <a:srgbClr val="ffffff"/>
                </a:solidFill>
              </a:uFill>
              <a:latin typeface="Arial"/>
            </a:endParaRPr>
          </a:p>
          <a:p>
            <a:pPr lvl="1" marL="432000" indent="-216000">
              <a:buClr>
                <a:srgbClr val="000000"/>
              </a:buClr>
              <a:buSzPct val="45000"/>
              <a:buFont typeface="Wingdings" charset="2"/>
              <a:buChar char=""/>
            </a:pPr>
            <a:r>
              <a:rPr b="0" lang="en-GB" sz="1400" spc="-1" strike="noStrike">
                <a:solidFill>
                  <a:srgbClr val="000000"/>
                </a:solidFill>
                <a:uFill>
                  <a:solidFill>
                    <a:srgbClr val="ffffff"/>
                  </a:solidFill>
                </a:uFill>
                <a:latin typeface="Arial"/>
              </a:rPr>
              <a:t>the IETF would specify ECN propagation across the IP headers</a:t>
            </a:r>
            <a:endParaRPr b="0" lang="en-GB" sz="1800" spc="-1" strike="noStrike">
              <a:solidFill>
                <a:srgbClr val="000000"/>
              </a:solidFill>
              <a:uFill>
                <a:solidFill>
                  <a:srgbClr val="ffffff"/>
                </a:solidFill>
              </a:uFill>
              <a:latin typeface="Arial"/>
            </a:endParaRPr>
          </a:p>
          <a:p>
            <a:pPr lvl="1" marL="432000" indent="-216000">
              <a:buClr>
                <a:srgbClr val="000000"/>
              </a:buClr>
              <a:buSzPct val="45000"/>
              <a:buFont typeface="Wingdings" charset="2"/>
              <a:buChar char=""/>
            </a:pPr>
            <a:r>
              <a:rPr b="0" lang="en-GB" sz="1400" spc="-1" strike="noStrike">
                <a:solidFill>
                  <a:srgbClr val="000000"/>
                </a:solidFill>
                <a:uFill>
                  <a:solidFill>
                    <a:srgbClr val="ffffff"/>
                  </a:solidFill>
                </a:uFill>
                <a:latin typeface="Arial"/>
              </a:rPr>
              <a:t>3GPP would refer to that in the GTP specs</a:t>
            </a:r>
            <a:endParaRPr b="0" lang="en-GB" sz="1800" spc="-1" strike="noStrike">
              <a:solidFill>
                <a:srgbClr val="000000"/>
              </a:solidFill>
              <a:uFill>
                <a:solidFill>
                  <a:srgbClr val="ffffff"/>
                </a:solidFill>
              </a:uFill>
              <a:latin typeface="Arial"/>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6" name="CustomShape 1"/>
          <p:cNvSpPr/>
          <p:nvPr/>
        </p:nvSpPr>
        <p:spPr>
          <a:xfrm>
            <a:off x="380880" y="0"/>
            <a:ext cx="8228880" cy="1144440"/>
          </a:xfrm>
          <a:prstGeom prst="rect">
            <a:avLst/>
          </a:prstGeom>
          <a:noFill/>
          <a:ln>
            <a:noFill/>
          </a:ln>
        </p:spPr>
        <p:style>
          <a:lnRef idx="0"/>
          <a:fillRef idx="0"/>
          <a:effectRef idx="0"/>
          <a:fontRef idx="minor"/>
        </p:style>
        <p:txBody>
          <a:bodyPr lIns="0" rIns="0" tIns="0" bIns="0" anchor="ctr"/>
          <a:p>
            <a:pPr algn="ctr">
              <a:lnSpc>
                <a:spcPct val="100000"/>
              </a:lnSpc>
            </a:pPr>
            <a:r>
              <a:rPr b="0" lang="en-GB" sz="4400" spc="-1" strike="noStrike">
                <a:solidFill>
                  <a:srgbClr val="cc0000"/>
                </a:solidFill>
                <a:uFill>
                  <a:solidFill>
                    <a:srgbClr val="ffffff"/>
                  </a:solidFill>
                </a:uFill>
                <a:latin typeface="Calibri"/>
                <a:ea typeface="DejaVu Sans"/>
              </a:rPr>
              <a:t>Next Steps</a:t>
            </a:r>
            <a:endParaRPr b="0" lang="en-GB" sz="1800" spc="-1" strike="noStrike">
              <a:solidFill>
                <a:srgbClr val="000000"/>
              </a:solidFill>
              <a:uFill>
                <a:solidFill>
                  <a:srgbClr val="ffffff"/>
                </a:solidFill>
              </a:uFill>
              <a:latin typeface="Arial"/>
            </a:endParaRPr>
          </a:p>
        </p:txBody>
      </p:sp>
      <p:sp>
        <p:nvSpPr>
          <p:cNvPr id="287" name="CustomShape 2"/>
          <p:cNvSpPr/>
          <p:nvPr/>
        </p:nvSpPr>
        <p:spPr>
          <a:xfrm>
            <a:off x="228600" y="1143000"/>
            <a:ext cx="8457840" cy="4495320"/>
          </a:xfrm>
          <a:prstGeom prst="rect">
            <a:avLst/>
          </a:prstGeom>
          <a:noFill/>
          <a:ln>
            <a:noFill/>
          </a:ln>
        </p:spPr>
        <p:style>
          <a:lnRef idx="0"/>
          <a:fillRef idx="0"/>
          <a:effectRef idx="0"/>
          <a:fontRef idx="minor"/>
        </p:style>
        <p:txBody>
          <a:bodyPr lIns="0" rIns="0" tIns="0" bIns="0"/>
          <a:p>
            <a:pPr indent="-216000">
              <a:lnSpc>
                <a:spcPct val="100000"/>
              </a:lnSpc>
              <a:buClr>
                <a:srgbClr val="000000"/>
              </a:buClr>
              <a:buSzPct val="75000"/>
              <a:buFont typeface="Arial"/>
              <a:buChar char="•"/>
            </a:pPr>
            <a:r>
              <a:rPr b="0" lang="en-GB" sz="3200" spc="-1" strike="noStrike">
                <a:solidFill>
                  <a:srgbClr val="000000"/>
                </a:solidFill>
                <a:uFill>
                  <a:solidFill>
                    <a:srgbClr val="ffffff"/>
                  </a:solidFill>
                </a:uFill>
                <a:latin typeface="Calibri"/>
                <a:ea typeface="DejaVu Sans"/>
              </a:rPr>
              <a:t> </a:t>
            </a:r>
            <a:r>
              <a:rPr b="0" lang="en-GB" sz="3200" spc="-1" strike="noStrike">
                <a:solidFill>
                  <a:srgbClr val="000000"/>
                </a:solidFill>
                <a:uFill>
                  <a:solidFill>
                    <a:srgbClr val="ffffff"/>
                  </a:solidFill>
                </a:uFill>
                <a:latin typeface="Calibri"/>
                <a:ea typeface="DejaVu Sans"/>
              </a:rPr>
              <a:t>IETF response to 3GPP liaison response</a:t>
            </a:r>
            <a:r>
              <a:rPr b="0" lang="en-GB" sz="2400" spc="-1" strike="noStrike">
                <a:solidFill>
                  <a:srgbClr val="000000"/>
                </a:solidFill>
                <a:uFill>
                  <a:solidFill>
                    <a:srgbClr val="ffffff"/>
                  </a:solidFill>
                </a:uFill>
                <a:latin typeface="Calibri"/>
                <a:ea typeface="DejaVu Sans"/>
              </a:rPr>
              <a:t>
</a:t>
            </a:r>
            <a:r>
              <a:rPr b="0" lang="en-GB" sz="2400" spc="-1" strike="noStrike">
                <a:solidFill>
                  <a:srgbClr val="000000"/>
                </a:solidFill>
                <a:uFill>
                  <a:solidFill>
                    <a:srgbClr val="ffffff"/>
                  </a:solidFill>
                </a:uFill>
                <a:latin typeface="Calibri"/>
              </a:rPr>
              <a:t> </a:t>
            </a:r>
            <a:endParaRPr b="0" lang="en-GB" sz="1800" spc="-1" strike="noStrike">
              <a:solidFill>
                <a:srgbClr val="000000"/>
              </a:solidFill>
              <a:uFill>
                <a:solidFill>
                  <a:srgbClr val="ffffff"/>
                </a:solidFill>
              </a:uFill>
              <a:latin typeface="Arial"/>
            </a:endParaRPr>
          </a:p>
          <a:p>
            <a:pPr indent="-216000">
              <a:lnSpc>
                <a:spcPct val="100000"/>
              </a:lnSpc>
              <a:buClr>
                <a:srgbClr val="000000"/>
              </a:buClr>
              <a:buSzPct val="75000"/>
              <a:buFont typeface="Arial"/>
              <a:buChar char="•"/>
            </a:pPr>
            <a:r>
              <a:rPr b="0" lang="en-GB" sz="3200" spc="-1" strike="noStrike">
                <a:solidFill>
                  <a:srgbClr val="000000"/>
                </a:solidFill>
                <a:uFill>
                  <a:solidFill>
                    <a:srgbClr val="ffffff"/>
                  </a:solidFill>
                </a:uFill>
                <a:latin typeface="Calibri"/>
                <a:ea typeface="DejaVu Sans"/>
              </a:rPr>
              <a:t> </a:t>
            </a:r>
            <a:r>
              <a:rPr b="0" lang="en-GB" sz="3200" spc="-1" strike="noStrike">
                <a:solidFill>
                  <a:srgbClr val="000000"/>
                </a:solidFill>
                <a:uFill>
                  <a:solidFill>
                    <a:srgbClr val="ffffff"/>
                  </a:solidFill>
                </a:uFill>
                <a:latin typeface="Calibri"/>
                <a:ea typeface="DejaVu Sans"/>
              </a:rPr>
              <a:t>ecn-encap edits: </a:t>
            </a:r>
            <a:endParaRPr b="0" lang="en-GB" sz="1800" spc="-1" strike="noStrike">
              <a:solidFill>
                <a:srgbClr val="000000"/>
              </a:solidFill>
              <a:uFill>
                <a:solidFill>
                  <a:srgbClr val="ffffff"/>
                </a:solidFill>
              </a:uFill>
              <a:latin typeface="Arial"/>
            </a:endParaRPr>
          </a:p>
          <a:p>
            <a:pPr lvl="2" marL="648000" indent="-216000">
              <a:lnSpc>
                <a:spcPct val="100000"/>
              </a:lnSpc>
              <a:buClr>
                <a:srgbClr val="000000"/>
              </a:buClr>
              <a:buSzPct val="45000"/>
              <a:buFont typeface="Symbol" charset="2"/>
              <a:buChar char=""/>
            </a:pPr>
            <a:r>
              <a:rPr b="0" lang="en-GB" sz="2800" spc="-1" strike="noStrike">
                <a:solidFill>
                  <a:srgbClr val="000000"/>
                </a:solidFill>
                <a:uFill>
                  <a:solidFill>
                    <a:srgbClr val="ffffff"/>
                  </a:solidFill>
                </a:uFill>
                <a:latin typeface="Calibri"/>
                <a:ea typeface="DejaVu Sans"/>
              </a:rPr>
              <a:t>RFC6040bis text (either in ecn-encap, or new draft)</a:t>
            </a:r>
            <a:endParaRPr b="0" lang="en-GB" sz="1800" spc="-1" strike="noStrike">
              <a:solidFill>
                <a:srgbClr val="000000"/>
              </a:solidFill>
              <a:uFill>
                <a:solidFill>
                  <a:srgbClr val="ffffff"/>
                </a:solidFill>
              </a:uFill>
              <a:latin typeface="Arial"/>
            </a:endParaRPr>
          </a:p>
          <a:p>
            <a:pPr lvl="2" marL="648000" indent="-216000">
              <a:lnSpc>
                <a:spcPct val="100000"/>
              </a:lnSpc>
              <a:buClr>
                <a:srgbClr val="000000"/>
              </a:buClr>
              <a:buSzPct val="45000"/>
              <a:buFont typeface="Symbol" charset="2"/>
              <a:buChar char=""/>
            </a:pPr>
            <a:r>
              <a:rPr b="0" lang="en-GB" sz="3200" spc="-1" strike="noStrike">
                <a:solidFill>
                  <a:srgbClr val="000000"/>
                </a:solidFill>
                <a:uFill>
                  <a:solidFill>
                    <a:srgbClr val="ffffff"/>
                  </a:solidFill>
                </a:uFill>
                <a:latin typeface="Calibri"/>
                <a:ea typeface="DejaVu Sans"/>
              </a:rPr>
              <a:t>generalisation of new TRILL technique</a:t>
            </a:r>
            <a:r>
              <a:rPr b="0" lang="en-GB" sz="2400" spc="-1" strike="noStrike">
                <a:solidFill>
                  <a:srgbClr val="000000"/>
                </a:solidFill>
                <a:uFill>
                  <a:solidFill>
                    <a:srgbClr val="ffffff"/>
                  </a:solidFill>
                </a:uFill>
                <a:latin typeface="Calibri"/>
                <a:ea typeface="DejaVu Sans"/>
              </a:rPr>
              <a:t>
</a:t>
            </a:r>
            <a:r>
              <a:rPr b="0" lang="en-GB" sz="2400" spc="-1" strike="noStrike">
                <a:solidFill>
                  <a:srgbClr val="000000"/>
                </a:solidFill>
                <a:uFill>
                  <a:solidFill>
                    <a:srgbClr val="ffffff"/>
                  </a:solidFill>
                </a:uFill>
                <a:latin typeface="Calibri"/>
              </a:rPr>
              <a:t> </a:t>
            </a:r>
            <a:endParaRPr b="0" lang="en-GB" sz="1800" spc="-1" strike="noStrike">
              <a:solidFill>
                <a:srgbClr val="000000"/>
              </a:solidFill>
              <a:uFill>
                <a:solidFill>
                  <a:srgbClr val="ffffff"/>
                </a:solidFill>
              </a:uFill>
              <a:latin typeface="Arial"/>
            </a:endParaRPr>
          </a:p>
          <a:p>
            <a:pPr>
              <a:lnSpc>
                <a:spcPct val="100000"/>
              </a:lnSpc>
            </a:pPr>
            <a:r>
              <a:rPr b="0" lang="en-GB" sz="3200" spc="-1" strike="noStrike">
                <a:solidFill>
                  <a:srgbClr val="000000"/>
                </a:solidFill>
                <a:uFill>
                  <a:solidFill>
                    <a:srgbClr val="ffffff"/>
                  </a:solidFill>
                </a:uFill>
                <a:latin typeface="Calibri"/>
                <a:ea typeface="DejaVu Sans"/>
              </a:rPr>
              <a:t> </a:t>
            </a:r>
            <a:endParaRPr b="0" lang="en-GB" sz="1800" spc="-1" strike="noStrike">
              <a:solidFill>
                <a:srgbClr val="000000"/>
              </a:solidFill>
              <a:uFill>
                <a:solidFill>
                  <a:srgbClr val="ffffff"/>
                </a:solidFill>
              </a:uFill>
              <a:latin typeface="Arial"/>
            </a:endParaRPr>
          </a:p>
          <a:p>
            <a:pPr indent="-216000">
              <a:lnSpc>
                <a:spcPct val="100000"/>
              </a:lnSpc>
              <a:buClr>
                <a:srgbClr val="000000"/>
              </a:buClr>
              <a:buSzPct val="75000"/>
              <a:buFont typeface="Arial"/>
              <a:buChar char="•"/>
            </a:pPr>
            <a:r>
              <a:rPr b="0" lang="en-GB" sz="3200" spc="-1" strike="noStrike">
                <a:solidFill>
                  <a:srgbClr val="000000"/>
                </a:solidFill>
                <a:uFill>
                  <a:solidFill>
                    <a:srgbClr val="ffffff"/>
                  </a:solidFill>
                </a:uFill>
                <a:latin typeface="Calibri"/>
                <a:ea typeface="DejaVu Sans"/>
              </a:rPr>
              <a:t> </a:t>
            </a:r>
            <a:r>
              <a:rPr b="0" lang="en-GB" sz="3200" spc="-1" strike="noStrike">
                <a:solidFill>
                  <a:srgbClr val="000000"/>
                </a:solidFill>
                <a:uFill>
                  <a:solidFill>
                    <a:srgbClr val="ffffff"/>
                  </a:solidFill>
                </a:uFill>
                <a:latin typeface="Calibri"/>
                <a:ea typeface="DejaVu Sans"/>
              </a:rPr>
              <a:t>then WGLC ecn-encap-guidelines ? </a:t>
            </a:r>
            <a:endParaRPr b="0" lang="en-GB" sz="1800" spc="-1" strike="noStrike">
              <a:solidFill>
                <a:srgbClr val="000000"/>
              </a:solidFill>
              <a:uFill>
                <a:solidFill>
                  <a:srgbClr val="ffffff"/>
                </a:solidFill>
              </a:uFill>
              <a:latin typeface="Arial"/>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TextShape 1"/>
          <p:cNvSpPr txBox="1"/>
          <p:nvPr/>
        </p:nvSpPr>
        <p:spPr>
          <a:xfrm>
            <a:off x="457200" y="273600"/>
            <a:ext cx="8228880" cy="1144800"/>
          </a:xfrm>
          <a:prstGeom prst="rect">
            <a:avLst/>
          </a:prstGeom>
          <a:noFill/>
          <a:ln>
            <a:noFill/>
          </a:ln>
        </p:spPr>
        <p:txBody>
          <a:bodyPr lIns="0" rIns="0" tIns="0" bIns="0" anchor="ctr"/>
          <a:p>
            <a:pPr algn="ctr"/>
            <a:r>
              <a:rPr b="0" lang="en-US" sz="3200" spc="-1" strike="noStrike">
                <a:solidFill>
                  <a:srgbClr val="c00000"/>
                </a:solidFill>
                <a:uFill>
                  <a:solidFill>
                    <a:srgbClr val="ffffff"/>
                  </a:solidFill>
                </a:uFill>
                <a:latin typeface="Calibri"/>
                <a:ea typeface="DejaVu Sans"/>
              </a:rPr>
              <a:t>Guidelines for Adding Congestion Notification </a:t>
            </a:r>
            <a:r>
              <a:rPr b="0" lang="en-US" sz="3200" spc="-1" strike="noStrike">
                <a:solidFill>
                  <a:srgbClr val="c00000"/>
                </a:solidFill>
                <a:uFill>
                  <a:solidFill>
                    <a:srgbClr val="ffffff"/>
                  </a:solidFill>
                </a:uFill>
                <a:latin typeface="Calibri"/>
                <a:ea typeface="DejaVu Sans"/>
              </a:rPr>
              <a:t>
</a:t>
            </a:r>
            <a:r>
              <a:rPr b="0" lang="en-US" sz="3200" spc="-1" strike="noStrike">
                <a:solidFill>
                  <a:srgbClr val="c00000"/>
                </a:solidFill>
                <a:uFill>
                  <a:solidFill>
                    <a:srgbClr val="ffffff"/>
                  </a:solidFill>
                </a:uFill>
                <a:latin typeface="Calibri"/>
                <a:ea typeface="DejaVu Sans"/>
              </a:rPr>
              <a:t>to Protocols that Encapsulate IP</a:t>
            </a:r>
            <a:r>
              <a:rPr b="0" lang="en-US" sz="2800" spc="-1" strike="noStrike">
                <a:solidFill>
                  <a:srgbClr val="c00000"/>
                </a:solidFill>
                <a:uFill>
                  <a:solidFill>
                    <a:srgbClr val="ffffff"/>
                  </a:solidFill>
                </a:uFill>
                <a:latin typeface="Calibri"/>
                <a:ea typeface="DejaVu Sans"/>
              </a:rPr>
              <a:t> </a:t>
            </a:r>
            <a:r>
              <a:rPr b="0" lang="en-US" sz="2800" spc="-1" strike="noStrike">
                <a:solidFill>
                  <a:srgbClr val="c00000"/>
                </a:solidFill>
                <a:uFill>
                  <a:solidFill>
                    <a:srgbClr val="ffffff"/>
                  </a:solidFill>
                </a:uFill>
                <a:latin typeface="Calibri"/>
                <a:ea typeface="DejaVu Sans"/>
              </a:rPr>
              <a:t>
</a:t>
            </a:r>
            <a:r>
              <a:rPr b="0" lang="en-US" sz="2400" spc="-1" strike="noStrike">
                <a:solidFill>
                  <a:srgbClr val="c00000"/>
                </a:solidFill>
                <a:uFill>
                  <a:solidFill>
                    <a:srgbClr val="ffffff"/>
                  </a:solidFill>
                </a:uFill>
                <a:latin typeface="Calibri"/>
                <a:ea typeface="DejaVu Sans"/>
              </a:rPr>
              <a:t>(draft-ietf-tsvwg-ecn-encap-guidelines-04)</a:t>
            </a:r>
            <a:endParaRPr b="0" lang="en-US" sz="1800" spc="-1" strike="noStrike">
              <a:solidFill>
                <a:srgbClr val="000000"/>
              </a:solidFill>
              <a:uFill>
                <a:solidFill>
                  <a:srgbClr val="ffffff"/>
                </a:solidFill>
              </a:uFill>
              <a:latin typeface="Arial"/>
            </a:endParaRPr>
          </a:p>
        </p:txBody>
      </p:sp>
      <p:sp>
        <p:nvSpPr>
          <p:cNvPr id="289" name="TextShape 2"/>
          <p:cNvSpPr txBox="1"/>
          <p:nvPr/>
        </p:nvSpPr>
        <p:spPr>
          <a:xfrm>
            <a:off x="457200" y="1604520"/>
            <a:ext cx="8228880" cy="3976920"/>
          </a:xfrm>
          <a:prstGeom prst="rect">
            <a:avLst/>
          </a:prstGeom>
          <a:noFill/>
          <a:ln>
            <a:noFill/>
          </a:ln>
        </p:spPr>
        <p:txBody>
          <a:bodyPr lIns="0" rIns="0" tIns="0" bIns="0" anchor="ctr"/>
          <a:p>
            <a:pPr algn="ctr"/>
            <a:r>
              <a:rPr b="0" lang="en-GB" sz="4400" spc="-1" strike="noStrike">
                <a:solidFill>
                  <a:srgbClr val="000000"/>
                </a:solidFill>
                <a:uFill>
                  <a:solidFill>
                    <a:srgbClr val="ffffff"/>
                  </a:solidFill>
                </a:uFill>
                <a:latin typeface="Arial"/>
              </a:rPr>
              <a:t>Q&amp;A</a:t>
            </a:r>
            <a:endParaRPr b="0" lang="en-GB" sz="3200" spc="-1" strike="noStrike">
              <a:solidFill>
                <a:srgbClr val="000000"/>
              </a:solidFill>
              <a:uFill>
                <a:solidFill>
                  <a:srgbClr val="ffffff"/>
                </a:solidFill>
              </a:uFill>
              <a:latin typeface="Arial"/>
            </a:endParaRPr>
          </a:p>
          <a:p>
            <a:pPr algn="ctr"/>
            <a:r>
              <a:rPr b="0" lang="en-GB" sz="3200" spc="-1" strike="noStrike">
                <a:solidFill>
                  <a:srgbClr val="000000"/>
                </a:solidFill>
                <a:uFill>
                  <a:solidFill>
                    <a:srgbClr val="ffffff"/>
                  </a:solidFill>
                </a:uFill>
                <a:latin typeface="Arial"/>
              </a:rPr>
              <a:t>
</a:t>
            </a:r>
            <a:r>
              <a:rPr b="0" lang="en-GB" sz="3200" spc="-1" strike="noStrike">
                <a:solidFill>
                  <a:srgbClr val="000000"/>
                </a:solidFill>
                <a:uFill>
                  <a:solidFill>
                    <a:srgbClr val="ffffff"/>
                  </a:solidFill>
                </a:uFill>
                <a:latin typeface="Arial"/>
              </a:rPr>
              <a:t>Spare slide</a:t>
            </a:r>
            <a:endParaRPr b="0" lang="en-GB" sz="3200" spc="-1" strike="noStrike">
              <a:solidFill>
                <a:srgbClr val="000000"/>
              </a:solidFill>
              <a:uFill>
                <a:solidFill>
                  <a:srgbClr val="ffffff"/>
                </a:solidFill>
              </a:uFill>
              <a:latin typeface="Arial"/>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90" name="Picture 2" descr=""/>
          <p:cNvPicPr/>
          <p:nvPr/>
        </p:nvPicPr>
        <p:blipFill>
          <a:blip r:embed="rId1"/>
          <a:stretch/>
        </p:blipFill>
        <p:spPr>
          <a:xfrm>
            <a:off x="747000" y="2278080"/>
            <a:ext cx="5942880" cy="2149920"/>
          </a:xfrm>
          <a:prstGeom prst="rect">
            <a:avLst/>
          </a:prstGeom>
          <a:ln w="9360">
            <a:noFill/>
          </a:ln>
        </p:spPr>
      </p:pic>
      <p:sp>
        <p:nvSpPr>
          <p:cNvPr id="291" name="CustomShape 1"/>
          <p:cNvSpPr/>
          <p:nvPr/>
        </p:nvSpPr>
        <p:spPr>
          <a:xfrm>
            <a:off x="7263720" y="1086120"/>
            <a:ext cx="1344600" cy="884160"/>
          </a:xfrm>
          <a:prstGeom prst="rect">
            <a:avLst/>
          </a:prstGeom>
          <a:solidFill>
            <a:srgbClr val="f2f2f2"/>
          </a:solidFill>
          <a:ln w="9360">
            <a:solidFill>
              <a:srgbClr val="bfbfbf"/>
            </a:solidFill>
            <a:miter/>
          </a:ln>
        </p:spPr>
        <p:style>
          <a:lnRef idx="0"/>
          <a:fillRef idx="0"/>
          <a:effectRef idx="0"/>
          <a:fontRef idx="minor"/>
        </p:style>
      </p:sp>
      <p:sp>
        <p:nvSpPr>
          <p:cNvPr id="292" name="CustomShape 2"/>
          <p:cNvSpPr/>
          <p:nvPr/>
        </p:nvSpPr>
        <p:spPr>
          <a:xfrm>
            <a:off x="7107480" y="1202400"/>
            <a:ext cx="1579680" cy="516240"/>
          </a:xfrm>
          <a:prstGeom prst="rect">
            <a:avLst/>
          </a:prstGeom>
          <a:noFill/>
          <a:ln>
            <a:noFill/>
          </a:ln>
        </p:spPr>
        <p:style>
          <a:lnRef idx="0"/>
          <a:fillRef idx="0"/>
          <a:effectRef idx="0"/>
          <a:fontRef idx="minor"/>
        </p:style>
        <p:txBody>
          <a:bodyPr wrap="none" lIns="90000" rIns="90000" tIns="45000" bIns="45000"/>
          <a:p>
            <a:r>
              <a:rPr b="0" lang="en-GB" sz="1400" spc="-1" strike="noStrike">
                <a:solidFill>
                  <a:srgbClr val="000000"/>
                </a:solidFill>
                <a:uFill>
                  <a:solidFill>
                    <a:srgbClr val="ffffff"/>
                  </a:solidFill>
                </a:uFill>
                <a:latin typeface="Calibri"/>
                <a:ea typeface="DejaVu Sans"/>
              </a:rPr>
              <a:t>APN #1</a:t>
            </a:r>
            <a:endParaRPr b="0" lang="en-GB" sz="1800" spc="-1" strike="noStrike">
              <a:solidFill>
                <a:srgbClr val="000000"/>
              </a:solidFill>
              <a:uFill>
                <a:solidFill>
                  <a:srgbClr val="ffffff"/>
                </a:solidFill>
              </a:uFill>
              <a:latin typeface="Arial"/>
            </a:endParaRPr>
          </a:p>
          <a:p>
            <a:pPr algn="ctr">
              <a:lnSpc>
                <a:spcPct val="100000"/>
              </a:lnSpc>
            </a:pPr>
            <a:r>
              <a:rPr b="0" lang="en-GB" sz="1400" spc="-1" strike="noStrike">
                <a:solidFill>
                  <a:srgbClr val="000000"/>
                </a:solidFill>
                <a:uFill>
                  <a:solidFill>
                    <a:srgbClr val="ffffff"/>
                  </a:solidFill>
                </a:uFill>
                <a:latin typeface="Calibri"/>
                <a:ea typeface="DejaVu Sans"/>
              </a:rPr>
              <a:t>(e.g., IMS Network)</a:t>
            </a:r>
            <a:endParaRPr b="0" lang="en-GB" sz="1800" spc="-1" strike="noStrike">
              <a:solidFill>
                <a:srgbClr val="000000"/>
              </a:solidFill>
              <a:uFill>
                <a:solidFill>
                  <a:srgbClr val="ffffff"/>
                </a:solidFill>
              </a:uFill>
              <a:latin typeface="Arial"/>
            </a:endParaRPr>
          </a:p>
        </p:txBody>
      </p:sp>
      <p:sp>
        <p:nvSpPr>
          <p:cNvPr id="293" name="CustomShape 3"/>
          <p:cNvSpPr/>
          <p:nvPr/>
        </p:nvSpPr>
        <p:spPr>
          <a:xfrm>
            <a:off x="7403040" y="2022480"/>
            <a:ext cx="1344600" cy="884160"/>
          </a:xfrm>
          <a:prstGeom prst="rect">
            <a:avLst/>
          </a:prstGeom>
          <a:solidFill>
            <a:srgbClr val="ddd9c3"/>
          </a:solidFill>
          <a:ln w="9360">
            <a:solidFill>
              <a:srgbClr val="bfbfbf"/>
            </a:solidFill>
            <a:miter/>
          </a:ln>
        </p:spPr>
        <p:style>
          <a:lnRef idx="0"/>
          <a:fillRef idx="0"/>
          <a:effectRef idx="0"/>
          <a:fontRef idx="minor"/>
        </p:style>
      </p:sp>
      <p:sp>
        <p:nvSpPr>
          <p:cNvPr id="294" name="CustomShape 4"/>
          <p:cNvSpPr/>
          <p:nvPr/>
        </p:nvSpPr>
        <p:spPr>
          <a:xfrm>
            <a:off x="7429680" y="2185920"/>
            <a:ext cx="1213920" cy="516240"/>
          </a:xfrm>
          <a:prstGeom prst="rect">
            <a:avLst/>
          </a:prstGeom>
          <a:noFill/>
          <a:ln>
            <a:noFill/>
          </a:ln>
        </p:spPr>
        <p:style>
          <a:lnRef idx="0"/>
          <a:fillRef idx="0"/>
          <a:effectRef idx="0"/>
          <a:fontRef idx="minor"/>
        </p:style>
        <p:txBody>
          <a:bodyPr wrap="none" lIns="90000" rIns="90000" tIns="45000" bIns="45000"/>
          <a:p>
            <a:r>
              <a:rPr b="0" lang="en-GB" sz="1400" spc="-1" strike="noStrike">
                <a:solidFill>
                  <a:srgbClr val="000000"/>
                </a:solidFill>
                <a:uFill>
                  <a:solidFill>
                    <a:srgbClr val="ffffff"/>
                  </a:solidFill>
                </a:uFill>
                <a:latin typeface="Calibri"/>
                <a:ea typeface="DejaVu Sans"/>
              </a:rPr>
              <a:t>APN #2</a:t>
            </a:r>
            <a:endParaRPr b="0" lang="en-GB" sz="1800" spc="-1" strike="noStrike">
              <a:solidFill>
                <a:srgbClr val="000000"/>
              </a:solidFill>
              <a:uFill>
                <a:solidFill>
                  <a:srgbClr val="ffffff"/>
                </a:solidFill>
              </a:uFill>
              <a:latin typeface="Arial"/>
            </a:endParaRPr>
          </a:p>
          <a:p>
            <a:pPr algn="ctr">
              <a:lnSpc>
                <a:spcPct val="100000"/>
              </a:lnSpc>
            </a:pPr>
            <a:r>
              <a:rPr b="0" lang="en-GB" sz="1400" spc="-1" strike="noStrike">
                <a:solidFill>
                  <a:srgbClr val="000000"/>
                </a:solidFill>
                <a:uFill>
                  <a:solidFill>
                    <a:srgbClr val="ffffff"/>
                  </a:solidFill>
                </a:uFill>
                <a:latin typeface="Calibri"/>
                <a:ea typeface="DejaVu Sans"/>
              </a:rPr>
              <a:t>(e.g., internet)</a:t>
            </a:r>
            <a:endParaRPr b="0" lang="en-GB" sz="1800" spc="-1" strike="noStrike">
              <a:solidFill>
                <a:srgbClr val="000000"/>
              </a:solidFill>
              <a:uFill>
                <a:solidFill>
                  <a:srgbClr val="ffffff"/>
                </a:solidFill>
              </a:uFill>
              <a:latin typeface="Arial"/>
            </a:endParaRPr>
          </a:p>
        </p:txBody>
      </p:sp>
      <p:sp>
        <p:nvSpPr>
          <p:cNvPr id="295" name="Line 5"/>
          <p:cNvSpPr/>
          <p:nvPr/>
        </p:nvSpPr>
        <p:spPr>
          <a:xfrm>
            <a:off x="1133280" y="1389240"/>
            <a:ext cx="4906800" cy="360"/>
          </a:xfrm>
          <a:prstGeom prst="line">
            <a:avLst/>
          </a:prstGeom>
          <a:ln cap="rnd" w="38160">
            <a:solidFill>
              <a:srgbClr val="4a7ebb"/>
            </a:solidFill>
            <a:custDash>
              <a:ds d="300000" sp="100000"/>
            </a:custDash>
            <a:round/>
            <a:headEnd len="med" type="diamond" w="med"/>
            <a:tailEnd len="med" type="diamond" w="med"/>
          </a:ln>
        </p:spPr>
        <p:style>
          <a:lnRef idx="0"/>
          <a:fillRef idx="0"/>
          <a:effectRef idx="0"/>
          <a:fontRef idx="minor"/>
        </p:style>
      </p:sp>
      <p:sp>
        <p:nvSpPr>
          <p:cNvPr id="296" name="CustomShape 6"/>
          <p:cNvSpPr/>
          <p:nvPr/>
        </p:nvSpPr>
        <p:spPr>
          <a:xfrm>
            <a:off x="3095280" y="1157760"/>
            <a:ext cx="42012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0070c0"/>
                </a:solidFill>
                <a:uFill>
                  <a:solidFill>
                    <a:srgbClr val="ffffff"/>
                  </a:solidFill>
                </a:uFill>
                <a:latin typeface="Calibri"/>
                <a:ea typeface="DejaVu Sans"/>
              </a:rPr>
              <a:t>IP-a</a:t>
            </a:r>
            <a:endParaRPr b="0" lang="en-GB" sz="1800" spc="-1" strike="noStrike">
              <a:solidFill>
                <a:srgbClr val="000000"/>
              </a:solidFill>
              <a:uFill>
                <a:solidFill>
                  <a:srgbClr val="ffffff"/>
                </a:solidFill>
              </a:uFill>
              <a:latin typeface="Arial"/>
            </a:endParaRPr>
          </a:p>
        </p:txBody>
      </p:sp>
      <p:sp>
        <p:nvSpPr>
          <p:cNvPr id="297" name="Line 7"/>
          <p:cNvSpPr/>
          <p:nvPr/>
        </p:nvSpPr>
        <p:spPr>
          <a:xfrm>
            <a:off x="2987640" y="1556640"/>
            <a:ext cx="1313640" cy="360"/>
          </a:xfrm>
          <a:prstGeom prst="line">
            <a:avLst/>
          </a:prstGeom>
          <a:ln w="38160">
            <a:solidFill>
              <a:srgbClr val="77933c"/>
            </a:solidFill>
            <a:round/>
            <a:headEnd len="med" type="diamond" w="med"/>
            <a:tailEnd len="med" type="diamond" w="med"/>
          </a:ln>
        </p:spPr>
        <p:style>
          <a:lnRef idx="0"/>
          <a:fillRef idx="0"/>
          <a:effectRef idx="0"/>
          <a:fontRef idx="minor"/>
        </p:style>
      </p:sp>
      <p:sp>
        <p:nvSpPr>
          <p:cNvPr id="298" name="Line 8"/>
          <p:cNvSpPr/>
          <p:nvPr/>
        </p:nvSpPr>
        <p:spPr>
          <a:xfrm>
            <a:off x="4608360" y="1554840"/>
            <a:ext cx="1313640" cy="360"/>
          </a:xfrm>
          <a:prstGeom prst="line">
            <a:avLst/>
          </a:prstGeom>
          <a:ln w="38160">
            <a:solidFill>
              <a:srgbClr val="77933c"/>
            </a:solidFill>
            <a:round/>
            <a:headEnd len="med" type="diamond" w="med"/>
            <a:tailEnd len="med" type="diamond" w="med"/>
          </a:ln>
        </p:spPr>
        <p:style>
          <a:lnRef idx="0"/>
          <a:fillRef idx="0"/>
          <a:effectRef idx="0"/>
          <a:fontRef idx="minor"/>
        </p:style>
      </p:sp>
      <p:sp>
        <p:nvSpPr>
          <p:cNvPr id="299" name="CustomShape 9"/>
          <p:cNvSpPr/>
          <p:nvPr/>
        </p:nvSpPr>
        <p:spPr>
          <a:xfrm>
            <a:off x="3313080" y="1348920"/>
            <a:ext cx="62892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Calibri"/>
                <a:ea typeface="DejaVu Sans"/>
              </a:rPr>
              <a:t>GTP-a1</a:t>
            </a:r>
            <a:endParaRPr b="0" lang="en-GB" sz="1800" spc="-1" strike="noStrike">
              <a:solidFill>
                <a:srgbClr val="000000"/>
              </a:solidFill>
              <a:uFill>
                <a:solidFill>
                  <a:srgbClr val="ffffff"/>
                </a:solidFill>
              </a:uFill>
              <a:latin typeface="Arial"/>
            </a:endParaRPr>
          </a:p>
        </p:txBody>
      </p:sp>
      <p:sp>
        <p:nvSpPr>
          <p:cNvPr id="300" name="CustomShape 10"/>
          <p:cNvSpPr/>
          <p:nvPr/>
        </p:nvSpPr>
        <p:spPr>
          <a:xfrm>
            <a:off x="4998240" y="1346760"/>
            <a:ext cx="62892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Calibri"/>
                <a:ea typeface="DejaVu Sans"/>
              </a:rPr>
              <a:t>GTP-a2</a:t>
            </a:r>
            <a:endParaRPr b="0" lang="en-GB" sz="1800" spc="-1" strike="noStrike">
              <a:solidFill>
                <a:srgbClr val="000000"/>
              </a:solidFill>
              <a:uFill>
                <a:solidFill>
                  <a:srgbClr val="ffffff"/>
                </a:solidFill>
              </a:uFill>
              <a:latin typeface="Arial"/>
            </a:endParaRPr>
          </a:p>
        </p:txBody>
      </p:sp>
      <p:sp>
        <p:nvSpPr>
          <p:cNvPr id="301" name="Line 11"/>
          <p:cNvSpPr/>
          <p:nvPr/>
        </p:nvSpPr>
        <p:spPr>
          <a:xfrm>
            <a:off x="1272600" y="1554840"/>
            <a:ext cx="1313640" cy="360"/>
          </a:xfrm>
          <a:prstGeom prst="line">
            <a:avLst/>
          </a:prstGeom>
          <a:ln w="38160">
            <a:solidFill>
              <a:srgbClr val="fac090"/>
            </a:solidFill>
            <a:round/>
            <a:headEnd len="med" type="diamond" w="med"/>
            <a:tailEnd len="med" type="diamond" w="med"/>
          </a:ln>
        </p:spPr>
        <p:style>
          <a:lnRef idx="0"/>
          <a:fillRef idx="0"/>
          <a:effectRef idx="0"/>
          <a:fontRef idx="minor"/>
        </p:style>
      </p:sp>
      <p:sp>
        <p:nvSpPr>
          <p:cNvPr id="302" name="CustomShape 12"/>
          <p:cNvSpPr/>
          <p:nvPr/>
        </p:nvSpPr>
        <p:spPr>
          <a:xfrm>
            <a:off x="1573200" y="1346760"/>
            <a:ext cx="63648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fac090"/>
                </a:solidFill>
                <a:uFill>
                  <a:solidFill>
                    <a:srgbClr val="ffffff"/>
                  </a:solidFill>
                </a:uFill>
                <a:latin typeface="Calibri"/>
                <a:ea typeface="DejaVu Sans"/>
              </a:rPr>
              <a:t>PDCP-a</a:t>
            </a:r>
            <a:endParaRPr b="0" lang="en-GB" sz="1800" spc="-1" strike="noStrike">
              <a:solidFill>
                <a:srgbClr val="000000"/>
              </a:solidFill>
              <a:uFill>
                <a:solidFill>
                  <a:srgbClr val="ffffff"/>
                </a:solidFill>
              </a:uFill>
              <a:latin typeface="Arial"/>
            </a:endParaRPr>
          </a:p>
        </p:txBody>
      </p:sp>
      <p:sp>
        <p:nvSpPr>
          <p:cNvPr id="303" name="Line 13"/>
          <p:cNvSpPr/>
          <p:nvPr/>
        </p:nvSpPr>
        <p:spPr>
          <a:xfrm>
            <a:off x="6305760" y="1413000"/>
            <a:ext cx="793800" cy="50760"/>
          </a:xfrm>
          <a:prstGeom prst="line">
            <a:avLst/>
          </a:prstGeom>
          <a:ln cap="rnd" w="38160">
            <a:solidFill>
              <a:srgbClr val="4a7ebb"/>
            </a:solidFill>
            <a:custDash>
              <a:ds d="300000" sp="100000"/>
            </a:custDash>
            <a:round/>
            <a:headEnd len="med" type="diamond" w="med"/>
            <a:tailEnd len="med" type="diamond" w="med"/>
          </a:ln>
        </p:spPr>
        <p:style>
          <a:lnRef idx="0"/>
          <a:fillRef idx="0"/>
          <a:effectRef idx="0"/>
          <a:fontRef idx="minor"/>
        </p:style>
      </p:sp>
      <p:sp>
        <p:nvSpPr>
          <p:cNvPr id="304" name="Line 14"/>
          <p:cNvSpPr/>
          <p:nvPr/>
        </p:nvSpPr>
        <p:spPr>
          <a:xfrm>
            <a:off x="1131120" y="2005560"/>
            <a:ext cx="4906800" cy="360"/>
          </a:xfrm>
          <a:prstGeom prst="line">
            <a:avLst/>
          </a:prstGeom>
          <a:ln cap="rnd" w="38160">
            <a:solidFill>
              <a:srgbClr val="4a7ebb"/>
            </a:solidFill>
            <a:custDash>
              <a:ds d="300000" sp="100000"/>
            </a:custDash>
            <a:round/>
            <a:headEnd len="med" type="diamond" w="med"/>
            <a:tailEnd len="med" type="diamond" w="med"/>
          </a:ln>
        </p:spPr>
        <p:style>
          <a:lnRef idx="0"/>
          <a:fillRef idx="0"/>
          <a:effectRef idx="0"/>
          <a:fontRef idx="minor"/>
        </p:style>
      </p:sp>
      <p:sp>
        <p:nvSpPr>
          <p:cNvPr id="305" name="CustomShape 15"/>
          <p:cNvSpPr/>
          <p:nvPr/>
        </p:nvSpPr>
        <p:spPr>
          <a:xfrm>
            <a:off x="3080520" y="1773720"/>
            <a:ext cx="42768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0070c0"/>
                </a:solidFill>
                <a:uFill>
                  <a:solidFill>
                    <a:srgbClr val="ffffff"/>
                  </a:solidFill>
                </a:uFill>
                <a:latin typeface="Calibri"/>
                <a:ea typeface="DejaVu Sans"/>
              </a:rPr>
              <a:t>IP-b</a:t>
            </a:r>
            <a:endParaRPr b="0" lang="en-GB" sz="1800" spc="-1" strike="noStrike">
              <a:solidFill>
                <a:srgbClr val="000000"/>
              </a:solidFill>
              <a:uFill>
                <a:solidFill>
                  <a:srgbClr val="ffffff"/>
                </a:solidFill>
              </a:uFill>
              <a:latin typeface="Arial"/>
            </a:endParaRPr>
          </a:p>
        </p:txBody>
      </p:sp>
      <p:sp>
        <p:nvSpPr>
          <p:cNvPr id="306" name="Line 16"/>
          <p:cNvSpPr/>
          <p:nvPr/>
        </p:nvSpPr>
        <p:spPr>
          <a:xfrm>
            <a:off x="2985480" y="2172960"/>
            <a:ext cx="1313640" cy="360"/>
          </a:xfrm>
          <a:prstGeom prst="line">
            <a:avLst/>
          </a:prstGeom>
          <a:ln w="38160">
            <a:solidFill>
              <a:srgbClr val="77933c"/>
            </a:solidFill>
            <a:round/>
            <a:headEnd len="med" type="diamond" w="med"/>
            <a:tailEnd len="med" type="diamond" w="med"/>
          </a:ln>
        </p:spPr>
        <p:style>
          <a:lnRef idx="0"/>
          <a:fillRef idx="0"/>
          <a:effectRef idx="0"/>
          <a:fontRef idx="minor"/>
        </p:style>
      </p:sp>
      <p:sp>
        <p:nvSpPr>
          <p:cNvPr id="307" name="Line 17"/>
          <p:cNvSpPr/>
          <p:nvPr/>
        </p:nvSpPr>
        <p:spPr>
          <a:xfrm>
            <a:off x="4606200" y="2170800"/>
            <a:ext cx="1313640" cy="360"/>
          </a:xfrm>
          <a:prstGeom prst="line">
            <a:avLst/>
          </a:prstGeom>
          <a:ln w="38160">
            <a:solidFill>
              <a:srgbClr val="77933c"/>
            </a:solidFill>
            <a:round/>
            <a:headEnd len="med" type="diamond" w="med"/>
            <a:tailEnd len="med" type="diamond" w="med"/>
          </a:ln>
        </p:spPr>
        <p:style>
          <a:lnRef idx="0"/>
          <a:fillRef idx="0"/>
          <a:effectRef idx="0"/>
          <a:fontRef idx="minor"/>
        </p:style>
      </p:sp>
      <p:sp>
        <p:nvSpPr>
          <p:cNvPr id="308" name="CustomShape 18"/>
          <p:cNvSpPr/>
          <p:nvPr/>
        </p:nvSpPr>
        <p:spPr>
          <a:xfrm>
            <a:off x="3311280" y="1964880"/>
            <a:ext cx="63648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Calibri"/>
                <a:ea typeface="DejaVu Sans"/>
              </a:rPr>
              <a:t>GTP-b1</a:t>
            </a:r>
            <a:endParaRPr b="0" lang="en-GB" sz="1800" spc="-1" strike="noStrike">
              <a:solidFill>
                <a:srgbClr val="000000"/>
              </a:solidFill>
              <a:uFill>
                <a:solidFill>
                  <a:srgbClr val="ffffff"/>
                </a:solidFill>
              </a:uFill>
              <a:latin typeface="Arial"/>
            </a:endParaRPr>
          </a:p>
        </p:txBody>
      </p:sp>
      <p:sp>
        <p:nvSpPr>
          <p:cNvPr id="309" name="CustomShape 19"/>
          <p:cNvSpPr/>
          <p:nvPr/>
        </p:nvSpPr>
        <p:spPr>
          <a:xfrm>
            <a:off x="4996440" y="1962720"/>
            <a:ext cx="63648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Calibri"/>
                <a:ea typeface="DejaVu Sans"/>
              </a:rPr>
              <a:t>GTP-b2</a:t>
            </a:r>
            <a:endParaRPr b="0" lang="en-GB" sz="1800" spc="-1" strike="noStrike">
              <a:solidFill>
                <a:srgbClr val="000000"/>
              </a:solidFill>
              <a:uFill>
                <a:solidFill>
                  <a:srgbClr val="ffffff"/>
                </a:solidFill>
              </a:uFill>
              <a:latin typeface="Arial"/>
            </a:endParaRPr>
          </a:p>
        </p:txBody>
      </p:sp>
      <p:sp>
        <p:nvSpPr>
          <p:cNvPr id="310" name="Line 20"/>
          <p:cNvSpPr/>
          <p:nvPr/>
        </p:nvSpPr>
        <p:spPr>
          <a:xfrm>
            <a:off x="1270440" y="2170800"/>
            <a:ext cx="1313640" cy="360"/>
          </a:xfrm>
          <a:prstGeom prst="line">
            <a:avLst/>
          </a:prstGeom>
          <a:ln w="38160">
            <a:solidFill>
              <a:srgbClr val="fac090"/>
            </a:solidFill>
            <a:round/>
            <a:headEnd len="med" type="diamond" w="med"/>
            <a:tailEnd len="med" type="diamond" w="med"/>
          </a:ln>
        </p:spPr>
        <p:style>
          <a:lnRef idx="0"/>
          <a:fillRef idx="0"/>
          <a:effectRef idx="0"/>
          <a:fontRef idx="minor"/>
        </p:style>
      </p:sp>
      <p:sp>
        <p:nvSpPr>
          <p:cNvPr id="311" name="CustomShape 21"/>
          <p:cNvSpPr/>
          <p:nvPr/>
        </p:nvSpPr>
        <p:spPr>
          <a:xfrm>
            <a:off x="1571400" y="1962720"/>
            <a:ext cx="644040" cy="27252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fac090"/>
                </a:solidFill>
                <a:uFill>
                  <a:solidFill>
                    <a:srgbClr val="ffffff"/>
                  </a:solidFill>
                </a:uFill>
                <a:latin typeface="Calibri"/>
                <a:ea typeface="DejaVu Sans"/>
              </a:rPr>
              <a:t>PDCP-b</a:t>
            </a:r>
            <a:endParaRPr b="0" lang="en-GB" sz="1800" spc="-1" strike="noStrike">
              <a:solidFill>
                <a:srgbClr val="000000"/>
              </a:solidFill>
              <a:uFill>
                <a:solidFill>
                  <a:srgbClr val="ffffff"/>
                </a:solidFill>
              </a:uFill>
              <a:latin typeface="Arial"/>
            </a:endParaRPr>
          </a:p>
        </p:txBody>
      </p:sp>
      <p:sp>
        <p:nvSpPr>
          <p:cNvPr id="312" name="Line 22"/>
          <p:cNvSpPr/>
          <p:nvPr/>
        </p:nvSpPr>
        <p:spPr>
          <a:xfrm>
            <a:off x="6310440" y="2071800"/>
            <a:ext cx="940320" cy="347760"/>
          </a:xfrm>
          <a:prstGeom prst="line">
            <a:avLst/>
          </a:prstGeom>
          <a:ln cap="rnd" w="38160">
            <a:solidFill>
              <a:srgbClr val="4a7ebb"/>
            </a:solidFill>
            <a:custDash>
              <a:ds d="300000" sp="100000"/>
            </a:custDash>
            <a:round/>
            <a:headEnd len="med" type="diamond" w="med"/>
            <a:tailEnd len="med" type="diamond" w="med"/>
          </a:ln>
        </p:spPr>
        <p:style>
          <a:lnRef idx="0"/>
          <a:fillRef idx="0"/>
          <a:effectRef idx="0"/>
          <a:fontRef idx="minor"/>
        </p:style>
      </p:sp>
      <p:sp>
        <p:nvSpPr>
          <p:cNvPr id="313" name="Line 23"/>
          <p:cNvSpPr/>
          <p:nvPr/>
        </p:nvSpPr>
        <p:spPr>
          <a:xfrm>
            <a:off x="1347480" y="1209240"/>
            <a:ext cx="4326120" cy="360"/>
          </a:xfrm>
          <a:prstGeom prst="line">
            <a:avLst/>
          </a:prstGeom>
          <a:ln w="9360">
            <a:solidFill>
              <a:srgbClr val="0070c0"/>
            </a:solidFill>
            <a:round/>
          </a:ln>
        </p:spPr>
        <p:style>
          <a:lnRef idx="0"/>
          <a:fillRef idx="0"/>
          <a:effectRef idx="0"/>
          <a:fontRef idx="minor"/>
        </p:style>
      </p:sp>
      <p:sp>
        <p:nvSpPr>
          <p:cNvPr id="314" name="Line 24"/>
          <p:cNvSpPr/>
          <p:nvPr/>
        </p:nvSpPr>
        <p:spPr>
          <a:xfrm>
            <a:off x="1347480" y="1650960"/>
            <a:ext cx="4326120" cy="360"/>
          </a:xfrm>
          <a:prstGeom prst="line">
            <a:avLst/>
          </a:prstGeom>
          <a:ln w="9360">
            <a:solidFill>
              <a:srgbClr val="0070c0"/>
            </a:solidFill>
            <a:round/>
          </a:ln>
        </p:spPr>
        <p:style>
          <a:lnRef idx="0"/>
          <a:fillRef idx="0"/>
          <a:effectRef idx="0"/>
          <a:fontRef idx="minor"/>
        </p:style>
      </p:sp>
      <p:sp>
        <p:nvSpPr>
          <p:cNvPr id="315" name="CustomShape 25"/>
          <p:cNvSpPr/>
          <p:nvPr/>
        </p:nvSpPr>
        <p:spPr>
          <a:xfrm>
            <a:off x="5513040" y="1209240"/>
            <a:ext cx="320400" cy="441000"/>
          </a:xfrm>
          <a:prstGeom prst="ellipse">
            <a:avLst/>
          </a:prstGeom>
          <a:noFill/>
          <a:ln w="9360">
            <a:solidFill>
              <a:srgbClr val="0070c0"/>
            </a:solidFill>
            <a:round/>
          </a:ln>
        </p:spPr>
        <p:style>
          <a:lnRef idx="0"/>
          <a:fillRef idx="0"/>
          <a:effectRef idx="0"/>
          <a:fontRef idx="minor"/>
        </p:style>
      </p:sp>
      <p:sp>
        <p:nvSpPr>
          <p:cNvPr id="316" name="CustomShape 26"/>
          <p:cNvSpPr/>
          <p:nvPr/>
        </p:nvSpPr>
        <p:spPr>
          <a:xfrm>
            <a:off x="1187280" y="1209240"/>
            <a:ext cx="320400" cy="441000"/>
          </a:xfrm>
          <a:prstGeom prst="ellipse">
            <a:avLst/>
          </a:prstGeom>
          <a:noFill/>
          <a:ln w="9360">
            <a:solidFill>
              <a:srgbClr val="0070c0"/>
            </a:solidFill>
            <a:round/>
          </a:ln>
        </p:spPr>
        <p:style>
          <a:lnRef idx="0"/>
          <a:fillRef idx="0"/>
          <a:effectRef idx="0"/>
          <a:fontRef idx="minor"/>
        </p:style>
      </p:sp>
      <p:sp>
        <p:nvSpPr>
          <p:cNvPr id="317" name="Line 27"/>
          <p:cNvSpPr/>
          <p:nvPr/>
        </p:nvSpPr>
        <p:spPr>
          <a:xfrm>
            <a:off x="1345320" y="1812240"/>
            <a:ext cx="4326120" cy="360"/>
          </a:xfrm>
          <a:prstGeom prst="line">
            <a:avLst/>
          </a:prstGeom>
          <a:ln w="9360">
            <a:solidFill>
              <a:srgbClr val="0070c0"/>
            </a:solidFill>
            <a:round/>
          </a:ln>
        </p:spPr>
        <p:style>
          <a:lnRef idx="0"/>
          <a:fillRef idx="0"/>
          <a:effectRef idx="0"/>
          <a:fontRef idx="minor"/>
        </p:style>
      </p:sp>
      <p:sp>
        <p:nvSpPr>
          <p:cNvPr id="318" name="Line 28"/>
          <p:cNvSpPr/>
          <p:nvPr/>
        </p:nvSpPr>
        <p:spPr>
          <a:xfrm>
            <a:off x="1345320" y="2253960"/>
            <a:ext cx="4326120" cy="360"/>
          </a:xfrm>
          <a:prstGeom prst="line">
            <a:avLst/>
          </a:prstGeom>
          <a:ln w="9360">
            <a:solidFill>
              <a:srgbClr val="0070c0"/>
            </a:solidFill>
            <a:round/>
          </a:ln>
        </p:spPr>
        <p:style>
          <a:lnRef idx="0"/>
          <a:fillRef idx="0"/>
          <a:effectRef idx="0"/>
          <a:fontRef idx="minor"/>
        </p:style>
      </p:sp>
      <p:sp>
        <p:nvSpPr>
          <p:cNvPr id="319" name="CustomShape 29"/>
          <p:cNvSpPr/>
          <p:nvPr/>
        </p:nvSpPr>
        <p:spPr>
          <a:xfrm>
            <a:off x="5510880" y="1812600"/>
            <a:ext cx="320400" cy="441000"/>
          </a:xfrm>
          <a:prstGeom prst="ellipse">
            <a:avLst/>
          </a:prstGeom>
          <a:noFill/>
          <a:ln w="9360">
            <a:solidFill>
              <a:srgbClr val="0070c0"/>
            </a:solidFill>
            <a:round/>
          </a:ln>
        </p:spPr>
        <p:style>
          <a:lnRef idx="0"/>
          <a:fillRef idx="0"/>
          <a:effectRef idx="0"/>
          <a:fontRef idx="minor"/>
        </p:style>
      </p:sp>
      <p:sp>
        <p:nvSpPr>
          <p:cNvPr id="320" name="CustomShape 30"/>
          <p:cNvSpPr/>
          <p:nvPr/>
        </p:nvSpPr>
        <p:spPr>
          <a:xfrm>
            <a:off x="1185120" y="1812600"/>
            <a:ext cx="320400" cy="441000"/>
          </a:xfrm>
          <a:prstGeom prst="ellipse">
            <a:avLst/>
          </a:prstGeom>
          <a:noFill/>
          <a:ln w="9360">
            <a:solidFill>
              <a:srgbClr val="0070c0"/>
            </a:solidFill>
            <a:round/>
          </a:ln>
        </p:spPr>
        <p:style>
          <a:lnRef idx="0"/>
          <a:fillRef idx="0"/>
          <a:effectRef idx="0"/>
          <a:fontRef idx="minor"/>
        </p:style>
      </p:sp>
      <p:sp>
        <p:nvSpPr>
          <p:cNvPr id="321" name="Line 31"/>
          <p:cNvSpPr/>
          <p:nvPr/>
        </p:nvSpPr>
        <p:spPr>
          <a:xfrm flipH="1">
            <a:off x="4975560" y="2422440"/>
            <a:ext cx="171360" cy="2030760"/>
          </a:xfrm>
          <a:prstGeom prst="line">
            <a:avLst/>
          </a:prstGeom>
          <a:ln w="19080">
            <a:solidFill>
              <a:srgbClr val="c00000"/>
            </a:solidFill>
            <a:round/>
          </a:ln>
        </p:spPr>
        <p:style>
          <a:lnRef idx="0"/>
          <a:fillRef idx="0"/>
          <a:effectRef idx="0"/>
          <a:fontRef idx="minor"/>
        </p:style>
      </p:sp>
      <p:sp>
        <p:nvSpPr>
          <p:cNvPr id="322" name="CustomShape 32"/>
          <p:cNvSpPr/>
          <p:nvPr/>
        </p:nvSpPr>
        <p:spPr>
          <a:xfrm>
            <a:off x="4783680" y="1828800"/>
            <a:ext cx="725760" cy="592920"/>
          </a:xfrm>
          <a:prstGeom prst="ellipse">
            <a:avLst/>
          </a:prstGeom>
          <a:noFill/>
          <a:ln w="25560">
            <a:solidFill>
              <a:srgbClr val="c00000"/>
            </a:solidFill>
            <a:round/>
          </a:ln>
        </p:spPr>
        <p:style>
          <a:lnRef idx="0"/>
          <a:fillRef idx="0"/>
          <a:effectRef idx="0"/>
          <a:fontRef idx="minor"/>
        </p:style>
      </p:sp>
      <p:sp>
        <p:nvSpPr>
          <p:cNvPr id="323" name="Line 33"/>
          <p:cNvSpPr/>
          <p:nvPr/>
        </p:nvSpPr>
        <p:spPr>
          <a:xfrm flipH="1">
            <a:off x="3453480" y="2527200"/>
            <a:ext cx="171360" cy="2030760"/>
          </a:xfrm>
          <a:prstGeom prst="line">
            <a:avLst/>
          </a:prstGeom>
          <a:ln w="19080">
            <a:solidFill>
              <a:srgbClr val="c00000"/>
            </a:solidFill>
            <a:round/>
          </a:ln>
        </p:spPr>
        <p:style>
          <a:lnRef idx="0"/>
          <a:fillRef idx="0"/>
          <a:effectRef idx="0"/>
          <a:fontRef idx="minor"/>
        </p:style>
      </p:sp>
      <p:sp>
        <p:nvSpPr>
          <p:cNvPr id="324" name="CustomShape 34"/>
          <p:cNvSpPr/>
          <p:nvPr/>
        </p:nvSpPr>
        <p:spPr>
          <a:xfrm>
            <a:off x="3261600" y="1933560"/>
            <a:ext cx="725760" cy="592920"/>
          </a:xfrm>
          <a:prstGeom prst="ellipse">
            <a:avLst/>
          </a:prstGeom>
          <a:noFill/>
          <a:ln w="25560">
            <a:solidFill>
              <a:srgbClr val="c00000"/>
            </a:solidFill>
            <a:round/>
          </a:ln>
        </p:spPr>
        <p:style>
          <a:lnRef idx="0"/>
          <a:fillRef idx="0"/>
          <a:effectRef idx="0"/>
          <a:fontRef idx="minor"/>
        </p:style>
      </p:sp>
      <p:sp>
        <p:nvSpPr>
          <p:cNvPr id="325" name="CustomShape 35"/>
          <p:cNvSpPr/>
          <p:nvPr/>
        </p:nvSpPr>
        <p:spPr>
          <a:xfrm>
            <a:off x="2786400" y="4548240"/>
            <a:ext cx="3135600" cy="364320"/>
          </a:xfrm>
          <a:prstGeom prst="rect">
            <a:avLst/>
          </a:prstGeom>
          <a:noFill/>
          <a:ln>
            <a:noFill/>
          </a:ln>
        </p:spPr>
        <p:style>
          <a:lnRef idx="0"/>
          <a:fillRef idx="0"/>
          <a:effectRef idx="0"/>
          <a:fontRef idx="minor"/>
        </p:style>
        <p:txBody>
          <a:bodyPr wrap="none" lIns="90000" rIns="90000" tIns="45000" bIns="45000"/>
          <a:p>
            <a:pPr>
              <a:lnSpc>
                <a:spcPct val="100000"/>
              </a:lnSpc>
            </a:pPr>
            <a:r>
              <a:rPr b="0" lang="en-GB" sz="1800" spc="-1" strike="noStrike">
                <a:solidFill>
                  <a:srgbClr val="c00000"/>
                </a:solidFill>
                <a:uFill>
                  <a:solidFill>
                    <a:srgbClr val="ffffff"/>
                  </a:solidFill>
                </a:uFill>
                <a:latin typeface="Calibri"/>
                <a:ea typeface="DejaVu Sans"/>
              </a:rPr>
              <a:t>Ethernet backhaul for S1 and S5</a:t>
            </a:r>
            <a:endParaRPr b="0" lang="en-GB" sz="1800" spc="-1" strike="noStrike">
              <a:solidFill>
                <a:srgbClr val="000000"/>
              </a:solidFill>
              <a:uFill>
                <a:solidFill>
                  <a:srgbClr val="ffffff"/>
                </a:solidFill>
              </a:uFill>
              <a:latin typeface="Arial"/>
            </a:endParaRPr>
          </a:p>
        </p:txBody>
      </p:sp>
      <p:sp>
        <p:nvSpPr>
          <p:cNvPr id="326" name="CustomShape 36"/>
          <p:cNvSpPr/>
          <p:nvPr/>
        </p:nvSpPr>
        <p:spPr>
          <a:xfrm>
            <a:off x="0" y="104760"/>
            <a:ext cx="9143280" cy="592920"/>
          </a:xfrm>
          <a:prstGeom prst="rect">
            <a:avLst/>
          </a:prstGeom>
          <a:noFill/>
          <a:ln>
            <a:noFill/>
          </a:ln>
        </p:spPr>
        <p:style>
          <a:lnRef idx="0"/>
          <a:fillRef idx="0"/>
          <a:effectRef idx="0"/>
          <a:fontRef idx="minor"/>
        </p:style>
        <p:txBody>
          <a:bodyPr lIns="90000" rIns="90000" tIns="45000" bIns="45000"/>
          <a:p>
            <a:pPr algn="ctr">
              <a:lnSpc>
                <a:spcPct val="100000"/>
              </a:lnSpc>
            </a:pPr>
            <a:r>
              <a:rPr b="0" lang="en-GB" sz="2800" spc="-1" strike="noStrike">
                <a:solidFill>
                  <a:srgbClr val="c00000"/>
                </a:solidFill>
                <a:uFill>
                  <a:solidFill>
                    <a:srgbClr val="ffffff"/>
                  </a:solidFill>
                </a:uFill>
                <a:latin typeface="Calibri"/>
                <a:ea typeface="DejaVu Sans"/>
              </a:rPr>
              <a:t>#2: Ethernet Backhaul in 3GPP Networks</a:t>
            </a:r>
            <a:endParaRPr b="0" lang="en-GB" sz="1800" spc="-1" strike="noStrike">
              <a:solidFill>
                <a:srgbClr val="000000"/>
              </a:solidFill>
              <a:uFill>
                <a:solidFill>
                  <a:srgbClr val="ffffff"/>
                </a:solidFill>
              </a:uFill>
              <a:latin typeface="Arial"/>
            </a:endParaRPr>
          </a:p>
          <a:p>
            <a:pPr algn="ctr">
              <a:lnSpc>
                <a:spcPct val="100000"/>
              </a:lnSpc>
            </a:pPr>
            <a:endParaRPr b="0" lang="en-GB" sz="1800" spc="-1" strike="noStrike">
              <a:solidFill>
                <a:srgbClr val="000000"/>
              </a:solidFill>
              <a:uFill>
                <a:solidFill>
                  <a:srgbClr val="ffffff"/>
                </a:solidFill>
              </a:uFill>
              <a:latin typeface="Arial"/>
            </a:endParaRPr>
          </a:p>
          <a:p>
            <a:pPr algn="ctr">
              <a:lnSpc>
                <a:spcPct val="100000"/>
              </a:lnSpc>
            </a:pPr>
            <a:endParaRPr b="0" lang="en-GB" sz="1800" spc="-1" strike="noStrike">
              <a:solidFill>
                <a:srgbClr val="000000"/>
              </a:solidFill>
              <a:uFill>
                <a:solidFill>
                  <a:srgbClr val="ffffff"/>
                </a:solidFill>
              </a:uFill>
              <a:latin typeface="Arial"/>
            </a:endParaRPr>
          </a:p>
        </p:txBody>
      </p:sp>
      <p:sp>
        <p:nvSpPr>
          <p:cNvPr id="327" name="CustomShape 37"/>
          <p:cNvSpPr/>
          <p:nvPr/>
        </p:nvSpPr>
        <p:spPr>
          <a:xfrm>
            <a:off x="592560" y="5236920"/>
            <a:ext cx="7913520" cy="1003680"/>
          </a:xfrm>
          <a:prstGeom prst="rect">
            <a:avLst/>
          </a:prstGeom>
          <a:noFill/>
          <a:ln>
            <a:noFill/>
          </a:ln>
        </p:spPr>
        <p:style>
          <a:lnRef idx="0"/>
          <a:fillRef idx="0"/>
          <a:effectRef idx="0"/>
          <a:fontRef idx="minor"/>
        </p:style>
        <p:txBody>
          <a:bodyPr wrap="none" lIns="90000" rIns="90000" tIns="45000" bIns="45000"/>
          <a:p>
            <a:pPr>
              <a:lnSpc>
                <a:spcPct val="100000"/>
              </a:lnSpc>
            </a:pPr>
            <a:r>
              <a:rPr b="0" lang="en-GB" sz="2000" spc="-1" strike="noStrike">
                <a:solidFill>
                  <a:srgbClr val="002060"/>
                </a:solidFill>
                <a:uFill>
                  <a:solidFill>
                    <a:srgbClr val="ffffff"/>
                  </a:solidFill>
                </a:uFill>
                <a:latin typeface="Calibri"/>
                <a:ea typeface="DejaVu Sans"/>
              </a:rPr>
              <a:t>Expected behavior:</a:t>
            </a:r>
            <a:endParaRPr b="0" lang="en-GB" sz="1800" spc="-1" strike="noStrike">
              <a:solidFill>
                <a:srgbClr val="000000"/>
              </a:solidFill>
              <a:uFill>
                <a:solidFill>
                  <a:srgbClr val="ffffff"/>
                </a:solidFill>
              </a:uFill>
              <a:latin typeface="Arial"/>
            </a:endParaRPr>
          </a:p>
          <a:p>
            <a:pPr>
              <a:lnSpc>
                <a:spcPct val="100000"/>
              </a:lnSpc>
            </a:pPr>
            <a:r>
              <a:rPr b="0" lang="en-GB" sz="2000" spc="-1" strike="noStrike">
                <a:solidFill>
                  <a:srgbClr val="002060"/>
                </a:solidFill>
                <a:uFill>
                  <a:solidFill>
                    <a:srgbClr val="ffffff"/>
                  </a:solidFill>
                </a:uFill>
                <a:latin typeface="Calibri"/>
                <a:ea typeface="DejaVu Sans"/>
              </a:rPr>
              <a:t>- If congestion experienced, unlike in MPLS (feed-forward-and-up), </a:t>
            </a:r>
            <a:endParaRPr b="0" lang="en-GB" sz="1800" spc="-1" strike="noStrike">
              <a:solidFill>
                <a:srgbClr val="000000"/>
              </a:solidFill>
              <a:uFill>
                <a:solidFill>
                  <a:srgbClr val="ffffff"/>
                </a:solidFill>
              </a:uFill>
              <a:latin typeface="Arial"/>
            </a:endParaRPr>
          </a:p>
          <a:p>
            <a:pPr>
              <a:lnSpc>
                <a:spcPct val="100000"/>
              </a:lnSpc>
            </a:pPr>
            <a:r>
              <a:rPr b="0" lang="en-GB" sz="2000" spc="-1" strike="noStrike">
                <a:solidFill>
                  <a:srgbClr val="002060"/>
                </a:solidFill>
                <a:uFill>
                  <a:solidFill>
                    <a:srgbClr val="ffffff"/>
                  </a:solidFill>
                </a:uFill>
                <a:latin typeface="Calibri"/>
                <a:ea typeface="DejaVu Sans"/>
              </a:rPr>
              <a:t>the Ethernet backhaul network should set “CE” in IP (feed-up-and-forward)</a:t>
            </a:r>
            <a:endParaRPr b="0" lang="en-GB" sz="1800" spc="-1" strike="noStrike">
              <a:solidFill>
                <a:srgbClr val="000000"/>
              </a:solidFill>
              <a:uFill>
                <a:solidFill>
                  <a:srgbClr val="ffffff"/>
                </a:solidFill>
              </a:uFill>
              <a:latin typeface="Arial"/>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1" name="CustomShape 1"/>
          <p:cNvSpPr/>
          <p:nvPr/>
        </p:nvSpPr>
        <p:spPr>
          <a:xfrm>
            <a:off x="457200" y="273600"/>
            <a:ext cx="8228880" cy="1144440"/>
          </a:xfrm>
          <a:prstGeom prst="rect">
            <a:avLst/>
          </a:prstGeom>
          <a:noFill/>
          <a:ln>
            <a:noFill/>
          </a:ln>
        </p:spPr>
        <p:style>
          <a:lnRef idx="0"/>
          <a:fillRef idx="0"/>
          <a:effectRef idx="0"/>
          <a:fontRef idx="minor"/>
        </p:style>
        <p:txBody>
          <a:bodyPr lIns="0" rIns="0" tIns="0" bIns="0" anchor="ctr"/>
          <a:p>
            <a:pPr algn="ctr">
              <a:lnSpc>
                <a:spcPct val="100000"/>
              </a:lnSpc>
            </a:pPr>
            <a:r>
              <a:rPr b="0" lang="en-GB" sz="3200" spc="-1" strike="noStrike">
                <a:solidFill>
                  <a:srgbClr val="c00000"/>
                </a:solidFill>
                <a:uFill>
                  <a:solidFill>
                    <a:srgbClr val="ffffff"/>
                  </a:solidFill>
                </a:uFill>
                <a:latin typeface="Calibri"/>
                <a:ea typeface="DejaVu Sans"/>
              </a:rPr>
              <a:t>recap draft-ietf-tsvwg-ecn-encap-guidelines-04</a:t>
            </a:r>
            <a:endParaRPr b="0" lang="en-GB" sz="1800" spc="-1" strike="noStrike">
              <a:solidFill>
                <a:srgbClr val="000000"/>
              </a:solidFill>
              <a:uFill>
                <a:solidFill>
                  <a:srgbClr val="ffffff"/>
                </a:solidFill>
              </a:uFill>
              <a:latin typeface="Arial"/>
            </a:endParaRPr>
          </a:p>
        </p:txBody>
      </p:sp>
      <p:sp>
        <p:nvSpPr>
          <p:cNvPr id="112" name="CustomShape 2"/>
          <p:cNvSpPr/>
          <p:nvPr/>
        </p:nvSpPr>
        <p:spPr>
          <a:xfrm>
            <a:off x="457200" y="1128240"/>
            <a:ext cx="8228880" cy="3976920"/>
          </a:xfrm>
          <a:prstGeom prst="rect">
            <a:avLst/>
          </a:prstGeom>
          <a:noFill/>
          <a:ln>
            <a:noFill/>
          </a:ln>
        </p:spPr>
        <p:style>
          <a:lnRef idx="0"/>
          <a:fillRef idx="0"/>
          <a:effectRef idx="0"/>
          <a:fontRef idx="minor"/>
        </p:style>
        <p:txBody>
          <a:bodyPr lIns="0" rIns="0" tIns="0" bIns="0"/>
          <a:p>
            <a:pPr>
              <a:lnSpc>
                <a:spcPct val="100000"/>
              </a:lnSpc>
            </a:pPr>
            <a:endParaRPr b="0" lang="en-GB" sz="1800" spc="-1" strike="noStrike">
              <a:solidFill>
                <a:srgbClr val="000000"/>
              </a:solidFill>
              <a:uFill>
                <a:solidFill>
                  <a:srgbClr val="ffffff"/>
                </a:solidFill>
              </a:uFill>
              <a:latin typeface="Arial"/>
            </a:endParaRPr>
          </a:p>
          <a:p>
            <a:pPr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
</a:t>
            </a:r>
            <a:r>
              <a:rPr b="0" lang="en-GB" sz="2300" spc="-1" strike="noStrike">
                <a:solidFill>
                  <a:srgbClr val="000000"/>
                </a:solidFill>
                <a:uFill>
                  <a:solidFill>
                    <a:srgbClr val="ffffff"/>
                  </a:solidFill>
                </a:uFill>
                <a:latin typeface="Calibri"/>
              </a:rPr>
              <a:t> </a:t>
            </a:r>
            <a:endParaRPr b="0" lang="en-GB" sz="1800" spc="-1" strike="noStrike">
              <a:solidFill>
                <a:srgbClr val="000000"/>
              </a:solidFill>
              <a:uFill>
                <a:solidFill>
                  <a:srgbClr val="ffffff"/>
                </a:solidFill>
              </a:uFill>
              <a:latin typeface="Arial"/>
            </a:endParaRPr>
          </a:p>
          <a:p>
            <a:pPr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 </a:t>
            </a:r>
            <a:r>
              <a:rPr b="0" lang="en-GB" sz="2300" spc="-1" strike="noStrike">
                <a:solidFill>
                  <a:srgbClr val="000000"/>
                </a:solidFill>
                <a:uFill>
                  <a:solidFill>
                    <a:srgbClr val="ffffff"/>
                  </a:solidFill>
                </a:uFill>
                <a:latin typeface="Calibri"/>
                <a:ea typeface="DejaVu Sans"/>
              </a:rPr>
              <a:t>Purpose of this draft:</a:t>
            </a:r>
            <a:endParaRPr b="0" lang="en-GB" sz="1800" spc="-1" strike="noStrike">
              <a:solidFill>
                <a:srgbClr val="000000"/>
              </a:solidFill>
              <a:uFill>
                <a:solidFill>
                  <a:srgbClr val="ffffff"/>
                </a:solidFill>
              </a:uFill>
              <a:latin typeface="Arial"/>
            </a:endParaRPr>
          </a:p>
          <a:p>
            <a:pPr lvl="1" marL="457200"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Guidelines on standardisation of protocols and systems to ensure ECN is correctly deployed cross-layer</a:t>
            </a:r>
            <a:endParaRPr b="0" lang="en-GB" sz="1800" spc="-1" strike="noStrike">
              <a:solidFill>
                <a:srgbClr val="000000"/>
              </a:solidFill>
              <a:uFill>
                <a:solidFill>
                  <a:srgbClr val="ffffff"/>
                </a:solidFill>
              </a:uFill>
              <a:latin typeface="Arial"/>
            </a:endParaRPr>
          </a:p>
          <a:p>
            <a:pPr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 </a:t>
            </a:r>
            <a:endParaRPr b="0" lang="en-GB" sz="1800" spc="-1" strike="noStrike">
              <a:solidFill>
                <a:srgbClr val="000000"/>
              </a:solidFill>
              <a:uFill>
                <a:solidFill>
                  <a:srgbClr val="ffffff"/>
                </a:solidFill>
              </a:uFill>
              <a:latin typeface="Arial"/>
            </a:endParaRPr>
          </a:p>
          <a:p>
            <a:pPr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Purpose of recent liaisons:</a:t>
            </a:r>
            <a:endParaRPr b="0" lang="en-GB" sz="1800" spc="-1" strike="noStrike">
              <a:solidFill>
                <a:srgbClr val="000000"/>
              </a:solidFill>
              <a:uFill>
                <a:solidFill>
                  <a:srgbClr val="ffffff"/>
                </a:solidFill>
              </a:uFill>
              <a:latin typeface="Arial"/>
            </a:endParaRPr>
          </a:p>
          <a:p>
            <a:pPr lvl="1" marL="457200"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catch systemic ECN layering problems:</a:t>
            </a:r>
            <a:endParaRPr b="0" lang="en-GB" sz="1800" spc="-1" strike="noStrike">
              <a:solidFill>
                <a:srgbClr val="000000"/>
              </a:solidFill>
              <a:uFill>
                <a:solidFill>
                  <a:srgbClr val="ffffff"/>
                </a:solidFill>
              </a:uFill>
              <a:latin typeface="Arial"/>
            </a:endParaRPr>
          </a:p>
          <a:p>
            <a:pPr lvl="1" marL="457200"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IEEE: </a:t>
            </a:r>
            <a:r>
              <a:rPr b="0" lang="en-GB" sz="2300" spc="-1" strike="noStrike" u="sng">
                <a:solidFill>
                  <a:srgbClr val="0000ff"/>
                </a:solidFill>
                <a:uFill>
                  <a:solidFill>
                    <a:srgbClr val="ffffff"/>
                  </a:solidFill>
                </a:uFill>
                <a:latin typeface="Calibri"/>
                <a:ea typeface="DejaVu Sans"/>
                <a:hlinkClick r:id="rId1"/>
              </a:rPr>
              <a:t>https://datatracker.ietf.org/liaison/1364/</a:t>
            </a:r>
            <a:endParaRPr b="0" lang="en-GB" sz="1800" spc="-1" strike="noStrike">
              <a:solidFill>
                <a:srgbClr val="000000"/>
              </a:solidFill>
              <a:uFill>
                <a:solidFill>
                  <a:srgbClr val="ffffff"/>
                </a:solidFill>
              </a:uFill>
              <a:latin typeface="Arial"/>
            </a:endParaRPr>
          </a:p>
          <a:p>
            <a:pPr lvl="1" marL="457200" indent="-216000">
              <a:lnSpc>
                <a:spcPct val="100000"/>
              </a:lnSpc>
              <a:buClr>
                <a:srgbClr val="000000"/>
              </a:buClr>
              <a:buFont typeface="Calibri"/>
              <a:buChar char="•"/>
            </a:pPr>
            <a:r>
              <a:rPr b="0" lang="en-GB" sz="2300" spc="-1" strike="noStrike">
                <a:solidFill>
                  <a:srgbClr val="000000"/>
                </a:solidFill>
                <a:uFill>
                  <a:solidFill>
                    <a:srgbClr val="ffffff"/>
                  </a:solidFill>
                </a:uFill>
                <a:latin typeface="Calibri"/>
                <a:ea typeface="DejaVu Sans"/>
              </a:rPr>
              <a:t>3GPP: </a:t>
            </a:r>
            <a:r>
              <a:rPr b="0" lang="en-GB" sz="2300" spc="-1" strike="noStrike" u="sng">
                <a:solidFill>
                  <a:srgbClr val="0000ff"/>
                </a:solidFill>
                <a:uFill>
                  <a:solidFill>
                    <a:srgbClr val="ffffff"/>
                  </a:solidFill>
                </a:uFill>
                <a:latin typeface="Calibri"/>
                <a:ea typeface="DejaVu Sans"/>
                <a:hlinkClick r:id="rId2"/>
              </a:rPr>
              <a:t>https://datatracker.ietf.org/liaison/1424</a:t>
            </a:r>
            <a:r>
              <a:rPr b="0" lang="en-GB" sz="2300" spc="-1" strike="noStrike" u="sng">
                <a:solidFill>
                  <a:srgbClr val="0000ff"/>
                </a:solidFill>
                <a:uFill>
                  <a:solidFill>
                    <a:srgbClr val="ffffff"/>
                  </a:solidFill>
                </a:uFill>
                <a:latin typeface="Calibri"/>
                <a:ea typeface="DejaVu Sans"/>
                <a:hlinkClick r:id="rId3"/>
              </a:rPr>
              <a:t>/</a:t>
            </a:r>
            <a:r>
              <a:rPr b="0" lang="en-GB" sz="2300" spc="-1" strike="noStrike">
                <a:solidFill>
                  <a:srgbClr val="000000"/>
                </a:solidFill>
                <a:uFill>
                  <a:solidFill>
                    <a:srgbClr val="ffffff"/>
                  </a:solidFill>
                </a:uFill>
                <a:latin typeface="Calibri"/>
                <a:ea typeface="DejaVu Sans"/>
              </a:rPr>
              <a:t> </a:t>
            </a:r>
            <a:endParaRPr b="0" lang="en-GB" sz="1800" spc="-1" strike="noStrike">
              <a:solidFill>
                <a:srgbClr val="000000"/>
              </a:solidFill>
              <a:uFill>
                <a:solidFill>
                  <a:srgbClr val="ffffff"/>
                </a:solidFill>
              </a:uFill>
              <a:latin typeface="Arial"/>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3" name="TextShape 1"/>
          <p:cNvSpPr txBox="1"/>
          <p:nvPr/>
        </p:nvSpPr>
        <p:spPr>
          <a:xfrm>
            <a:off x="457200" y="273600"/>
            <a:ext cx="8229240" cy="1144800"/>
          </a:xfrm>
          <a:prstGeom prst="rect">
            <a:avLst/>
          </a:prstGeom>
          <a:noFill/>
          <a:ln>
            <a:noFill/>
          </a:ln>
        </p:spPr>
        <p:txBody>
          <a:bodyPr lIns="0" rIns="0" tIns="0" bIns="0" anchor="ctr"/>
          <a:p>
            <a:pPr algn="ctr"/>
            <a:r>
              <a:rPr b="0" lang="en-GB" sz="3600" spc="-1" strike="noStrike">
                <a:solidFill>
                  <a:srgbClr val="c00000"/>
                </a:solidFill>
                <a:uFill>
                  <a:solidFill>
                    <a:srgbClr val="ffffff"/>
                  </a:solidFill>
                </a:uFill>
                <a:latin typeface="Calibri"/>
              </a:rPr>
              <a:t>Recent activity </a:t>
            </a:r>
            <a:endParaRPr b="0" lang="en-US" sz="1800" spc="-1" strike="noStrike">
              <a:solidFill>
                <a:srgbClr val="000000"/>
              </a:solidFill>
              <a:uFill>
                <a:solidFill>
                  <a:srgbClr val="ffffff"/>
                </a:solidFill>
              </a:uFill>
              <a:latin typeface="Arial"/>
            </a:endParaRPr>
          </a:p>
        </p:txBody>
      </p:sp>
      <p:sp>
        <p:nvSpPr>
          <p:cNvPr id="114" name="TextShape 2"/>
          <p:cNvSpPr txBox="1"/>
          <p:nvPr/>
        </p:nvSpPr>
        <p:spPr>
          <a:xfrm>
            <a:off x="457200" y="1604520"/>
            <a:ext cx="8229240" cy="4371480"/>
          </a:xfrm>
          <a:prstGeom prst="rect">
            <a:avLst/>
          </a:prstGeom>
          <a:noFill/>
          <a:ln>
            <a:noFill/>
          </a:ln>
        </p:spPr>
        <p:txBody>
          <a:bodyPr lIns="0" rIns="0" tIns="0" bIns="0"/>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rPr>
              <a:t>3GPP response to IETF/tsvwg liaison identified</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6 3GPP WGs that could be affected by ECN layering</a:t>
            </a:r>
            <a:endParaRPr b="0" lang="en-US" sz="1800" spc="-1" strike="noStrike">
              <a:solidFill>
                <a:srgbClr val="000000"/>
              </a:solidFill>
              <a:uFill>
                <a:solidFill>
                  <a:srgbClr val="ffffff"/>
                </a:solidFill>
              </a:uFill>
              <a:latin typeface="Arial"/>
            </a:endParaRPr>
          </a:p>
          <a:p>
            <a:pPr lvl="3" marL="1728000" indent="-216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SA2, SA4, RAN2, CT1, CT3, CT4</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2400" spc="-1" strike="noStrike">
                <a:solidFill>
                  <a:srgbClr val="000000"/>
                </a:solidFill>
                <a:uFill>
                  <a:solidFill>
                    <a:srgbClr val="ffffff"/>
                  </a:solidFill>
                </a:uFill>
                <a:latin typeface="Arial"/>
              </a:rPr>
              <a:t>20 3GPP tech specs with normative refs or normative text relying on IETF RFC3168</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rPr>
              <a:t>We read them all…</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rPr>
              <a:t>Draft response prepared</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rPr>
              <a:t> </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rPr>
              <a:t>Designing ECN support in TRILL (see later)</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rPr>
              <a:t> </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rPr>
              <a:t>Appropriate updates to draft-ietf-ecn-encap-guidelines-05</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rPr>
              <a:t>discussion on how to normatively update numerous tunnel specs</a:t>
            </a:r>
            <a:endParaRPr b="0" lang="en-US" sz="1800" spc="-1" strike="noStrike">
              <a:solidFill>
                <a:srgbClr val="000000"/>
              </a:solidFill>
              <a:uFill>
                <a:solidFill>
                  <a:srgbClr val="ffffff"/>
                </a:solidFill>
              </a:uFill>
              <a:latin typeface="Arial"/>
            </a:endParaRPr>
          </a:p>
        </p:txBody>
      </p:sp>
      <p:graphicFrame>
        <p:nvGraphicFramePr>
          <p:cNvPr id="115" name="Table 3"/>
          <p:cNvGraphicFramePr/>
          <p:nvPr/>
        </p:nvGraphicFramePr>
        <p:xfrm>
          <a:off x="5270760" y="2969640"/>
          <a:ext cx="3724200" cy="625680"/>
        </p:xfrm>
        <a:graphic>
          <a:graphicData uri="http://schemas.openxmlformats.org/drawingml/2006/table">
            <a:tbl>
              <a:tblPr/>
              <a:tblGrid>
                <a:gridCol w="780840"/>
                <a:gridCol w="2943720"/>
              </a:tblGrid>
              <a:tr h="308880">
                <a:tc>
                  <a:txBody>
                    <a:bodyPr lIns="90000" rIns="90000" tIns="46800" bIns="46800"/>
                    <a:p>
                      <a:r>
                        <a:rPr b="0" lang="en-GB" sz="1500" spc="-1" strike="noStrike">
                          <a:solidFill>
                            <a:srgbClr val="000000"/>
                          </a:solidFill>
                          <a:uFill>
                            <a:solidFill>
                              <a:srgbClr val="ffffff"/>
                            </a:solidFill>
                          </a:uFill>
                          <a:latin typeface="Arial"/>
                        </a:rPr>
                        <a:t>SA</a:t>
                      </a:r>
                      <a:endParaRPr b="0" lang="en-GB"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GB" sz="1500" spc="-1" strike="noStrike">
                          <a:solidFill>
                            <a:srgbClr val="000000"/>
                          </a:solidFill>
                          <a:uFill>
                            <a:solidFill>
                              <a:srgbClr val="ffffff"/>
                            </a:solidFill>
                          </a:uFill>
                          <a:latin typeface="Arial"/>
                        </a:rPr>
                        <a:t>Service &amp; System Aspects</a:t>
                      </a:r>
                      <a:endParaRPr b="0" lang="en-GB"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08880">
                <a:tc>
                  <a:txBody>
                    <a:bodyPr lIns="90000" rIns="90000" tIns="46800" bIns="46800"/>
                    <a:p>
                      <a:r>
                        <a:rPr b="0" lang="en-GB" sz="1500" spc="-1" strike="noStrike">
                          <a:solidFill>
                            <a:srgbClr val="000000"/>
                          </a:solidFill>
                          <a:uFill>
                            <a:solidFill>
                              <a:srgbClr val="ffffff"/>
                            </a:solidFill>
                          </a:uFill>
                          <a:latin typeface="Arial"/>
                        </a:rPr>
                        <a:t>RAN</a:t>
                      </a:r>
                      <a:endParaRPr b="0" lang="en-GB"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GB" sz="1500" spc="-1" strike="noStrike">
                          <a:solidFill>
                            <a:srgbClr val="000000"/>
                          </a:solidFill>
                          <a:uFill>
                            <a:solidFill>
                              <a:srgbClr val="ffffff"/>
                            </a:solidFill>
                          </a:uFill>
                          <a:latin typeface="Arial"/>
                        </a:rPr>
                        <a:t>Radio Access Network</a:t>
                      </a:r>
                      <a:endParaRPr b="0" lang="en-GB"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216000">
                <a:tc>
                  <a:txBody>
                    <a:bodyPr lIns="90000" rIns="90000" tIns="46800" bIns="46800"/>
                    <a:p>
                      <a:r>
                        <a:rPr b="0" lang="en-GB" sz="1500" spc="-1" strike="noStrike">
                          <a:solidFill>
                            <a:srgbClr val="000000"/>
                          </a:solidFill>
                          <a:uFill>
                            <a:solidFill>
                              <a:srgbClr val="ffffff"/>
                            </a:solidFill>
                          </a:uFill>
                          <a:latin typeface="Arial"/>
                        </a:rPr>
                        <a:t>CT</a:t>
                      </a:r>
                      <a:endParaRPr b="0" lang="en-GB"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GB" sz="1500" spc="-1" strike="noStrike">
                          <a:solidFill>
                            <a:srgbClr val="000000"/>
                          </a:solidFill>
                          <a:uFill>
                            <a:solidFill>
                              <a:srgbClr val="ffffff"/>
                            </a:solidFill>
                          </a:uFill>
                          <a:latin typeface="Arial"/>
                        </a:rPr>
                        <a:t>Core Network &amp; Terminals</a:t>
                      </a:r>
                      <a:endParaRPr b="0" lang="en-GB" sz="18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432000" y="76320"/>
            <a:ext cx="8279640" cy="689040"/>
          </a:xfrm>
          <a:prstGeom prst="rect">
            <a:avLst/>
          </a:prstGeom>
          <a:noFill/>
          <a:ln>
            <a:noFill/>
          </a:ln>
        </p:spPr>
        <p:style>
          <a:lnRef idx="0"/>
          <a:fillRef idx="0"/>
          <a:effectRef idx="0"/>
          <a:fontRef idx="minor"/>
        </p:style>
        <p:txBody>
          <a:bodyPr lIns="90000" rIns="90000" tIns="45000" bIns="45000"/>
          <a:p>
            <a:pPr algn="ctr">
              <a:lnSpc>
                <a:spcPct val="100000"/>
              </a:lnSpc>
            </a:pPr>
            <a:r>
              <a:rPr b="0" lang="en-GB" sz="3600" spc="-1" strike="noStrike">
                <a:solidFill>
                  <a:srgbClr val="c00000"/>
                </a:solidFill>
                <a:uFill>
                  <a:solidFill>
                    <a:srgbClr val="ffffff"/>
                  </a:solidFill>
                </a:uFill>
                <a:latin typeface="Calibri"/>
                <a:ea typeface="DejaVu Sans"/>
              </a:rPr>
              <a:t>3GPP Liaison: Context</a:t>
            </a:r>
            <a:endParaRPr b="0" lang="en-GB" sz="1800" spc="-1" strike="noStrike">
              <a:solidFill>
                <a:srgbClr val="000000"/>
              </a:solidFill>
              <a:uFill>
                <a:solidFill>
                  <a:srgbClr val="ffffff"/>
                </a:solidFill>
              </a:uFill>
              <a:latin typeface="Arial"/>
            </a:endParaRPr>
          </a:p>
        </p:txBody>
      </p:sp>
      <p:pic>
        <p:nvPicPr>
          <p:cNvPr id="117" name="Picture 2" descr=""/>
          <p:cNvPicPr/>
          <p:nvPr/>
        </p:nvPicPr>
        <p:blipFill>
          <a:blip r:embed="rId1"/>
          <a:stretch/>
        </p:blipFill>
        <p:spPr>
          <a:xfrm>
            <a:off x="747000" y="1847160"/>
            <a:ext cx="5943240" cy="2150280"/>
          </a:xfrm>
          <a:prstGeom prst="rect">
            <a:avLst/>
          </a:prstGeom>
          <a:ln w="9360">
            <a:noFill/>
          </a:ln>
        </p:spPr>
      </p:pic>
      <p:sp>
        <p:nvSpPr>
          <p:cNvPr id="118" name="CustomShape 2"/>
          <p:cNvSpPr/>
          <p:nvPr/>
        </p:nvSpPr>
        <p:spPr>
          <a:xfrm>
            <a:off x="7263720" y="655200"/>
            <a:ext cx="1344960" cy="884520"/>
          </a:xfrm>
          <a:custGeom>
            <a:avLst/>
            <a:gdLst/>
            <a:ahLst/>
            <a:rect l="l" t="t" r="r" b="b"/>
            <a:pathLst>
              <a:path w="21600" h="2160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moveTo>
                  <a:pt x="1074" y="12702"/>
                </a:moveTo>
                <a:cubicBezTo>
                  <a:pt x="1407" y="12969"/>
                  <a:pt x="1786" y="13110"/>
                  <a:pt x="2172" y="13110"/>
                </a:cubicBezTo>
                <a:cubicBezTo>
                  <a:pt x="2228" y="13109"/>
                  <a:pt x="2285" y="13107"/>
                  <a:pt x="2341" y="13101"/>
                </a:cubicBezTo>
                <a:moveTo>
                  <a:pt x="2909" y="17629"/>
                </a:moveTo>
                <a:cubicBezTo>
                  <a:pt x="3099" y="17599"/>
                  <a:pt x="3285" y="17535"/>
                  <a:pt x="3463" y="17439"/>
                </a:cubicBezTo>
                <a:moveTo>
                  <a:pt x="7895" y="18680"/>
                </a:moveTo>
                <a:cubicBezTo>
                  <a:pt x="7983" y="18985"/>
                  <a:pt x="8095" y="19277"/>
                  <a:pt x="8229" y="19550"/>
                </a:cubicBezTo>
                <a:moveTo>
                  <a:pt x="14267" y="18324"/>
                </a:moveTo>
                <a:cubicBezTo>
                  <a:pt x="14336" y="18013"/>
                  <a:pt x="14380" y="17693"/>
                  <a:pt x="14400" y="17370"/>
                </a:cubicBezTo>
                <a:moveTo>
                  <a:pt x="18694" y="15045"/>
                </a:moveTo>
                <a:cubicBezTo>
                  <a:pt x="18694" y="15034"/>
                  <a:pt x="18695" y="15024"/>
                  <a:pt x="18695" y="15013"/>
                </a:cubicBezTo>
                <a:cubicBezTo>
                  <a:pt x="18695" y="13508"/>
                  <a:pt x="18063" y="12136"/>
                  <a:pt x="17069" y="11477"/>
                </a:cubicBezTo>
                <a:moveTo>
                  <a:pt x="20165" y="8999"/>
                </a:moveTo>
                <a:cubicBezTo>
                  <a:pt x="20479" y="8635"/>
                  <a:pt x="20726" y="8177"/>
                  <a:pt x="20889" y="7661"/>
                </a:cubicBezTo>
                <a:moveTo>
                  <a:pt x="19186" y="3344"/>
                </a:moveTo>
                <a:cubicBezTo>
                  <a:pt x="19186" y="3328"/>
                  <a:pt x="19187" y="3313"/>
                  <a:pt x="19187" y="3297"/>
                </a:cubicBezTo>
                <a:cubicBezTo>
                  <a:pt x="19187" y="3101"/>
                  <a:pt x="19174" y="2905"/>
                  <a:pt x="19148" y="2712"/>
                </a:cubicBezTo>
                <a:moveTo>
                  <a:pt x="14905" y="1165"/>
                </a:moveTo>
                <a:cubicBezTo>
                  <a:pt x="14754" y="1408"/>
                  <a:pt x="14629" y="1679"/>
                  <a:pt x="14535" y="1971"/>
                </a:cubicBezTo>
                <a:moveTo>
                  <a:pt x="11221" y="1645"/>
                </a:moveTo>
                <a:cubicBezTo>
                  <a:pt x="11140" y="1866"/>
                  <a:pt x="11080" y="2099"/>
                  <a:pt x="11041" y="2340"/>
                </a:cubicBezTo>
                <a:moveTo>
                  <a:pt x="7645" y="3276"/>
                </a:moveTo>
                <a:cubicBezTo>
                  <a:pt x="7449" y="3016"/>
                  <a:pt x="7231" y="2790"/>
                  <a:pt x="6995" y="2602"/>
                </a:cubicBezTo>
                <a:moveTo>
                  <a:pt x="1942" y="7186"/>
                </a:moveTo>
                <a:cubicBezTo>
                  <a:pt x="1966" y="7426"/>
                  <a:pt x="2004" y="7663"/>
                  <a:pt x="2056" y="7895"/>
                </a:cubicBezTo>
              </a:path>
            </a:pathLst>
          </a:custGeom>
          <a:solidFill>
            <a:schemeClr val="bg1">
              <a:lumMod val="95000"/>
            </a:schemeClr>
          </a:solidFill>
          <a:ln w="9360">
            <a:solidFill>
              <a:schemeClr val="bg1">
                <a:lumMod val="75000"/>
              </a:schemeClr>
            </a:solidFill>
            <a:miter/>
          </a:ln>
          <a:effectLst>
            <a:outerShdw algn="ctr" dir="2700000" dist="107763" rotWithShape="0">
              <a:srgbClr val="808080"/>
            </a:outerShdw>
          </a:effectLst>
        </p:spPr>
        <p:style>
          <a:lnRef idx="0"/>
          <a:fillRef idx="0"/>
          <a:effectRef idx="0"/>
          <a:fontRef idx="minor"/>
        </p:style>
      </p:sp>
      <p:sp>
        <p:nvSpPr>
          <p:cNvPr id="119" name="CustomShape 3"/>
          <p:cNvSpPr/>
          <p:nvPr/>
        </p:nvSpPr>
        <p:spPr>
          <a:xfrm>
            <a:off x="7036560" y="771120"/>
            <a:ext cx="1721880" cy="51660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en-GB" sz="1400" spc="-1" strike="noStrike">
                <a:solidFill>
                  <a:srgbClr val="000000"/>
                </a:solidFill>
                <a:uFill>
                  <a:solidFill>
                    <a:srgbClr val="ffffff"/>
                  </a:solidFill>
                </a:uFill>
                <a:latin typeface="Arial"/>
                <a:ea typeface="DejaVu Sans"/>
              </a:rPr>
              <a:t>APN #1</a:t>
            </a:r>
            <a:r>
              <a:rPr b="0" lang="en-GB" sz="1400" spc="-1" strike="noStrike">
                <a:solidFill>
                  <a:srgbClr val="000000"/>
                </a:solidFill>
                <a:uFill>
                  <a:solidFill>
                    <a:srgbClr val="ffffff"/>
                  </a:solidFill>
                </a:uFill>
                <a:latin typeface="Arial"/>
                <a:ea typeface="DejaVu Sans"/>
              </a:rPr>
              <a:t>
</a:t>
            </a:r>
            <a:r>
              <a:rPr b="0" lang="en-GB" sz="1400" spc="-1" strike="noStrike">
                <a:solidFill>
                  <a:srgbClr val="000000"/>
                </a:solidFill>
                <a:uFill>
                  <a:solidFill>
                    <a:srgbClr val="ffffff"/>
                  </a:solidFill>
                </a:uFill>
                <a:latin typeface="Arial"/>
                <a:ea typeface="DejaVu Sans"/>
              </a:rPr>
              <a:t>(e.g., IMS Network)</a:t>
            </a:r>
            <a:endParaRPr b="0" lang="en-GB" sz="1800" spc="-1" strike="noStrike">
              <a:solidFill>
                <a:srgbClr val="000000"/>
              </a:solidFill>
              <a:uFill>
                <a:solidFill>
                  <a:srgbClr val="ffffff"/>
                </a:solidFill>
              </a:uFill>
              <a:latin typeface="Arial"/>
            </a:endParaRPr>
          </a:p>
        </p:txBody>
      </p:sp>
      <p:sp>
        <p:nvSpPr>
          <p:cNvPr id="120" name="CustomShape 4"/>
          <p:cNvSpPr/>
          <p:nvPr/>
        </p:nvSpPr>
        <p:spPr>
          <a:xfrm>
            <a:off x="7403040" y="1591200"/>
            <a:ext cx="1344960" cy="884520"/>
          </a:xfrm>
          <a:custGeom>
            <a:avLst/>
            <a:gdLst/>
            <a:ahLst/>
            <a:rect l="l" t="t" r="r" b="b"/>
            <a:pathLst>
              <a:path w="21600" h="2160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moveTo>
                  <a:pt x="1074" y="12702"/>
                </a:moveTo>
                <a:cubicBezTo>
                  <a:pt x="1407" y="12969"/>
                  <a:pt x="1786" y="13110"/>
                  <a:pt x="2172" y="13110"/>
                </a:cubicBezTo>
                <a:cubicBezTo>
                  <a:pt x="2228" y="13109"/>
                  <a:pt x="2285" y="13107"/>
                  <a:pt x="2341" y="13101"/>
                </a:cubicBezTo>
                <a:moveTo>
                  <a:pt x="2909" y="17629"/>
                </a:moveTo>
                <a:cubicBezTo>
                  <a:pt x="3099" y="17599"/>
                  <a:pt x="3285" y="17535"/>
                  <a:pt x="3463" y="17439"/>
                </a:cubicBezTo>
                <a:moveTo>
                  <a:pt x="7895" y="18680"/>
                </a:moveTo>
                <a:cubicBezTo>
                  <a:pt x="7983" y="18985"/>
                  <a:pt x="8095" y="19277"/>
                  <a:pt x="8229" y="19550"/>
                </a:cubicBezTo>
                <a:moveTo>
                  <a:pt x="14267" y="18324"/>
                </a:moveTo>
                <a:cubicBezTo>
                  <a:pt x="14336" y="18013"/>
                  <a:pt x="14380" y="17693"/>
                  <a:pt x="14400" y="17370"/>
                </a:cubicBezTo>
                <a:moveTo>
                  <a:pt x="18694" y="15045"/>
                </a:moveTo>
                <a:cubicBezTo>
                  <a:pt x="18694" y="15034"/>
                  <a:pt x="18695" y="15024"/>
                  <a:pt x="18695" y="15013"/>
                </a:cubicBezTo>
                <a:cubicBezTo>
                  <a:pt x="18695" y="13508"/>
                  <a:pt x="18063" y="12136"/>
                  <a:pt x="17069" y="11477"/>
                </a:cubicBezTo>
                <a:moveTo>
                  <a:pt x="20165" y="8999"/>
                </a:moveTo>
                <a:cubicBezTo>
                  <a:pt x="20479" y="8635"/>
                  <a:pt x="20726" y="8177"/>
                  <a:pt x="20889" y="7661"/>
                </a:cubicBezTo>
                <a:moveTo>
                  <a:pt x="19186" y="3344"/>
                </a:moveTo>
                <a:cubicBezTo>
                  <a:pt x="19186" y="3328"/>
                  <a:pt x="19187" y="3313"/>
                  <a:pt x="19187" y="3297"/>
                </a:cubicBezTo>
                <a:cubicBezTo>
                  <a:pt x="19187" y="3101"/>
                  <a:pt x="19174" y="2905"/>
                  <a:pt x="19148" y="2712"/>
                </a:cubicBezTo>
                <a:moveTo>
                  <a:pt x="14905" y="1165"/>
                </a:moveTo>
                <a:cubicBezTo>
                  <a:pt x="14754" y="1408"/>
                  <a:pt x="14629" y="1679"/>
                  <a:pt x="14535" y="1971"/>
                </a:cubicBezTo>
                <a:moveTo>
                  <a:pt x="11221" y="1645"/>
                </a:moveTo>
                <a:cubicBezTo>
                  <a:pt x="11140" y="1866"/>
                  <a:pt x="11080" y="2099"/>
                  <a:pt x="11041" y="2340"/>
                </a:cubicBezTo>
                <a:moveTo>
                  <a:pt x="7645" y="3276"/>
                </a:moveTo>
                <a:cubicBezTo>
                  <a:pt x="7449" y="3016"/>
                  <a:pt x="7231" y="2790"/>
                  <a:pt x="6995" y="2602"/>
                </a:cubicBezTo>
                <a:moveTo>
                  <a:pt x="1942" y="7186"/>
                </a:moveTo>
                <a:cubicBezTo>
                  <a:pt x="1966" y="7426"/>
                  <a:pt x="2004" y="7663"/>
                  <a:pt x="2056" y="7895"/>
                </a:cubicBezTo>
              </a:path>
            </a:pathLst>
          </a:custGeom>
          <a:solidFill>
            <a:schemeClr val="bg2">
              <a:lumMod val="90000"/>
            </a:schemeClr>
          </a:solidFill>
          <a:ln w="9360">
            <a:solidFill>
              <a:schemeClr val="bg1">
                <a:lumMod val="75000"/>
              </a:schemeClr>
            </a:solidFill>
            <a:miter/>
          </a:ln>
          <a:effectLst>
            <a:outerShdw algn="ctr" dir="2700000" dist="107763" rotWithShape="0">
              <a:srgbClr val="808080"/>
            </a:outerShdw>
          </a:effectLst>
        </p:spPr>
        <p:style>
          <a:lnRef idx="0"/>
          <a:fillRef idx="0"/>
          <a:effectRef idx="0"/>
          <a:fontRef idx="minor"/>
        </p:style>
      </p:sp>
      <p:sp>
        <p:nvSpPr>
          <p:cNvPr id="121" name="CustomShape 5"/>
          <p:cNvSpPr/>
          <p:nvPr/>
        </p:nvSpPr>
        <p:spPr>
          <a:xfrm>
            <a:off x="7390080" y="1754640"/>
            <a:ext cx="1293840" cy="51660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en-GB" sz="1400" spc="-1" strike="noStrike">
                <a:solidFill>
                  <a:srgbClr val="000000"/>
                </a:solidFill>
                <a:uFill>
                  <a:solidFill>
                    <a:srgbClr val="ffffff"/>
                  </a:solidFill>
                </a:uFill>
                <a:latin typeface="Arial"/>
                <a:ea typeface="DejaVu Sans"/>
              </a:rPr>
              <a:t>APN #2</a:t>
            </a:r>
            <a:r>
              <a:rPr b="0" lang="en-GB" sz="1400" spc="-1" strike="noStrike">
                <a:solidFill>
                  <a:srgbClr val="000000"/>
                </a:solidFill>
                <a:uFill>
                  <a:solidFill>
                    <a:srgbClr val="ffffff"/>
                  </a:solidFill>
                </a:uFill>
                <a:latin typeface="Arial"/>
                <a:ea typeface="DejaVu Sans"/>
              </a:rPr>
              <a:t>
</a:t>
            </a:r>
            <a:r>
              <a:rPr b="0" lang="en-GB" sz="1400" spc="-1" strike="noStrike">
                <a:solidFill>
                  <a:srgbClr val="000000"/>
                </a:solidFill>
                <a:uFill>
                  <a:solidFill>
                    <a:srgbClr val="ffffff"/>
                  </a:solidFill>
                </a:uFill>
                <a:latin typeface="Arial"/>
                <a:ea typeface="DejaVu Sans"/>
              </a:rPr>
              <a:t>(e.g., internet)</a:t>
            </a:r>
            <a:endParaRPr b="0" lang="en-GB" sz="1800" spc="-1" strike="noStrike">
              <a:solidFill>
                <a:srgbClr val="000000"/>
              </a:solidFill>
              <a:uFill>
                <a:solidFill>
                  <a:srgbClr val="ffffff"/>
                </a:solidFill>
              </a:uFill>
              <a:latin typeface="Arial"/>
            </a:endParaRPr>
          </a:p>
        </p:txBody>
      </p:sp>
      <p:sp>
        <p:nvSpPr>
          <p:cNvPr id="122" name="Line 6"/>
          <p:cNvSpPr/>
          <p:nvPr/>
        </p:nvSpPr>
        <p:spPr>
          <a:xfrm>
            <a:off x="1133280" y="958320"/>
            <a:ext cx="4906800" cy="0"/>
          </a:xfrm>
          <a:prstGeom prst="line">
            <a:avLst/>
          </a:prstGeom>
          <a:ln w="38160">
            <a:solidFill>
              <a:srgbClr val="4a7ebb"/>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123" name="CustomShape 7"/>
          <p:cNvSpPr/>
          <p:nvPr/>
        </p:nvSpPr>
        <p:spPr>
          <a:xfrm>
            <a:off x="3075840" y="726480"/>
            <a:ext cx="46008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0070c0"/>
                </a:solidFill>
                <a:uFill>
                  <a:solidFill>
                    <a:srgbClr val="ffffff"/>
                  </a:solidFill>
                </a:uFill>
                <a:latin typeface="Arial"/>
                <a:ea typeface="DejaVu Sans"/>
              </a:rPr>
              <a:t>IP-a</a:t>
            </a:r>
            <a:endParaRPr b="0" lang="en-GB" sz="1800" spc="-1" strike="noStrike">
              <a:solidFill>
                <a:srgbClr val="000000"/>
              </a:solidFill>
              <a:uFill>
                <a:solidFill>
                  <a:srgbClr val="ffffff"/>
                </a:solidFill>
              </a:uFill>
              <a:latin typeface="Arial"/>
            </a:endParaRPr>
          </a:p>
        </p:txBody>
      </p:sp>
      <p:sp>
        <p:nvSpPr>
          <p:cNvPr id="124" name="Line 8"/>
          <p:cNvSpPr/>
          <p:nvPr/>
        </p:nvSpPr>
        <p:spPr>
          <a:xfrm>
            <a:off x="2987640" y="1125720"/>
            <a:ext cx="1313640" cy="360"/>
          </a:xfrm>
          <a:prstGeom prst="line">
            <a:avLst/>
          </a:prstGeom>
          <a:ln w="38160">
            <a:solidFill>
              <a:schemeClr val="accent3">
                <a:lumMod val="75000"/>
              </a:schemeClr>
            </a:solidFill>
            <a:round/>
            <a:headEnd len="med" type="diamond" w="med"/>
            <a:tailEnd len="med" type="diamond" w="med"/>
          </a:ln>
        </p:spPr>
        <p:style>
          <a:lnRef idx="1">
            <a:schemeClr val="accent1"/>
          </a:lnRef>
          <a:fillRef idx="0">
            <a:schemeClr val="accent1"/>
          </a:fillRef>
          <a:effectRef idx="0">
            <a:schemeClr val="accent1"/>
          </a:effectRef>
          <a:fontRef idx="minor"/>
        </p:style>
      </p:sp>
      <p:sp>
        <p:nvSpPr>
          <p:cNvPr id="125" name="Line 9"/>
          <p:cNvSpPr/>
          <p:nvPr/>
        </p:nvSpPr>
        <p:spPr>
          <a:xfrm>
            <a:off x="4608360" y="1123560"/>
            <a:ext cx="1313640" cy="360"/>
          </a:xfrm>
          <a:prstGeom prst="line">
            <a:avLst/>
          </a:prstGeom>
          <a:ln w="38160">
            <a:solidFill>
              <a:schemeClr val="accent3">
                <a:lumMod val="75000"/>
              </a:schemeClr>
            </a:solidFill>
            <a:round/>
            <a:headEnd len="med" type="diamond" w="med"/>
            <a:tailEnd len="med" type="diamond" w="med"/>
          </a:ln>
        </p:spPr>
        <p:style>
          <a:lnRef idx="1">
            <a:schemeClr val="accent1"/>
          </a:lnRef>
          <a:fillRef idx="0">
            <a:schemeClr val="accent1"/>
          </a:fillRef>
          <a:effectRef idx="0">
            <a:schemeClr val="accent1"/>
          </a:effectRef>
          <a:fontRef idx="minor"/>
        </p:style>
      </p:sp>
      <p:sp>
        <p:nvSpPr>
          <p:cNvPr id="126" name="CustomShape 10"/>
          <p:cNvSpPr/>
          <p:nvPr/>
        </p:nvSpPr>
        <p:spPr>
          <a:xfrm>
            <a:off x="3270600" y="917640"/>
            <a:ext cx="71460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Arial"/>
                <a:ea typeface="DejaVu Sans"/>
              </a:rPr>
              <a:t>GTP-a1</a:t>
            </a:r>
            <a:endParaRPr b="0" lang="en-GB" sz="1800" spc="-1" strike="noStrike">
              <a:solidFill>
                <a:srgbClr val="000000"/>
              </a:solidFill>
              <a:uFill>
                <a:solidFill>
                  <a:srgbClr val="ffffff"/>
                </a:solidFill>
              </a:uFill>
              <a:latin typeface="Arial"/>
            </a:endParaRPr>
          </a:p>
        </p:txBody>
      </p:sp>
      <p:sp>
        <p:nvSpPr>
          <p:cNvPr id="127" name="CustomShape 11"/>
          <p:cNvSpPr/>
          <p:nvPr/>
        </p:nvSpPr>
        <p:spPr>
          <a:xfrm>
            <a:off x="4955760" y="915480"/>
            <a:ext cx="71460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Arial"/>
                <a:ea typeface="DejaVu Sans"/>
              </a:rPr>
              <a:t>GTP-a2</a:t>
            </a:r>
            <a:endParaRPr b="0" lang="en-GB" sz="1800" spc="-1" strike="noStrike">
              <a:solidFill>
                <a:srgbClr val="000000"/>
              </a:solidFill>
              <a:uFill>
                <a:solidFill>
                  <a:srgbClr val="ffffff"/>
                </a:solidFill>
              </a:uFill>
              <a:latin typeface="Arial"/>
            </a:endParaRPr>
          </a:p>
        </p:txBody>
      </p:sp>
      <p:sp>
        <p:nvSpPr>
          <p:cNvPr id="128" name="Line 12"/>
          <p:cNvSpPr/>
          <p:nvPr/>
        </p:nvSpPr>
        <p:spPr>
          <a:xfrm>
            <a:off x="1272600" y="1123560"/>
            <a:ext cx="1313640" cy="360"/>
          </a:xfrm>
          <a:prstGeom prst="line">
            <a:avLst/>
          </a:prstGeom>
          <a:ln w="38160">
            <a:solidFill>
              <a:schemeClr val="accent6">
                <a:lumMod val="60000"/>
                <a:lumOff val="40000"/>
                <a:alpha val="47059"/>
              </a:schemeClr>
            </a:solidFill>
            <a:round/>
            <a:headEnd len="med" type="diamond" w="med"/>
            <a:tailEnd len="med" type="diamond" w="med"/>
          </a:ln>
        </p:spPr>
        <p:style>
          <a:lnRef idx="1">
            <a:schemeClr val="accent1"/>
          </a:lnRef>
          <a:fillRef idx="0">
            <a:schemeClr val="accent1"/>
          </a:fillRef>
          <a:effectRef idx="0">
            <a:schemeClr val="accent1"/>
          </a:effectRef>
          <a:fontRef idx="minor"/>
        </p:style>
      </p:sp>
      <p:sp>
        <p:nvSpPr>
          <p:cNvPr id="129" name="CustomShape 13"/>
          <p:cNvSpPr/>
          <p:nvPr/>
        </p:nvSpPr>
        <p:spPr>
          <a:xfrm>
            <a:off x="1522080" y="915480"/>
            <a:ext cx="73908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fac090"/>
                </a:solidFill>
                <a:uFill>
                  <a:solidFill>
                    <a:srgbClr val="ffffff"/>
                  </a:solidFill>
                </a:uFill>
                <a:latin typeface="Arial"/>
                <a:ea typeface="DejaVu Sans"/>
              </a:rPr>
              <a:t>PDCP-a</a:t>
            </a:r>
            <a:endParaRPr b="0" lang="en-GB" sz="1800" spc="-1" strike="noStrike">
              <a:solidFill>
                <a:srgbClr val="000000"/>
              </a:solidFill>
              <a:uFill>
                <a:solidFill>
                  <a:srgbClr val="ffffff"/>
                </a:solidFill>
              </a:uFill>
              <a:latin typeface="Arial"/>
            </a:endParaRPr>
          </a:p>
        </p:txBody>
      </p:sp>
      <p:sp>
        <p:nvSpPr>
          <p:cNvPr id="130" name="Line 14"/>
          <p:cNvSpPr/>
          <p:nvPr/>
        </p:nvSpPr>
        <p:spPr>
          <a:xfrm>
            <a:off x="6305760" y="981720"/>
            <a:ext cx="793800" cy="50760"/>
          </a:xfrm>
          <a:prstGeom prst="line">
            <a:avLst/>
          </a:prstGeom>
          <a:ln w="38160">
            <a:solidFill>
              <a:srgbClr val="4a7ebb"/>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131" name="Line 15"/>
          <p:cNvSpPr/>
          <p:nvPr/>
        </p:nvSpPr>
        <p:spPr>
          <a:xfrm>
            <a:off x="1131120" y="1574280"/>
            <a:ext cx="4906800" cy="0"/>
          </a:xfrm>
          <a:prstGeom prst="line">
            <a:avLst/>
          </a:prstGeom>
          <a:ln w="38160">
            <a:solidFill>
              <a:srgbClr val="4a7ebb"/>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132" name="CustomShape 16"/>
          <p:cNvSpPr/>
          <p:nvPr/>
        </p:nvSpPr>
        <p:spPr>
          <a:xfrm>
            <a:off x="3061080" y="1342440"/>
            <a:ext cx="46764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0070c0"/>
                </a:solidFill>
                <a:uFill>
                  <a:solidFill>
                    <a:srgbClr val="ffffff"/>
                  </a:solidFill>
                </a:uFill>
                <a:latin typeface="Arial"/>
                <a:ea typeface="DejaVu Sans"/>
              </a:rPr>
              <a:t>IP-b</a:t>
            </a:r>
            <a:endParaRPr b="0" lang="en-GB" sz="1800" spc="-1" strike="noStrike">
              <a:solidFill>
                <a:srgbClr val="000000"/>
              </a:solidFill>
              <a:uFill>
                <a:solidFill>
                  <a:srgbClr val="ffffff"/>
                </a:solidFill>
              </a:uFill>
              <a:latin typeface="Arial"/>
            </a:endParaRPr>
          </a:p>
        </p:txBody>
      </p:sp>
      <p:sp>
        <p:nvSpPr>
          <p:cNvPr id="133" name="Line 17"/>
          <p:cNvSpPr/>
          <p:nvPr/>
        </p:nvSpPr>
        <p:spPr>
          <a:xfrm>
            <a:off x="2985480" y="1741680"/>
            <a:ext cx="1313640" cy="360"/>
          </a:xfrm>
          <a:prstGeom prst="line">
            <a:avLst/>
          </a:prstGeom>
          <a:ln w="38160">
            <a:solidFill>
              <a:schemeClr val="accent3">
                <a:lumMod val="75000"/>
              </a:schemeClr>
            </a:solidFill>
            <a:round/>
            <a:headEnd len="med" type="diamond" w="med"/>
            <a:tailEnd len="med" type="diamond" w="med"/>
          </a:ln>
        </p:spPr>
        <p:style>
          <a:lnRef idx="1">
            <a:schemeClr val="accent1"/>
          </a:lnRef>
          <a:fillRef idx="0">
            <a:schemeClr val="accent1"/>
          </a:fillRef>
          <a:effectRef idx="0">
            <a:schemeClr val="accent1"/>
          </a:effectRef>
          <a:fontRef idx="minor"/>
        </p:style>
      </p:sp>
      <p:sp>
        <p:nvSpPr>
          <p:cNvPr id="134" name="Line 18"/>
          <p:cNvSpPr/>
          <p:nvPr/>
        </p:nvSpPr>
        <p:spPr>
          <a:xfrm>
            <a:off x="4606200" y="1739520"/>
            <a:ext cx="1313640" cy="360"/>
          </a:xfrm>
          <a:prstGeom prst="line">
            <a:avLst/>
          </a:prstGeom>
          <a:ln w="38160">
            <a:solidFill>
              <a:schemeClr val="accent3">
                <a:lumMod val="75000"/>
              </a:schemeClr>
            </a:solidFill>
            <a:round/>
            <a:headEnd len="med" type="diamond" w="med"/>
            <a:tailEnd len="med" type="diamond" w="med"/>
          </a:ln>
        </p:spPr>
        <p:style>
          <a:lnRef idx="1">
            <a:schemeClr val="accent1"/>
          </a:lnRef>
          <a:fillRef idx="0">
            <a:schemeClr val="accent1"/>
          </a:fillRef>
          <a:effectRef idx="0">
            <a:schemeClr val="accent1"/>
          </a:effectRef>
          <a:fontRef idx="minor"/>
        </p:style>
      </p:sp>
      <p:sp>
        <p:nvSpPr>
          <p:cNvPr id="135" name="CustomShape 19"/>
          <p:cNvSpPr/>
          <p:nvPr/>
        </p:nvSpPr>
        <p:spPr>
          <a:xfrm>
            <a:off x="3268800" y="1533600"/>
            <a:ext cx="72216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Arial"/>
                <a:ea typeface="DejaVu Sans"/>
              </a:rPr>
              <a:t>GTP-b1</a:t>
            </a:r>
            <a:endParaRPr b="0" lang="en-GB" sz="1800" spc="-1" strike="noStrike">
              <a:solidFill>
                <a:srgbClr val="000000"/>
              </a:solidFill>
              <a:uFill>
                <a:solidFill>
                  <a:srgbClr val="ffffff"/>
                </a:solidFill>
              </a:uFill>
              <a:latin typeface="Arial"/>
            </a:endParaRPr>
          </a:p>
        </p:txBody>
      </p:sp>
      <p:sp>
        <p:nvSpPr>
          <p:cNvPr id="136" name="CustomShape 20"/>
          <p:cNvSpPr/>
          <p:nvPr/>
        </p:nvSpPr>
        <p:spPr>
          <a:xfrm>
            <a:off x="4953960" y="1531440"/>
            <a:ext cx="72216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77933c"/>
                </a:solidFill>
                <a:uFill>
                  <a:solidFill>
                    <a:srgbClr val="ffffff"/>
                  </a:solidFill>
                </a:uFill>
                <a:latin typeface="Arial"/>
                <a:ea typeface="DejaVu Sans"/>
              </a:rPr>
              <a:t>GTP-b2</a:t>
            </a:r>
            <a:endParaRPr b="0" lang="en-GB" sz="1800" spc="-1" strike="noStrike">
              <a:solidFill>
                <a:srgbClr val="000000"/>
              </a:solidFill>
              <a:uFill>
                <a:solidFill>
                  <a:srgbClr val="ffffff"/>
                </a:solidFill>
              </a:uFill>
              <a:latin typeface="Arial"/>
            </a:endParaRPr>
          </a:p>
        </p:txBody>
      </p:sp>
      <p:sp>
        <p:nvSpPr>
          <p:cNvPr id="137" name="Line 21"/>
          <p:cNvSpPr/>
          <p:nvPr/>
        </p:nvSpPr>
        <p:spPr>
          <a:xfrm>
            <a:off x="1270440" y="1739520"/>
            <a:ext cx="1313640" cy="360"/>
          </a:xfrm>
          <a:prstGeom prst="line">
            <a:avLst/>
          </a:prstGeom>
          <a:ln w="38160">
            <a:solidFill>
              <a:schemeClr val="accent6">
                <a:lumMod val="60000"/>
                <a:lumOff val="40000"/>
                <a:alpha val="47059"/>
              </a:schemeClr>
            </a:solidFill>
            <a:round/>
            <a:headEnd len="med" type="diamond" w="med"/>
            <a:tailEnd len="med" type="diamond" w="med"/>
          </a:ln>
        </p:spPr>
        <p:style>
          <a:lnRef idx="1">
            <a:schemeClr val="accent1"/>
          </a:lnRef>
          <a:fillRef idx="0">
            <a:schemeClr val="accent1"/>
          </a:fillRef>
          <a:effectRef idx="0">
            <a:schemeClr val="accent1"/>
          </a:effectRef>
          <a:fontRef idx="minor"/>
        </p:style>
      </p:sp>
      <p:sp>
        <p:nvSpPr>
          <p:cNvPr id="138" name="CustomShape 22"/>
          <p:cNvSpPr/>
          <p:nvPr/>
        </p:nvSpPr>
        <p:spPr>
          <a:xfrm>
            <a:off x="1520280" y="1531440"/>
            <a:ext cx="746640" cy="272880"/>
          </a:xfrm>
          <a:prstGeom prst="rect">
            <a:avLst/>
          </a:prstGeom>
          <a:noFill/>
          <a:ln>
            <a:noFill/>
          </a:ln>
        </p:spPr>
        <p:style>
          <a:lnRef idx="0"/>
          <a:fillRef idx="0"/>
          <a:effectRef idx="0"/>
          <a:fontRef idx="minor"/>
        </p:style>
        <p:txBody>
          <a:bodyPr wrap="none" lIns="90000" rIns="90000" tIns="45000" bIns="45000"/>
          <a:p>
            <a:pPr>
              <a:lnSpc>
                <a:spcPct val="100000"/>
              </a:lnSpc>
            </a:pPr>
            <a:r>
              <a:rPr b="1" lang="en-GB" sz="1200" spc="-1" strike="noStrike">
                <a:solidFill>
                  <a:srgbClr val="fac090"/>
                </a:solidFill>
                <a:uFill>
                  <a:solidFill>
                    <a:srgbClr val="ffffff"/>
                  </a:solidFill>
                </a:uFill>
                <a:latin typeface="Arial"/>
                <a:ea typeface="DejaVu Sans"/>
              </a:rPr>
              <a:t>PDCP-b</a:t>
            </a:r>
            <a:endParaRPr b="0" lang="en-GB" sz="1800" spc="-1" strike="noStrike">
              <a:solidFill>
                <a:srgbClr val="000000"/>
              </a:solidFill>
              <a:uFill>
                <a:solidFill>
                  <a:srgbClr val="ffffff"/>
                </a:solidFill>
              </a:uFill>
              <a:latin typeface="Arial"/>
            </a:endParaRPr>
          </a:p>
        </p:txBody>
      </p:sp>
      <p:sp>
        <p:nvSpPr>
          <p:cNvPr id="139" name="Line 23"/>
          <p:cNvSpPr/>
          <p:nvPr/>
        </p:nvSpPr>
        <p:spPr>
          <a:xfrm>
            <a:off x="6310440" y="1640880"/>
            <a:ext cx="940320" cy="347760"/>
          </a:xfrm>
          <a:prstGeom prst="line">
            <a:avLst/>
          </a:prstGeom>
          <a:ln w="38160">
            <a:solidFill>
              <a:srgbClr val="4a7ebb"/>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140" name="Line 24"/>
          <p:cNvSpPr/>
          <p:nvPr/>
        </p:nvSpPr>
        <p:spPr>
          <a:xfrm>
            <a:off x="1347480" y="777960"/>
            <a:ext cx="4326120" cy="360"/>
          </a:xfrm>
          <a:prstGeom prst="line">
            <a:avLst/>
          </a:prstGeom>
          <a:ln>
            <a:solidFill>
              <a:srgbClr val="0070c0"/>
            </a:solidFill>
            <a:round/>
          </a:ln>
        </p:spPr>
        <p:style>
          <a:lnRef idx="1">
            <a:schemeClr val="accent1"/>
          </a:lnRef>
          <a:fillRef idx="0">
            <a:schemeClr val="accent1"/>
          </a:fillRef>
          <a:effectRef idx="0">
            <a:schemeClr val="accent1"/>
          </a:effectRef>
          <a:fontRef idx="minor"/>
        </p:style>
      </p:sp>
      <p:sp>
        <p:nvSpPr>
          <p:cNvPr id="141" name="Line 25"/>
          <p:cNvSpPr/>
          <p:nvPr/>
        </p:nvSpPr>
        <p:spPr>
          <a:xfrm>
            <a:off x="1347480" y="1219680"/>
            <a:ext cx="4326120" cy="360"/>
          </a:xfrm>
          <a:prstGeom prst="line">
            <a:avLst/>
          </a:prstGeom>
          <a:ln>
            <a:solidFill>
              <a:srgbClr val="0070c0"/>
            </a:solidFill>
            <a:round/>
          </a:ln>
        </p:spPr>
        <p:style>
          <a:lnRef idx="1">
            <a:schemeClr val="accent1"/>
          </a:lnRef>
          <a:fillRef idx="0">
            <a:schemeClr val="accent1"/>
          </a:fillRef>
          <a:effectRef idx="0">
            <a:schemeClr val="accent1"/>
          </a:effectRef>
          <a:fontRef idx="minor"/>
        </p:style>
      </p:sp>
      <p:sp>
        <p:nvSpPr>
          <p:cNvPr id="142" name="CustomShape 26"/>
          <p:cNvSpPr/>
          <p:nvPr/>
        </p:nvSpPr>
        <p:spPr>
          <a:xfrm>
            <a:off x="5513040" y="777960"/>
            <a:ext cx="320760" cy="441360"/>
          </a:xfrm>
          <a:prstGeom prst="ellipse">
            <a:avLst/>
          </a:prstGeom>
          <a:noFill/>
          <a:ln w="9360">
            <a:solidFill>
              <a:srgbClr val="0070c0"/>
            </a:solidFill>
            <a:round/>
          </a:ln>
        </p:spPr>
        <p:style>
          <a:lnRef idx="2">
            <a:schemeClr val="accent1">
              <a:shade val="50000"/>
            </a:schemeClr>
          </a:lnRef>
          <a:fillRef idx="1">
            <a:schemeClr val="accent1"/>
          </a:fillRef>
          <a:effectRef idx="0">
            <a:schemeClr val="accent1"/>
          </a:effectRef>
          <a:fontRef idx="minor"/>
        </p:style>
      </p:sp>
      <p:sp>
        <p:nvSpPr>
          <p:cNvPr id="143" name="CustomShape 27"/>
          <p:cNvSpPr/>
          <p:nvPr/>
        </p:nvSpPr>
        <p:spPr>
          <a:xfrm>
            <a:off x="1187280" y="777960"/>
            <a:ext cx="320760" cy="441360"/>
          </a:xfrm>
          <a:prstGeom prst="ellipse">
            <a:avLst/>
          </a:prstGeom>
          <a:noFill/>
          <a:ln w="9360">
            <a:solidFill>
              <a:srgbClr val="0070c0"/>
            </a:solidFill>
            <a:round/>
          </a:ln>
        </p:spPr>
        <p:style>
          <a:lnRef idx="2">
            <a:schemeClr val="accent1">
              <a:shade val="50000"/>
            </a:schemeClr>
          </a:lnRef>
          <a:fillRef idx="1">
            <a:schemeClr val="accent1"/>
          </a:fillRef>
          <a:effectRef idx="0">
            <a:schemeClr val="accent1"/>
          </a:effectRef>
          <a:fontRef idx="minor"/>
        </p:style>
      </p:sp>
      <p:sp>
        <p:nvSpPr>
          <p:cNvPr id="144" name="Line 28"/>
          <p:cNvSpPr/>
          <p:nvPr/>
        </p:nvSpPr>
        <p:spPr>
          <a:xfrm>
            <a:off x="1345320" y="1380960"/>
            <a:ext cx="4326120" cy="360"/>
          </a:xfrm>
          <a:prstGeom prst="line">
            <a:avLst/>
          </a:prstGeom>
          <a:ln>
            <a:solidFill>
              <a:srgbClr val="0070c0"/>
            </a:solidFill>
            <a:round/>
          </a:ln>
        </p:spPr>
        <p:style>
          <a:lnRef idx="1">
            <a:schemeClr val="accent1"/>
          </a:lnRef>
          <a:fillRef idx="0">
            <a:schemeClr val="accent1"/>
          </a:fillRef>
          <a:effectRef idx="0">
            <a:schemeClr val="accent1"/>
          </a:effectRef>
          <a:fontRef idx="minor"/>
        </p:style>
      </p:sp>
      <p:sp>
        <p:nvSpPr>
          <p:cNvPr id="145" name="Line 29"/>
          <p:cNvSpPr/>
          <p:nvPr/>
        </p:nvSpPr>
        <p:spPr>
          <a:xfrm>
            <a:off x="1345320" y="1822680"/>
            <a:ext cx="4326120" cy="360"/>
          </a:xfrm>
          <a:prstGeom prst="line">
            <a:avLst/>
          </a:prstGeom>
          <a:ln>
            <a:solidFill>
              <a:srgbClr val="0070c0"/>
            </a:solidFill>
            <a:round/>
          </a:ln>
        </p:spPr>
        <p:style>
          <a:lnRef idx="1">
            <a:schemeClr val="accent1"/>
          </a:lnRef>
          <a:fillRef idx="0">
            <a:schemeClr val="accent1"/>
          </a:fillRef>
          <a:effectRef idx="0">
            <a:schemeClr val="accent1"/>
          </a:effectRef>
          <a:fontRef idx="minor"/>
        </p:style>
      </p:sp>
      <p:sp>
        <p:nvSpPr>
          <p:cNvPr id="146" name="CustomShape 30"/>
          <p:cNvSpPr/>
          <p:nvPr/>
        </p:nvSpPr>
        <p:spPr>
          <a:xfrm>
            <a:off x="5510880" y="1381320"/>
            <a:ext cx="320760" cy="441360"/>
          </a:xfrm>
          <a:prstGeom prst="ellipse">
            <a:avLst/>
          </a:prstGeom>
          <a:noFill/>
          <a:ln w="9360">
            <a:solidFill>
              <a:srgbClr val="0070c0"/>
            </a:solidFill>
            <a:round/>
          </a:ln>
        </p:spPr>
        <p:style>
          <a:lnRef idx="2">
            <a:schemeClr val="accent1">
              <a:shade val="50000"/>
            </a:schemeClr>
          </a:lnRef>
          <a:fillRef idx="1">
            <a:schemeClr val="accent1"/>
          </a:fillRef>
          <a:effectRef idx="0">
            <a:schemeClr val="accent1"/>
          </a:effectRef>
          <a:fontRef idx="minor"/>
        </p:style>
      </p:sp>
      <p:sp>
        <p:nvSpPr>
          <p:cNvPr id="147" name="CustomShape 31"/>
          <p:cNvSpPr/>
          <p:nvPr/>
        </p:nvSpPr>
        <p:spPr>
          <a:xfrm>
            <a:off x="1185120" y="1381320"/>
            <a:ext cx="320760" cy="441360"/>
          </a:xfrm>
          <a:prstGeom prst="ellipse">
            <a:avLst/>
          </a:prstGeom>
          <a:noFill/>
          <a:ln w="9360">
            <a:solidFill>
              <a:srgbClr val="0070c0"/>
            </a:solidFill>
            <a:round/>
          </a:ln>
        </p:spPr>
        <p:style>
          <a:lnRef idx="2">
            <a:schemeClr val="accent1">
              <a:shade val="50000"/>
            </a:schemeClr>
          </a:lnRef>
          <a:fillRef idx="1">
            <a:schemeClr val="accent1"/>
          </a:fillRef>
          <a:effectRef idx="0">
            <a:schemeClr val="accent1"/>
          </a:effectRef>
          <a:fontRef idx="minor"/>
        </p:style>
      </p:sp>
      <p:sp>
        <p:nvSpPr>
          <p:cNvPr id="148" name="CustomShape 32"/>
          <p:cNvSpPr/>
          <p:nvPr/>
        </p:nvSpPr>
        <p:spPr>
          <a:xfrm>
            <a:off x="142560" y="4572000"/>
            <a:ext cx="8727840" cy="1840320"/>
          </a:xfrm>
          <a:prstGeom prst="rect">
            <a:avLst/>
          </a:prstGeom>
          <a:noFill/>
          <a:ln>
            <a:noFill/>
          </a:ln>
        </p:spPr>
        <p:style>
          <a:lnRef idx="0"/>
          <a:fillRef idx="0"/>
          <a:effectRef idx="0"/>
          <a:fontRef idx="minor"/>
        </p:style>
        <p:txBody>
          <a:bodyPr lIns="90000" rIns="90000" tIns="45000" bIns="45000"/>
          <a:p>
            <a:pPr>
              <a:lnSpc>
                <a:spcPct val="100000"/>
              </a:lnSpc>
            </a:pPr>
            <a:r>
              <a:rPr b="1" lang="en-GB" sz="1600" spc="-1" strike="noStrike">
                <a:solidFill>
                  <a:srgbClr val="000000"/>
                </a:solidFill>
                <a:uFill>
                  <a:solidFill>
                    <a:srgbClr val="ffffff"/>
                  </a:solidFill>
                </a:uFill>
                <a:latin typeface="Arial"/>
                <a:ea typeface="DejaVu Sans"/>
              </a:rPr>
              <a:t>Snippets from liaison statement to 3GPP</a:t>
            </a:r>
            <a:r>
              <a:rPr b="0" lang="en-GB" sz="1200" spc="-1" strike="noStrike">
                <a:solidFill>
                  <a:srgbClr val="000000"/>
                </a:solidFill>
                <a:uFill>
                  <a:solidFill>
                    <a:srgbClr val="ffffff"/>
                  </a:solidFill>
                </a:uFill>
                <a:latin typeface="Arial"/>
                <a:ea typeface="DejaVu Sans"/>
              </a:rPr>
              <a:t>
</a:t>
            </a:r>
            <a:r>
              <a:rPr b="0" lang="en-GB" sz="1100" spc="-1" strike="noStrike">
                <a:solidFill>
                  <a:srgbClr val="000000"/>
                </a:solidFill>
                <a:uFill>
                  <a:solidFill>
                    <a:srgbClr val="ffffff"/>
                  </a:solidFill>
                </a:uFill>
                <a:latin typeface="Courier New"/>
                <a:ea typeface="DejaVu Sans"/>
              </a:rPr>
              <a:t>“ ….. However, ECN is now being used in a number of environments including coder selection and rate adaptation, where 3GPP protocols such as PDCP encapsulate IP. As active queue management (AQM) and ECN become widely deployed in 3GPP networks and interconnected IP networks, it could be incompatible with the standardized use of ECN across the end-to-end IP transport [draft-ietf-aqm-recommendation].</a:t>
            </a:r>
            <a:endParaRPr b="0" lang="en-GB" sz="1800" spc="-1" strike="noStrike">
              <a:solidFill>
                <a:srgbClr val="000000"/>
              </a:solidFill>
              <a:uFill>
                <a:solidFill>
                  <a:srgbClr val="ffffff"/>
                </a:solidFill>
              </a:uFill>
              <a:latin typeface="Arial"/>
            </a:endParaRPr>
          </a:p>
          <a:p>
            <a:pPr>
              <a:lnSpc>
                <a:spcPct val="100000"/>
              </a:lnSpc>
            </a:pPr>
            <a:r>
              <a:rPr b="0" lang="en-GB" sz="1100" spc="-1" strike="noStrike">
                <a:solidFill>
                  <a:srgbClr val="000000"/>
                </a:solidFill>
                <a:uFill>
                  <a:solidFill>
                    <a:srgbClr val="ffffff"/>
                  </a:solidFill>
                </a:uFill>
                <a:latin typeface="Courier New"/>
                <a:ea typeface="DejaVu Sans"/>
              </a:rPr>
              <a:t>……”</a:t>
            </a:r>
            <a:endParaRPr b="0" lang="en-GB" sz="1800" spc="-1" strike="noStrike">
              <a:solidFill>
                <a:srgbClr val="000000"/>
              </a:solidFill>
              <a:uFill>
                <a:solidFill>
                  <a:srgbClr val="ffffff"/>
                </a:solidFill>
              </a:uFill>
              <a:latin typeface="Arial"/>
            </a:endParaRPr>
          </a:p>
          <a:p>
            <a:pPr>
              <a:lnSpc>
                <a:spcPct val="100000"/>
              </a:lnSpc>
            </a:pPr>
            <a:r>
              <a:rPr b="0" lang="en-GB" sz="1100" spc="-1" strike="noStrike">
                <a:solidFill>
                  <a:srgbClr val="000000"/>
                </a:solidFill>
                <a:uFill>
                  <a:solidFill>
                    <a:srgbClr val="ffffff"/>
                  </a:solidFill>
                </a:uFill>
                <a:latin typeface="Courier New"/>
                <a:ea typeface="DejaVu Sans"/>
              </a:rPr>
              <a:t>“</a:t>
            </a:r>
            <a:r>
              <a:rPr b="0" lang="en-GB" sz="1100" spc="-1" strike="noStrike">
                <a:solidFill>
                  <a:srgbClr val="000000"/>
                </a:solidFill>
                <a:uFill>
                  <a:solidFill>
                    <a:srgbClr val="ffffff"/>
                  </a:solidFill>
                </a:uFill>
                <a:latin typeface="Courier New"/>
                <a:ea typeface="DejaVu Sans"/>
              </a:rPr>
              <a:t>The IETF is now considering new uses of ECN for low latency [draft-welzl-ecn-benefits] that would be applicable to 5G mobile flows. However, the IETF has realized that it has given little if any guidance on how to add explicit congestion notification to lower layer protocols or interfaces between lower layers and ECN in IP.”</a:t>
            </a:r>
            <a:endParaRPr b="0" lang="en-GB" sz="1800" spc="-1" strike="noStrike">
              <a:solidFill>
                <a:srgbClr val="000000"/>
              </a:solidFill>
              <a:uFill>
                <a:solidFill>
                  <a:srgbClr val="ffffff"/>
                </a:solidFill>
              </a:uFill>
              <a:latin typeface="Arial"/>
            </a:endParaRPr>
          </a:p>
        </p:txBody>
      </p:sp>
      <p:sp>
        <p:nvSpPr>
          <p:cNvPr id="149" name="CustomShape 33"/>
          <p:cNvSpPr/>
          <p:nvPr/>
        </p:nvSpPr>
        <p:spPr>
          <a:xfrm>
            <a:off x="1995120" y="3689640"/>
            <a:ext cx="1555200" cy="249120"/>
          </a:xfrm>
          <a:prstGeom prst="ellipse">
            <a:avLst/>
          </a:prstGeom>
          <a:noFill/>
          <a:ln>
            <a:solidFill>
              <a:srgbClr val="c00000"/>
            </a:solidFill>
            <a:round/>
          </a:ln>
        </p:spPr>
        <p:style>
          <a:lnRef idx="2">
            <a:schemeClr val="accent1">
              <a:shade val="50000"/>
            </a:schemeClr>
          </a:lnRef>
          <a:fillRef idx="1">
            <a:schemeClr val="accent1"/>
          </a:fillRef>
          <a:effectRef idx="0">
            <a:schemeClr val="accent1"/>
          </a:effectRef>
          <a:fontRef idx="minor"/>
        </p:style>
      </p:sp>
      <p:sp>
        <p:nvSpPr>
          <p:cNvPr id="150" name="CustomShape 34"/>
          <p:cNvSpPr/>
          <p:nvPr/>
        </p:nvSpPr>
        <p:spPr>
          <a:xfrm>
            <a:off x="1205640" y="3879720"/>
            <a:ext cx="3102840" cy="516600"/>
          </a:xfrm>
          <a:prstGeom prst="rect">
            <a:avLst/>
          </a:prstGeom>
          <a:noFill/>
          <a:ln>
            <a:noFill/>
          </a:ln>
        </p:spPr>
        <p:style>
          <a:lnRef idx="0"/>
          <a:fillRef idx="0"/>
          <a:effectRef idx="0"/>
          <a:fontRef idx="minor"/>
        </p:style>
        <p:txBody>
          <a:bodyPr wrap="none" lIns="90000" rIns="90000" tIns="45000" bIns="45000"/>
          <a:p>
            <a:pPr algn="ctr">
              <a:lnSpc>
                <a:spcPct val="100000"/>
              </a:lnSpc>
            </a:pPr>
            <a:r>
              <a:rPr b="0" lang="en-GB" sz="1400" spc="-1" strike="noStrike">
                <a:solidFill>
                  <a:srgbClr val="c00000"/>
                </a:solidFill>
                <a:uFill>
                  <a:solidFill>
                    <a:srgbClr val="ffffff"/>
                  </a:solidFill>
                </a:uFill>
                <a:latin typeface="Arial"/>
                <a:ea typeface="DejaVu Sans"/>
              </a:rPr>
              <a:t>ECN mark – set on radio congestion,</a:t>
            </a:r>
            <a:endParaRPr b="0" lang="en-GB" sz="1800" spc="-1" strike="noStrike">
              <a:solidFill>
                <a:srgbClr val="000000"/>
              </a:solidFill>
              <a:uFill>
                <a:solidFill>
                  <a:srgbClr val="ffffff"/>
                </a:solidFill>
              </a:uFill>
              <a:latin typeface="Arial"/>
            </a:endParaRPr>
          </a:p>
          <a:p>
            <a:pPr algn="ctr">
              <a:lnSpc>
                <a:spcPct val="100000"/>
              </a:lnSpc>
            </a:pPr>
            <a:r>
              <a:rPr b="0" lang="en-GB" sz="1400" spc="-1" strike="noStrike">
                <a:solidFill>
                  <a:srgbClr val="c00000"/>
                </a:solidFill>
                <a:uFill>
                  <a:solidFill>
                    <a:srgbClr val="ffffff"/>
                  </a:solidFill>
                </a:uFill>
                <a:latin typeface="Arial"/>
                <a:ea typeface="DejaVu Sans"/>
              </a:rPr>
              <a:t> </a:t>
            </a:r>
            <a:r>
              <a:rPr b="0" lang="en-GB" sz="1400" spc="-1" strike="noStrike">
                <a:solidFill>
                  <a:srgbClr val="c00000"/>
                </a:solidFill>
                <a:uFill>
                  <a:solidFill>
                    <a:srgbClr val="ffffff"/>
                  </a:solidFill>
                </a:uFill>
                <a:latin typeface="Arial"/>
                <a:ea typeface="DejaVu Sans"/>
              </a:rPr>
              <a:t>used to trigger rate adaptation </a:t>
            </a:r>
            <a:endParaRPr b="0" lang="en-GB" sz="1800" spc="-1" strike="noStrike">
              <a:solidFill>
                <a:srgbClr val="000000"/>
              </a:solidFill>
              <a:uFill>
                <a:solidFill>
                  <a:srgbClr val="ffffff"/>
                </a:solidFill>
              </a:uFill>
              <a:latin typeface="Arial"/>
            </a:endParaRPr>
          </a:p>
        </p:txBody>
      </p:sp>
      <p:sp>
        <p:nvSpPr>
          <p:cNvPr id="151" name="CustomShape 35"/>
          <p:cNvSpPr/>
          <p:nvPr/>
        </p:nvSpPr>
        <p:spPr>
          <a:xfrm>
            <a:off x="5367600" y="3972600"/>
            <a:ext cx="3194280" cy="516600"/>
          </a:xfrm>
          <a:prstGeom prst="rect">
            <a:avLst/>
          </a:prstGeom>
          <a:noFill/>
          <a:ln>
            <a:noFill/>
          </a:ln>
        </p:spPr>
        <p:style>
          <a:lnRef idx="0"/>
          <a:fillRef idx="0"/>
          <a:effectRef idx="0"/>
          <a:fontRef idx="minor"/>
        </p:style>
        <p:txBody>
          <a:bodyPr lIns="90000" rIns="90000" tIns="45000" bIns="45000"/>
          <a:p>
            <a:pPr algn="ctr">
              <a:lnSpc>
                <a:spcPct val="100000"/>
              </a:lnSpc>
            </a:pPr>
            <a:r>
              <a:rPr b="0" lang="en-GB" sz="1400" spc="-1" strike="noStrike">
                <a:solidFill>
                  <a:srgbClr val="c00000"/>
                </a:solidFill>
                <a:uFill>
                  <a:solidFill>
                    <a:srgbClr val="ffffff"/>
                  </a:solidFill>
                </a:uFill>
                <a:latin typeface="Arial"/>
                <a:ea typeface="DejaVu Sans"/>
              </a:rPr>
              <a:t>Lower layer transport  (MPLS, Ethernet) carrying GTP and IP packet</a:t>
            </a:r>
            <a:endParaRPr b="0" lang="en-GB" sz="1800" spc="-1" strike="noStrike">
              <a:solidFill>
                <a:srgbClr val="000000"/>
              </a:solidFill>
              <a:uFill>
                <a:solidFill>
                  <a:srgbClr val="ffffff"/>
                </a:solidFill>
              </a:uFill>
              <a:latin typeface="Arial"/>
            </a:endParaRPr>
          </a:p>
        </p:txBody>
      </p:sp>
      <p:sp>
        <p:nvSpPr>
          <p:cNvPr id="152" name="Line 36"/>
          <p:cNvSpPr/>
          <p:nvPr/>
        </p:nvSpPr>
        <p:spPr>
          <a:xfrm>
            <a:off x="4655520" y="1821240"/>
            <a:ext cx="973080" cy="2212560"/>
          </a:xfrm>
          <a:prstGeom prst="line">
            <a:avLst/>
          </a:prstGeom>
          <a:ln w="19080">
            <a:solidFill>
              <a:srgbClr val="c00000"/>
            </a:solidFill>
            <a:round/>
          </a:ln>
        </p:spPr>
        <p:style>
          <a:lnRef idx="1">
            <a:schemeClr val="accent1"/>
          </a:lnRef>
          <a:fillRef idx="0">
            <a:schemeClr val="accent1"/>
          </a:fillRef>
          <a:effectRef idx="0">
            <a:schemeClr val="accent1"/>
          </a:effectRef>
          <a:fontRef idx="minor"/>
        </p:style>
      </p:sp>
      <p:sp>
        <p:nvSpPr>
          <p:cNvPr id="153" name="CustomShape 37"/>
          <p:cNvSpPr/>
          <p:nvPr/>
        </p:nvSpPr>
        <p:spPr>
          <a:xfrm>
            <a:off x="4035600" y="1314360"/>
            <a:ext cx="726120" cy="593280"/>
          </a:xfrm>
          <a:prstGeom prst="ellipse">
            <a:avLst/>
          </a:prstGeom>
          <a:noFill/>
          <a:ln>
            <a:solidFill>
              <a:srgbClr val="c00000"/>
            </a:solidFill>
            <a:round/>
          </a:ln>
        </p:spPr>
        <p:style>
          <a:lnRef idx="2">
            <a:schemeClr val="accent1">
              <a:shade val="50000"/>
            </a:schemeClr>
          </a:lnRef>
          <a:fillRef idx="1">
            <a:schemeClr val="accent1"/>
          </a:fillRef>
          <a:effectRef idx="0">
            <a:schemeClr val="accent1"/>
          </a:effectRef>
          <a:fontRef idx="minor"/>
        </p:style>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457200" y="273600"/>
            <a:ext cx="8229240" cy="662400"/>
          </a:xfrm>
          <a:prstGeom prst="rect">
            <a:avLst/>
          </a:prstGeom>
          <a:noFill/>
          <a:ln>
            <a:noFill/>
          </a:ln>
        </p:spPr>
        <p:txBody>
          <a:bodyPr lIns="0" rIns="0" tIns="0" bIns="0" anchor="ctr"/>
          <a:p>
            <a:r>
              <a:rPr b="0" lang="en-GB" sz="3600" spc="-1" strike="noStrike">
                <a:solidFill>
                  <a:srgbClr val="c00000"/>
                </a:solidFill>
                <a:uFill>
                  <a:solidFill>
                    <a:srgbClr val="ffffff"/>
                  </a:solidFill>
                </a:uFill>
                <a:latin typeface="Arial"/>
              </a:rPr>
              <a:t>3GPP references to ECN</a:t>
            </a:r>
            <a:endParaRPr b="0" lang="en-US" sz="1800" spc="-1" strike="noStrike">
              <a:solidFill>
                <a:srgbClr val="000000"/>
              </a:solidFill>
              <a:uFill>
                <a:solidFill>
                  <a:srgbClr val="ffffff"/>
                </a:solidFill>
              </a:uFill>
              <a:latin typeface="Arial"/>
            </a:endParaRPr>
          </a:p>
        </p:txBody>
      </p:sp>
      <p:sp>
        <p:nvSpPr>
          <p:cNvPr id="155" name="TextShape 2"/>
          <p:cNvSpPr txBox="1"/>
          <p:nvPr/>
        </p:nvSpPr>
        <p:spPr>
          <a:xfrm>
            <a:off x="457200" y="1152000"/>
            <a:ext cx="4015800" cy="4429800"/>
          </a:xfrm>
          <a:prstGeom prst="rect">
            <a:avLst/>
          </a:prstGeom>
          <a:noFill/>
          <a:ln>
            <a:noFill/>
          </a:ln>
        </p:spPr>
        <p:txBody>
          <a:bodyPr lIns="0" rIns="0" tIns="0" bIns="0"/>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rPr>
              <a:t>3GPP TSG SA WG2</a:t>
            </a:r>
            <a:endParaRPr b="0" lang="en-US" sz="1800" spc="-1" strike="noStrike">
              <a:solidFill>
                <a:srgbClr val="000000"/>
              </a:solidFill>
              <a:uFill>
                <a:solidFill>
                  <a:srgbClr val="ffffff"/>
                </a:solidFill>
              </a:uFill>
              <a:latin typeface="Arial"/>
              <a:ea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23.228 IMS</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23.060 GPRS</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i="1" lang="en-US" sz="2400" spc="-1" strike="noStrike">
                <a:solidFill>
                  <a:srgbClr val="000000"/>
                </a:solidFill>
                <a:uFill>
                  <a:solidFill>
                    <a:srgbClr val="ffffff"/>
                  </a:solidFill>
                </a:uFill>
                <a:latin typeface="Arial"/>
                <a:ea typeface="Arial"/>
              </a:rPr>
              <a:t>23.401</a:t>
            </a:r>
            <a:r>
              <a:rPr b="0" lang="en-US" sz="2400" spc="-1" strike="noStrike">
                <a:solidFill>
                  <a:srgbClr val="000000"/>
                </a:solidFill>
                <a:uFill>
                  <a:solidFill>
                    <a:srgbClr val="ffffff"/>
                  </a:solidFill>
                </a:uFill>
                <a:latin typeface="Arial"/>
                <a:ea typeface="Arial"/>
              </a:rPr>
              <a:t> GPRS for E-UTRAN</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3GPP TSG SA WG4</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26.114</a:t>
            </a:r>
            <a:r>
              <a:rPr b="0" lang="en-US" sz="2400" spc="-1" strike="noStrike">
                <a:solidFill>
                  <a:srgbClr val="000000"/>
                </a:solidFill>
                <a:uFill>
                  <a:solidFill>
                    <a:srgbClr val="ffffff"/>
                  </a:solidFill>
                </a:uFill>
                <a:latin typeface="Arial"/>
                <a:ea typeface="Arial"/>
              </a:rPr>
              <a:t> IMS MM telephony; media handling &amp; interaction</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26.223 Telepresence using IMS </a:t>
            </a:r>
            <a:r>
              <a:rPr b="0" i="1" lang="en-US" sz="2400" spc="-1" strike="noStrike">
                <a:solidFill>
                  <a:srgbClr val="000000"/>
                </a:solidFill>
                <a:uFill>
                  <a:solidFill>
                    <a:srgbClr val="ffffff"/>
                  </a:solidFill>
                </a:uFill>
                <a:latin typeface="Arial"/>
                <a:ea typeface="Arial"/>
              </a:rPr>
              <a:t>[no ECN mention]</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26.247 PS Streaming &amp; 3GP-DASH </a:t>
            </a:r>
            <a:r>
              <a:rPr b="0" i="1" lang="en-US" sz="2400" spc="-1" strike="noStrike">
                <a:solidFill>
                  <a:srgbClr val="000000"/>
                </a:solidFill>
                <a:uFill>
                  <a:solidFill>
                    <a:srgbClr val="ffffff"/>
                  </a:solidFill>
                </a:uFill>
                <a:latin typeface="Arial"/>
                <a:ea typeface="Arial"/>
              </a:rPr>
              <a:t>[no ECN mention]</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3GPP TSG CT WG1</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24.229 MM call control based on SIP and SDP</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3GPP TSG CT WG3</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29.162</a:t>
            </a:r>
            <a:r>
              <a:rPr b="0" lang="en-US" sz="2400" spc="-1" strike="noStrike">
                <a:solidFill>
                  <a:srgbClr val="000000"/>
                </a:solidFill>
                <a:uFill>
                  <a:solidFill>
                    <a:srgbClr val="ffffff"/>
                  </a:solidFill>
                </a:uFill>
                <a:latin typeface="Arial"/>
                <a:ea typeface="Arial"/>
              </a:rPr>
              <a:t> Interworking betw IP M-M (IM) Core Network (CN) subsystem &amp; IP networks</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29.163 Interworking betw IM CN &amp; Circuit Switched (CS) networks</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29.292 Interworking betw IM CN (IMS) &amp; MSC Server for IMS Centralized Svcs (ICS)</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29.213 Policy and charging control signalling flows and QoS parameter mapping </a:t>
            </a:r>
            <a:r>
              <a:rPr b="0" i="1" lang="en-US" sz="2400" spc="-1" strike="noStrike">
                <a:solidFill>
                  <a:srgbClr val="000000"/>
                </a:solidFill>
                <a:uFill>
                  <a:solidFill>
                    <a:srgbClr val="ffffff"/>
                  </a:solidFill>
                </a:uFill>
                <a:latin typeface="Arial"/>
                <a:ea typeface="Arial"/>
              </a:rPr>
              <a:t>[no ECN mention]</a:t>
            </a:r>
            <a:endParaRPr b="0" lang="en-US" sz="1800" spc="-1" strike="noStrike">
              <a:solidFill>
                <a:srgbClr val="000000"/>
              </a:solidFill>
              <a:uFill>
                <a:solidFill>
                  <a:srgbClr val="ffffff"/>
                </a:solidFill>
              </a:uFill>
              <a:latin typeface="Arial"/>
            </a:endParaRPr>
          </a:p>
        </p:txBody>
      </p:sp>
      <p:sp>
        <p:nvSpPr>
          <p:cNvPr id="156" name="TextShape 3"/>
          <p:cNvSpPr txBox="1"/>
          <p:nvPr/>
        </p:nvSpPr>
        <p:spPr>
          <a:xfrm>
            <a:off x="4674240" y="1152000"/>
            <a:ext cx="4181760" cy="4429800"/>
          </a:xfrm>
          <a:prstGeom prst="rect">
            <a:avLst/>
          </a:prstGeom>
          <a:noFill/>
          <a:ln>
            <a:noFill/>
          </a:ln>
        </p:spPr>
        <p:txBody>
          <a:bodyPr lIns="0" rIns="0" tIns="0" bIns="0"/>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3GPP TSG CT WG4</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400" spc="-1" strike="noStrike">
                <a:solidFill>
                  <a:srgbClr val="000000"/>
                </a:solidFill>
                <a:uFill>
                  <a:solidFill>
                    <a:srgbClr val="ffffff"/>
                  </a:solidFill>
                </a:uFill>
                <a:latin typeface="Arial"/>
                <a:ea typeface="Arial"/>
              </a:rPr>
              <a:t>23.333 M-M Resource Function Controller (MRFC) - Processor (MRFP) Mp i/f</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29.333</a:t>
            </a:r>
            <a:r>
              <a:rPr b="0" lang="en-US" sz="2400" spc="-1" strike="noStrike">
                <a:solidFill>
                  <a:srgbClr val="000000"/>
                </a:solidFill>
                <a:uFill>
                  <a:solidFill>
                    <a:srgbClr val="ffffff"/>
                  </a:solidFill>
                </a:uFill>
                <a:latin typeface="Arial"/>
                <a:ea typeface="Arial"/>
              </a:rPr>
              <a:t> MRFC - MRFP Mp interface; Stage 3</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i="1" lang="en-US" sz="2400" spc="-1" strike="noStrike">
                <a:solidFill>
                  <a:srgbClr val="000000"/>
                </a:solidFill>
                <a:uFill>
                  <a:solidFill>
                    <a:srgbClr val="ffffff"/>
                  </a:solidFill>
                </a:uFill>
                <a:latin typeface="Arial"/>
                <a:ea typeface="Arial"/>
              </a:rPr>
              <a:t>23.334</a:t>
            </a:r>
            <a:r>
              <a:rPr b="0" lang="en-US" sz="2400" spc="-1" strike="noStrike">
                <a:solidFill>
                  <a:srgbClr val="000000"/>
                </a:solidFill>
                <a:uFill>
                  <a:solidFill>
                    <a:srgbClr val="ffffff"/>
                  </a:solidFill>
                </a:uFill>
                <a:latin typeface="Arial"/>
                <a:ea typeface="Arial"/>
              </a:rPr>
              <a:t> IMS Application Level G/w (IMS-ALG) - IMS Access G/w (IMS-AGW) I/f</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29.334</a:t>
            </a:r>
            <a:r>
              <a:rPr b="0" lang="en-US" sz="2400" spc="-1" strike="noStrike">
                <a:solidFill>
                  <a:srgbClr val="000000"/>
                </a:solidFill>
                <a:uFill>
                  <a:solidFill>
                    <a:srgbClr val="ffffff"/>
                  </a:solidFill>
                </a:uFill>
                <a:latin typeface="Arial"/>
                <a:ea typeface="Arial"/>
              </a:rPr>
              <a:t> IMS-ALG - IMS-AGW; Iq Interface; Stage 3</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29.238</a:t>
            </a:r>
            <a:r>
              <a:rPr b="0" lang="en-US" sz="2400" spc="-1" strike="noStrike">
                <a:solidFill>
                  <a:srgbClr val="000000"/>
                </a:solidFill>
                <a:uFill>
                  <a:solidFill>
                    <a:srgbClr val="ffffff"/>
                  </a:solidFill>
                </a:uFill>
                <a:latin typeface="Arial"/>
                <a:ea typeface="Arial"/>
              </a:rPr>
              <a:t> Interconnection Border Control Functions (IBCF) – Transition Gateway (TrGW) interface, Ix interface; Stage 3</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29.332</a:t>
            </a:r>
            <a:r>
              <a:rPr b="0" lang="en-US" sz="2400" spc="-1" strike="noStrike">
                <a:solidFill>
                  <a:srgbClr val="000000"/>
                </a:solidFill>
                <a:uFill>
                  <a:solidFill>
                    <a:srgbClr val="ffffff"/>
                  </a:solidFill>
                </a:uFill>
                <a:latin typeface="Arial"/>
                <a:ea typeface="Arial"/>
              </a:rPr>
              <a:t> Media Gateway Ctrl Function (MGCF) - IM Media G/w; Mn i/f</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lang="en-US" sz="2400" spc="-1" strike="noStrike">
                <a:solidFill>
                  <a:srgbClr val="000000"/>
                </a:solidFill>
                <a:uFill>
                  <a:solidFill>
                    <a:srgbClr val="ffffff"/>
                  </a:solidFill>
                </a:uFill>
                <a:latin typeface="Arial"/>
                <a:ea typeface="Arial"/>
              </a:rPr>
              <a:t>29.232</a:t>
            </a:r>
            <a:r>
              <a:rPr b="0" lang="en-US" sz="2400" spc="-1" strike="noStrike">
                <a:solidFill>
                  <a:srgbClr val="000000"/>
                </a:solidFill>
                <a:uFill>
                  <a:solidFill>
                    <a:srgbClr val="ffffff"/>
                  </a:solidFill>
                </a:uFill>
                <a:latin typeface="Arial"/>
                <a:ea typeface="Arial"/>
              </a:rPr>
              <a:t> Media Gateway Controller (MGC) - Media Gateway (MGW) i/f; Stage 3</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3GPP TSG RAN WG2</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i="1" lang="en-US" sz="2400" spc="-1" strike="noStrike">
                <a:solidFill>
                  <a:srgbClr val="000000"/>
                </a:solidFill>
                <a:uFill>
                  <a:solidFill>
                    <a:srgbClr val="ffffff"/>
                  </a:solidFill>
                </a:uFill>
                <a:latin typeface="Arial"/>
                <a:ea typeface="Arial"/>
              </a:rPr>
              <a:t>36.300</a:t>
            </a:r>
            <a:r>
              <a:rPr b="0" lang="en-US" sz="2400" spc="-1" strike="noStrike">
                <a:solidFill>
                  <a:srgbClr val="000000"/>
                </a:solidFill>
                <a:uFill>
                  <a:solidFill>
                    <a:srgbClr val="ffffff"/>
                  </a:solidFill>
                </a:uFill>
                <a:latin typeface="Arial"/>
                <a:ea typeface="Arial"/>
              </a:rPr>
              <a:t> E-UTRAN; Overall description</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2400" spc="-1" strike="noStrike">
                <a:solidFill>
                  <a:srgbClr val="000000"/>
                </a:solidFill>
                <a:uFill>
                  <a:solidFill>
                    <a:srgbClr val="ffffff"/>
                  </a:solidFill>
                </a:uFill>
                <a:latin typeface="Arial"/>
                <a:ea typeface="Arial"/>
              </a:rPr>
              <a:t>3GPP TSG RAN WG3</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1" i="1" lang="en-US" sz="2400" spc="-1" strike="noStrike">
                <a:solidFill>
                  <a:srgbClr val="000000"/>
                </a:solidFill>
                <a:uFill>
                  <a:solidFill>
                    <a:srgbClr val="ffffff"/>
                  </a:solidFill>
                </a:uFill>
                <a:latin typeface="Arial"/>
                <a:ea typeface="Arial"/>
              </a:rPr>
              <a:t>25.401</a:t>
            </a:r>
            <a:r>
              <a:rPr b="0" lang="en-US" sz="2400" spc="-1" strike="noStrike">
                <a:solidFill>
                  <a:srgbClr val="000000"/>
                </a:solidFill>
                <a:uFill>
                  <a:solidFill>
                    <a:srgbClr val="ffffff"/>
                  </a:solidFill>
                </a:uFill>
                <a:latin typeface="Arial"/>
                <a:ea typeface="Arial"/>
              </a:rPr>
              <a:t> UTRAN overall description</a:t>
            </a:r>
            <a:endParaRPr b="0" lang="en-US" sz="1800" spc="-1" strike="noStrike">
              <a:solidFill>
                <a:srgbClr val="000000"/>
              </a:solidFill>
              <a:uFill>
                <a:solidFill>
                  <a:srgbClr val="ffffff"/>
                </a:solidFill>
              </a:uFill>
              <a:latin typeface="Arial"/>
            </a:endParaRPr>
          </a:p>
        </p:txBody>
      </p:sp>
      <p:sp>
        <p:nvSpPr>
          <p:cNvPr id="157" name="TextShape 4"/>
          <p:cNvSpPr txBox="1"/>
          <p:nvPr/>
        </p:nvSpPr>
        <p:spPr>
          <a:xfrm>
            <a:off x="936000" y="5648400"/>
            <a:ext cx="7442280" cy="689400"/>
          </a:xfrm>
          <a:prstGeom prst="rect">
            <a:avLst/>
          </a:prstGeom>
          <a:noFill/>
          <a:ln>
            <a:noFill/>
          </a:ln>
        </p:spPr>
        <p:txBody>
          <a:bodyPr lIns="90000" rIns="90000" tIns="45000" bIns="45000"/>
          <a:p>
            <a:pPr marL="216000" indent="-216000">
              <a:buClr>
                <a:srgbClr val="000000"/>
              </a:buClr>
              <a:buSzPct val="45000"/>
              <a:buFont typeface="Wingdings" charset="2"/>
              <a:buChar char=""/>
            </a:pPr>
            <a:r>
              <a:rPr b="0" lang="en-GB" sz="2400" spc="-1" strike="noStrike">
                <a:solidFill>
                  <a:srgbClr val="000000"/>
                </a:solidFill>
                <a:uFill>
                  <a:solidFill>
                    <a:srgbClr val="ffffff"/>
                  </a:solidFill>
                </a:uFill>
                <a:latin typeface="Arial"/>
              </a:rPr>
              <a:t>Summary: all except the Radio Access ones are fine</a:t>
            </a:r>
            <a:endParaRPr b="0" lang="en-GB" sz="1800" spc="-1" strike="noStrike">
              <a:solidFill>
                <a:srgbClr val="000000"/>
              </a:solidFill>
              <a:uFill>
                <a:solidFill>
                  <a:srgbClr val="ffffff"/>
                </a:solidFill>
              </a:uFill>
              <a:latin typeface="Arial"/>
            </a:endParaRPr>
          </a:p>
          <a:p>
            <a:pPr lvl="2" marL="648000" indent="-216000">
              <a:buClr>
                <a:srgbClr val="000000"/>
              </a:buClr>
              <a:buSzPct val="45000"/>
              <a:buFont typeface="Wingdings" charset="2"/>
              <a:buChar char=""/>
            </a:pPr>
            <a:r>
              <a:rPr b="0" lang="en-GB" sz="1800" spc="-1" strike="noStrike">
                <a:solidFill>
                  <a:srgbClr val="000000"/>
                </a:solidFill>
                <a:uFill>
                  <a:solidFill>
                    <a:srgbClr val="ffffff"/>
                  </a:solidFill>
                </a:uFill>
                <a:latin typeface="Arial"/>
              </a:rPr>
              <a:t>primarily L4-7 and fully compatible with ECN-in-RTP [RFC6679] </a:t>
            </a:r>
            <a:endParaRPr b="0" lang="en-GB" sz="1800" spc="-1" strike="noStrike">
              <a:solidFill>
                <a:srgbClr val="000000"/>
              </a:solidFill>
              <a:uFill>
                <a:solidFill>
                  <a:srgbClr val="ffffff"/>
                </a:solidFill>
              </a:uFill>
              <a:latin typeface="Arial"/>
            </a:endParaRPr>
          </a:p>
        </p:txBody>
      </p:sp>
      <p:sp>
        <p:nvSpPr>
          <p:cNvPr id="158" name="TextShape 5"/>
          <p:cNvSpPr txBox="1"/>
          <p:nvPr/>
        </p:nvSpPr>
        <p:spPr>
          <a:xfrm>
            <a:off x="5800320" y="504000"/>
            <a:ext cx="3271680" cy="547560"/>
          </a:xfrm>
          <a:prstGeom prst="rect">
            <a:avLst/>
          </a:prstGeom>
          <a:noFill/>
          <a:ln>
            <a:noFill/>
          </a:ln>
        </p:spPr>
        <p:txBody>
          <a:bodyPr lIns="90000" rIns="90000" tIns="45000" bIns="45000"/>
          <a:p>
            <a:r>
              <a:rPr b="1" lang="en-GB" sz="1600" spc="-1" strike="noStrike">
                <a:solidFill>
                  <a:srgbClr val="000000"/>
                </a:solidFill>
                <a:uFill>
                  <a:solidFill>
                    <a:srgbClr val="ffffff"/>
                  </a:solidFill>
                </a:uFill>
                <a:latin typeface="Arial"/>
              </a:rPr>
              <a:t>bold:</a:t>
            </a:r>
            <a:r>
              <a:rPr b="0" lang="en-GB" sz="1600" spc="-1" strike="noStrike">
                <a:solidFill>
                  <a:srgbClr val="000000"/>
                </a:solidFill>
                <a:uFill>
                  <a:solidFill>
                    <a:srgbClr val="ffffff"/>
                  </a:solidFill>
                </a:uFill>
                <a:latin typeface="Arial"/>
              </a:rPr>
              <a:t> LS says normative ECN text</a:t>
            </a:r>
            <a:endParaRPr b="0" lang="en-GB" sz="1800" spc="-1" strike="noStrike">
              <a:solidFill>
                <a:srgbClr val="000000"/>
              </a:solidFill>
              <a:uFill>
                <a:solidFill>
                  <a:srgbClr val="ffffff"/>
                </a:solidFill>
              </a:uFill>
              <a:latin typeface="Arial"/>
            </a:endParaRPr>
          </a:p>
          <a:p>
            <a:r>
              <a:rPr b="1" i="1" lang="en-GB" sz="1600" spc="-1" strike="noStrike">
                <a:solidFill>
                  <a:srgbClr val="000000"/>
                </a:solidFill>
                <a:uFill>
                  <a:solidFill>
                    <a:srgbClr val="ffffff"/>
                  </a:solidFill>
                </a:uFill>
                <a:latin typeface="Arial"/>
              </a:rPr>
              <a:t>italic:</a:t>
            </a:r>
            <a:r>
              <a:rPr b="0" lang="en-GB" sz="1600" spc="-1" strike="noStrike">
                <a:solidFill>
                  <a:srgbClr val="000000"/>
                </a:solidFill>
                <a:uFill>
                  <a:solidFill>
                    <a:srgbClr val="ffffff"/>
                  </a:solidFill>
                </a:uFill>
                <a:latin typeface="Arial"/>
              </a:rPr>
              <a:t> I found normative ECN text</a:t>
            </a:r>
            <a:endParaRPr b="0" lang="en-GB" sz="1800" spc="-1" strike="noStrike">
              <a:solidFill>
                <a:srgbClr val="000000"/>
              </a:solidFill>
              <a:uFill>
                <a:solidFill>
                  <a:srgbClr val="ffffff"/>
                </a:solidFill>
              </a:uFill>
              <a:latin typeface="Arial"/>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457200" y="105480"/>
            <a:ext cx="8228880" cy="1070280"/>
          </a:xfrm>
          <a:prstGeom prst="rect">
            <a:avLst/>
          </a:prstGeom>
          <a:noFill/>
          <a:ln>
            <a:noFill/>
          </a:ln>
        </p:spPr>
        <p:style>
          <a:lnRef idx="0"/>
          <a:fillRef idx="0"/>
          <a:effectRef idx="0"/>
          <a:fontRef idx="minor"/>
        </p:style>
        <p:txBody>
          <a:bodyPr lIns="0" rIns="0" tIns="0" bIns="0" anchor="ctr"/>
          <a:p>
            <a:r>
              <a:rPr b="0" lang="en-GB" sz="2800" spc="-1" strike="noStrike">
                <a:solidFill>
                  <a:srgbClr val="c00000"/>
                </a:solidFill>
                <a:uFill>
                  <a:solidFill>
                    <a:srgbClr val="ffffff"/>
                  </a:solidFill>
                </a:uFill>
                <a:latin typeface="Calibri"/>
                <a:ea typeface="DejaVu Sans"/>
              </a:rPr>
              <a:t>ECN in 3GPP TS 25.401 &amp; </a:t>
            </a:r>
            <a:r>
              <a:rPr b="0" lang="en-GB" sz="2800" spc="-1" strike="noStrike">
                <a:solidFill>
                  <a:srgbClr val="c00000"/>
                </a:solidFill>
                <a:uFill>
                  <a:solidFill>
                    <a:srgbClr val="ffffff"/>
                  </a:solidFill>
                </a:uFill>
                <a:latin typeface="Calibri"/>
                <a:ea typeface="DejaVu Sans"/>
              </a:rPr>
              <a:t>TS 36.300</a:t>
            </a:r>
            <a:endParaRPr b="0" lang="en-GB" sz="1800" spc="-1" strike="noStrike">
              <a:solidFill>
                <a:srgbClr val="000000"/>
              </a:solidFill>
              <a:uFill>
                <a:solidFill>
                  <a:srgbClr val="ffffff"/>
                </a:solidFill>
              </a:uFill>
              <a:latin typeface="Arial"/>
            </a:endParaRPr>
          </a:p>
          <a:p>
            <a:r>
              <a:rPr b="0" lang="en-GB" sz="2800" spc="-1" strike="noStrike">
                <a:solidFill>
                  <a:srgbClr val="000000"/>
                </a:solidFill>
                <a:uFill>
                  <a:solidFill>
                    <a:srgbClr val="ffffff"/>
                  </a:solidFill>
                </a:uFill>
                <a:latin typeface="Calibri"/>
                <a:ea typeface="DejaVu Sans"/>
              </a:rPr>
              <a:t>Overall description </a:t>
            </a:r>
            <a:r>
              <a:rPr b="0" lang="en-GB" sz="2800" spc="-1" strike="noStrike">
                <a:solidFill>
                  <a:srgbClr val="000000"/>
                </a:solidFill>
                <a:uFill>
                  <a:solidFill>
                    <a:srgbClr val="ffffff"/>
                  </a:solidFill>
                </a:uFill>
                <a:latin typeface="Calibri"/>
                <a:ea typeface="Arial"/>
              </a:rPr>
              <a:t>UTRAN &amp; E-UTRA, respectively</a:t>
            </a:r>
            <a:endParaRPr b="0" lang="en-GB" sz="1800" spc="-1" strike="noStrike">
              <a:solidFill>
                <a:srgbClr val="000000"/>
              </a:solidFill>
              <a:uFill>
                <a:solidFill>
                  <a:srgbClr val="ffffff"/>
                </a:solidFill>
              </a:uFill>
              <a:latin typeface="Arial"/>
            </a:endParaRPr>
          </a:p>
        </p:txBody>
      </p:sp>
      <p:graphicFrame>
        <p:nvGraphicFramePr>
          <p:cNvPr id="160" name="Table 2"/>
          <p:cNvGraphicFramePr/>
          <p:nvPr/>
        </p:nvGraphicFramePr>
        <p:xfrm>
          <a:off x="4046400" y="4001040"/>
          <a:ext cx="4967280" cy="810360"/>
        </p:xfrm>
        <a:graphic>
          <a:graphicData uri="http://schemas.openxmlformats.org/drawingml/2006/table">
            <a:tbl>
              <a:tblPr/>
              <a:tblGrid>
                <a:gridCol w="1040400"/>
                <a:gridCol w="3927240"/>
              </a:tblGrid>
              <a:tr h="308880">
                <a:tc>
                  <a:txBody>
                    <a:bodyPr lIns="90000" rIns="90000" tIns="46800" bIns="46800"/>
                    <a:p>
                      <a:r>
                        <a:rPr b="0" lang="en-GB" sz="1500" spc="-1" strike="noStrike">
                          <a:solidFill>
                            <a:srgbClr val="000000"/>
                          </a:solidFill>
                          <a:uFill>
                            <a:solidFill>
                              <a:srgbClr val="ffffff"/>
                            </a:solidFill>
                          </a:uFill>
                          <a:latin typeface="Arial"/>
                        </a:rPr>
                        <a:t>UTRAN</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US" sz="1500" spc="-1" strike="noStrike">
                          <a:solidFill>
                            <a:srgbClr val="000000"/>
                          </a:solidFill>
                          <a:uFill>
                            <a:solidFill>
                              <a:srgbClr val="ffffff"/>
                            </a:solidFill>
                          </a:uFill>
                          <a:latin typeface="Arial"/>
                          <a:ea typeface="Arial"/>
                        </a:rPr>
                        <a:t>Universal Terrestrial Radio Access Network</a:t>
                      </a:r>
                      <a:endParaRPr b="0" lang="en-US"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08880">
                <a:tc>
                  <a:txBody>
                    <a:bodyPr lIns="90000" rIns="90000" tIns="46800" bIns="46800"/>
                    <a:p>
                      <a:r>
                        <a:rPr b="0" lang="en-GB" sz="1500" spc="-1" strike="noStrike">
                          <a:solidFill>
                            <a:srgbClr val="000000"/>
                          </a:solidFill>
                          <a:uFill>
                            <a:solidFill>
                              <a:srgbClr val="ffffff"/>
                            </a:solidFill>
                          </a:uFill>
                          <a:latin typeface="Arial"/>
                        </a:rPr>
                        <a:t>E-UTRA</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GB" sz="1500" spc="-1" strike="noStrike">
                          <a:solidFill>
                            <a:srgbClr val="000000"/>
                          </a:solidFill>
                          <a:uFill>
                            <a:solidFill>
                              <a:srgbClr val="ffffff"/>
                            </a:solidFill>
                          </a:uFill>
                          <a:latin typeface="Arial"/>
                        </a:rPr>
                        <a:t>Evolved UTRA</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08880">
                <a:tc>
                  <a:txBody>
                    <a:bodyPr lIns="90000" rIns="90000" tIns="46800" bIns="46800"/>
                    <a:p>
                      <a:r>
                        <a:rPr b="0" lang="en-GB" sz="1500" spc="-1" strike="noStrike">
                          <a:solidFill>
                            <a:srgbClr val="000000"/>
                          </a:solidFill>
                          <a:uFill>
                            <a:solidFill>
                              <a:srgbClr val="ffffff"/>
                            </a:solidFill>
                          </a:uFill>
                          <a:latin typeface="Arial"/>
                        </a:rPr>
                        <a:t>PDCP</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GB" sz="1500" spc="-1" strike="noStrike">
                          <a:solidFill>
                            <a:srgbClr val="000000"/>
                          </a:solidFill>
                          <a:uFill>
                            <a:solidFill>
                              <a:srgbClr val="ffffff"/>
                            </a:solidFill>
                          </a:uFill>
                          <a:latin typeface="Arial"/>
                        </a:rPr>
                        <a:t>Packet Data Convergence Protocol</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08880">
                <a:tc>
                  <a:txBody>
                    <a:bodyPr lIns="90000" rIns="90000" tIns="46800" bIns="46800"/>
                    <a:p>
                      <a:r>
                        <a:rPr b="0" lang="en-GB" sz="1500" spc="-1" strike="noStrike">
                          <a:solidFill>
                            <a:srgbClr val="000000"/>
                          </a:solidFill>
                          <a:uFill>
                            <a:solidFill>
                              <a:srgbClr val="ffffff"/>
                            </a:solidFill>
                          </a:uFill>
                          <a:latin typeface="Arial"/>
                        </a:rPr>
                        <a:t>SDU</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tIns="46800" bIns="46800"/>
                    <a:p>
                      <a:r>
                        <a:rPr b="0" lang="en-GB" sz="1500" spc="-1" strike="noStrike">
                          <a:solidFill>
                            <a:srgbClr val="000000"/>
                          </a:solidFill>
                          <a:uFill>
                            <a:solidFill>
                              <a:srgbClr val="ffffff"/>
                            </a:solidFill>
                          </a:uFill>
                          <a:latin typeface="Arial"/>
                        </a:rPr>
                        <a:t>Service Data Unit</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08880">
                <a:tc>
                  <a:txBody>
                    <a:bodyPr lIns="90000" rIns="90000" tIns="46800" bIns="46800"/>
                    <a:p>
                      <a:r>
                        <a:rPr b="0" lang="en-GB" sz="1500" spc="-1" strike="noStrike">
                          <a:solidFill>
                            <a:srgbClr val="000000"/>
                          </a:solidFill>
                          <a:uFill>
                            <a:solidFill>
                              <a:srgbClr val="ffffff"/>
                            </a:solidFill>
                          </a:uFill>
                          <a:latin typeface="Arial"/>
                        </a:rPr>
                        <a:t>eNB</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tIns="46800" bIns="46800"/>
                    <a:p>
                      <a:r>
                        <a:rPr b="0" lang="en-GB" sz="1500" spc="-1" strike="noStrike">
                          <a:solidFill>
                            <a:srgbClr val="000000"/>
                          </a:solidFill>
                          <a:uFill>
                            <a:solidFill>
                              <a:srgbClr val="ffffff"/>
                            </a:solidFill>
                          </a:uFill>
                          <a:latin typeface="Arial"/>
                        </a:rPr>
                        <a:t>evolved NodeB (base station)</a:t>
                      </a:r>
                      <a:endParaRPr b="0" lang="en-GB" sz="1500" spc="-1" strike="noStrike">
                        <a:solidFill>
                          <a:srgbClr val="000000"/>
                        </a:solidFill>
                        <a:uFill>
                          <a:solidFill>
                            <a:srgbClr val="ffffff"/>
                          </a:solidFill>
                        </a:uFill>
                        <a:latin typeface="Arial"/>
                      </a:endParaRPr>
                    </a:p>
                  </a:txBody>
                  <a:tcPr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
        <p:nvSpPr>
          <p:cNvPr id="161" name="CustomShape 3"/>
          <p:cNvSpPr/>
          <p:nvPr/>
        </p:nvSpPr>
        <p:spPr>
          <a:xfrm>
            <a:off x="353520" y="1176840"/>
            <a:ext cx="8549640" cy="2531160"/>
          </a:xfrm>
          <a:prstGeom prst="rect">
            <a:avLst/>
          </a:prstGeom>
          <a:noFill/>
          <a:ln>
            <a:noFill/>
          </a:ln>
        </p:spPr>
        <p:style>
          <a:lnRef idx="0"/>
          <a:fillRef idx="0"/>
          <a:effectRef idx="0"/>
          <a:fontRef idx="minor"/>
        </p:style>
        <p:txBody>
          <a:bodyPr lIns="90000" rIns="90000" tIns="45000" bIns="45000"/>
          <a:p>
            <a:pPr>
              <a:lnSpc>
                <a:spcPct val="100000"/>
              </a:lnSpc>
            </a:pPr>
            <a:r>
              <a:rPr b="1" lang="en-GB" sz="1800" spc="-1" strike="noStrike">
                <a:solidFill>
                  <a:srgbClr val="000000"/>
                </a:solidFill>
                <a:uFill>
                  <a:solidFill>
                    <a:srgbClr val="ffffff"/>
                  </a:solidFill>
                </a:uFill>
                <a:latin typeface="Times New Roman"/>
                <a:ea typeface="DejaVu Sans"/>
              </a:rPr>
              <a:t>7.2.11 &amp; 11.6 respectively:</a:t>
            </a:r>
            <a:r>
              <a:rPr b="1" lang="en-GB" sz="1800" spc="-1" strike="noStrike">
                <a:solidFill>
                  <a:srgbClr val="000000"/>
                </a:solidFill>
                <a:uFill>
                  <a:solidFill>
                    <a:srgbClr val="ffffff"/>
                  </a:solidFill>
                </a:uFill>
                <a:latin typeface="Times New Roman"/>
                <a:ea typeface="DejaVu Sans"/>
              </a:rPr>
              <a:t>	</a:t>
            </a:r>
            <a:r>
              <a:rPr b="1" lang="en-GB" sz="1800" spc="-1" strike="noStrike">
                <a:solidFill>
                  <a:srgbClr val="000000"/>
                </a:solidFill>
                <a:uFill>
                  <a:solidFill>
                    <a:srgbClr val="ffffff"/>
                  </a:solidFill>
                </a:uFill>
                <a:latin typeface="Times New Roman"/>
                <a:ea typeface="DejaVu Sans"/>
              </a:rPr>
              <a:t>	</a:t>
            </a:r>
            <a:r>
              <a:rPr b="1" lang="en-GB" sz="1800" spc="-1" strike="noStrike">
                <a:solidFill>
                  <a:srgbClr val="000000"/>
                </a:solidFill>
                <a:uFill>
                  <a:solidFill>
                    <a:srgbClr val="ffffff"/>
                  </a:solidFill>
                </a:uFill>
                <a:latin typeface="Times New Roman"/>
                <a:ea typeface="DejaVu Sans"/>
              </a:rPr>
              <a:t>“Explicit Congestion Notification</a:t>
            </a: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a:lnSpc>
                <a:spcPct val="100000"/>
              </a:lnSpc>
            </a:pPr>
            <a:r>
              <a:rPr b="0" lang="en-GB" sz="1800" spc="-1" strike="noStrike">
                <a:solidFill>
                  <a:srgbClr val="000000"/>
                </a:solidFill>
                <a:uFill>
                  <a:solidFill>
                    <a:srgbClr val="ffffff"/>
                  </a:solidFill>
                </a:uFill>
                <a:latin typeface="Times New Roman"/>
                <a:ea typeface="DejaVu Sans"/>
              </a:rPr>
              <a:t>The eNB </a:t>
            </a:r>
            <a:r>
              <a:rPr b="1" lang="en-GB" sz="1800" spc="-1" strike="noStrike">
                <a:solidFill>
                  <a:srgbClr val="ff3333"/>
                </a:solidFill>
                <a:uFill>
                  <a:solidFill>
                    <a:srgbClr val="ffffff"/>
                  </a:solidFill>
                </a:uFill>
                <a:latin typeface="Times New Roman"/>
                <a:ea typeface="DejaVu Sans"/>
              </a:rPr>
              <a:t>should</a:t>
            </a:r>
            <a:r>
              <a:rPr b="0" lang="en-GB" sz="1800" spc="-1" strike="noStrike">
                <a:solidFill>
                  <a:srgbClr val="000000"/>
                </a:solidFill>
                <a:uFill>
                  <a:solidFill>
                    <a:srgbClr val="ffffff"/>
                  </a:solidFill>
                </a:uFill>
                <a:latin typeface="Times New Roman"/>
                <a:ea typeface="DejaVu Sans"/>
              </a:rPr>
              <a:t> set the Congestion Experienced (CE) codepoint (‘11’) in PDCP SDUs in the downlink direction to indicate downlink (radio) congestion if those PDCP SDUs have one of the two ECN-Capable Transport (ECT) codepoints set. The eNB </a:t>
            </a:r>
            <a:r>
              <a:rPr b="1" lang="en-GB" sz="1800" spc="-1" strike="noStrike">
                <a:solidFill>
                  <a:srgbClr val="ff3333"/>
                </a:solidFill>
                <a:uFill>
                  <a:solidFill>
                    <a:srgbClr val="ffffff"/>
                  </a:solidFill>
                </a:uFill>
                <a:latin typeface="Times New Roman"/>
                <a:ea typeface="DejaVu Sans"/>
              </a:rPr>
              <a:t>should</a:t>
            </a:r>
            <a:r>
              <a:rPr b="0" lang="en-GB" sz="1800" spc="-1" strike="noStrike">
                <a:solidFill>
                  <a:srgbClr val="000000"/>
                </a:solidFill>
                <a:uFill>
                  <a:solidFill>
                    <a:srgbClr val="ffffff"/>
                  </a:solidFill>
                </a:uFill>
                <a:latin typeface="Times New Roman"/>
                <a:ea typeface="DejaVu Sans"/>
              </a:rPr>
              <a:t> set the Congestion Experienced (CE) codepoint (‘11’) in PDCP SDUs in the uplink direction to indicate uplink (radio) congestion if those PDCP SDUs have one of the two ECN-Capable Transport (ECT) codepoints set.</a:t>
            </a:r>
            <a:endParaRPr b="0" lang="en-GB" sz="1800" spc="-1" strike="noStrike">
              <a:solidFill>
                <a:srgbClr val="000000"/>
              </a:solidFill>
              <a:uFill>
                <a:solidFill>
                  <a:srgbClr val="ffffff"/>
                </a:solidFill>
              </a:uFill>
              <a:latin typeface="Arial"/>
            </a:endParaRPr>
          </a:p>
          <a:p>
            <a:pPr>
              <a:lnSpc>
                <a:spcPct val="100000"/>
              </a:lnSpc>
            </a:pPr>
            <a:r>
              <a:rPr b="0" lang="en-GB" sz="1800" spc="-1" strike="noStrike">
                <a:solidFill>
                  <a:srgbClr val="000000"/>
                </a:solidFill>
                <a:uFill>
                  <a:solidFill>
                    <a:srgbClr val="ffffff"/>
                  </a:solidFill>
                </a:uFill>
                <a:latin typeface="Times New Roman"/>
                <a:ea typeface="DejaVu Sans"/>
              </a:rPr>
              <a:t>”</a:t>
            </a: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a:lnSpc>
                <a:spcPct val="100000"/>
              </a:lnSpc>
            </a:pPr>
            <a:endParaRPr b="0" lang="en-GB" sz="1800" spc="-1" strike="noStrike">
              <a:solidFill>
                <a:srgbClr val="000000"/>
              </a:solidFill>
              <a:uFill>
                <a:solidFill>
                  <a:srgbClr val="ffffff"/>
                </a:solidFill>
              </a:uFill>
              <a:latin typeface="Arial"/>
            </a:endParaRPr>
          </a:p>
          <a:p>
            <a:pPr marL="216000" indent="-216000">
              <a:lnSpc>
                <a:spcPct val="100000"/>
              </a:lnSpc>
              <a:buClr>
                <a:srgbClr val="000000"/>
              </a:buClr>
              <a:buFont typeface="Symbol" charset="2"/>
              <a:buChar char=""/>
            </a:pPr>
            <a:r>
              <a:rPr b="0" lang="en-GB" sz="2400" spc="-1" strike="noStrike">
                <a:solidFill>
                  <a:srgbClr val="000000"/>
                </a:solidFill>
                <a:uFill>
                  <a:solidFill>
                    <a:srgbClr val="ffffff"/>
                  </a:solidFill>
                </a:uFill>
                <a:latin typeface="Calibri"/>
                <a:ea typeface="DejaVu Sans"/>
              </a:rPr>
              <a:t>2 problems (next 2 slides):</a:t>
            </a:r>
            <a:endParaRPr b="0" lang="en-GB" sz="1800" spc="-1" strike="noStrike">
              <a:solidFill>
                <a:srgbClr val="000000"/>
              </a:solidFill>
              <a:uFill>
                <a:solidFill>
                  <a:srgbClr val="ffffff"/>
                </a:solidFill>
              </a:uFill>
              <a:latin typeface="Arial"/>
            </a:endParaRPr>
          </a:p>
          <a:p>
            <a:pPr lvl="1" marL="432000" indent="-216000">
              <a:lnSpc>
                <a:spcPct val="100000"/>
              </a:lnSpc>
              <a:buClr>
                <a:srgbClr val="000000"/>
              </a:buClr>
              <a:buFont typeface="Liberation Serif"/>
              <a:buAutoNum type="arabicPeriod"/>
            </a:pPr>
            <a:r>
              <a:rPr b="0" lang="en-GB" sz="2000" spc="-1" strike="noStrike">
                <a:solidFill>
                  <a:srgbClr val="000000"/>
                </a:solidFill>
                <a:uFill>
                  <a:solidFill>
                    <a:srgbClr val="ffffff"/>
                  </a:solidFill>
                </a:uFill>
                <a:latin typeface="Calibri"/>
                <a:ea typeface="DejaVu Sans"/>
              </a:rPr>
              <a:t> </a:t>
            </a:r>
            <a:r>
              <a:rPr b="0" lang="en-GB" sz="2000" spc="-1" strike="noStrike">
                <a:solidFill>
                  <a:srgbClr val="000000"/>
                </a:solidFill>
                <a:uFill>
                  <a:solidFill>
                    <a:srgbClr val="ffffff"/>
                  </a:solidFill>
                </a:uFill>
                <a:latin typeface="Calibri"/>
                <a:ea typeface="DejaVu Sans"/>
              </a:rPr>
              <a:t>PDCP layered below IP and has no ECN field of its own</a:t>
            </a:r>
            <a:endParaRPr b="0" lang="en-GB" sz="1800" spc="-1" strike="noStrike">
              <a:solidFill>
                <a:srgbClr val="000000"/>
              </a:solidFill>
              <a:uFill>
                <a:solidFill>
                  <a:srgbClr val="ffffff"/>
                </a:solidFill>
              </a:uFill>
              <a:latin typeface="Arial"/>
            </a:endParaRPr>
          </a:p>
          <a:p>
            <a:pPr lvl="1" marL="432000" indent="-216000">
              <a:lnSpc>
                <a:spcPct val="100000"/>
              </a:lnSpc>
              <a:buClr>
                <a:srgbClr val="000000"/>
              </a:buClr>
              <a:buFont typeface="Liberation Serif"/>
              <a:buAutoNum type="arabicPeriod"/>
            </a:pPr>
            <a:r>
              <a:rPr b="0" lang="en-GB" sz="2000" spc="-1" strike="noStrike">
                <a:solidFill>
                  <a:srgbClr val="000000"/>
                </a:solidFill>
                <a:uFill>
                  <a:solidFill>
                    <a:srgbClr val="ffffff"/>
                  </a:solidFill>
                </a:uFill>
                <a:latin typeface="Calibri"/>
                <a:ea typeface="DejaVu Sans"/>
              </a:rPr>
              <a:t> </a:t>
            </a:r>
            <a:r>
              <a:rPr b="0" lang="en-GB" sz="2000" spc="-1" strike="noStrike">
                <a:solidFill>
                  <a:srgbClr val="000000"/>
                </a:solidFill>
                <a:uFill>
                  <a:solidFill>
                    <a:srgbClr val="ffffff"/>
                  </a:solidFill>
                </a:uFill>
                <a:latin typeface="Calibri"/>
                <a:ea typeface="DejaVu Sans"/>
              </a:rPr>
              <a:t>marking behaviour unclear</a:t>
            </a:r>
            <a:endParaRPr b="0" lang="en-GB" sz="1800" spc="-1" strike="noStrike">
              <a:solidFill>
                <a:srgbClr val="000000"/>
              </a:solidFill>
              <a:uFill>
                <a:solidFill>
                  <a:srgbClr val="ffffff"/>
                </a:solidFill>
              </a:uFill>
              <a:latin typeface="Arial"/>
            </a:endParaRPr>
          </a:p>
          <a:p>
            <a:pPr indent="-216000">
              <a:lnSpc>
                <a:spcPct val="100000"/>
              </a:lnSpc>
              <a:buClr>
                <a:srgbClr val="000000"/>
              </a:buClr>
              <a:buSzPct val="70000"/>
              <a:buFont typeface="Calibri"/>
              <a:buChar char="•"/>
            </a:pPr>
            <a:r>
              <a:rPr b="0" lang="en-GB" sz="2400" spc="-1" strike="noStrike">
                <a:solidFill>
                  <a:srgbClr val="000000"/>
                </a:solidFill>
                <a:uFill>
                  <a:solidFill>
                    <a:srgbClr val="ffffff"/>
                  </a:solidFill>
                </a:uFill>
                <a:latin typeface="Calibri"/>
                <a:ea typeface="DejaVu Sans"/>
              </a:rPr>
              <a:t> </a:t>
            </a:r>
            <a:r>
              <a:rPr b="0" lang="en-GB" sz="2400" spc="-1" strike="noStrike">
                <a:solidFill>
                  <a:srgbClr val="000000"/>
                </a:solidFill>
                <a:uFill>
                  <a:solidFill>
                    <a:srgbClr val="ffffff"/>
                  </a:solidFill>
                </a:uFill>
                <a:latin typeface="Calibri"/>
                <a:ea typeface="DejaVu Sans"/>
              </a:rPr>
              <a:t>The liaison has highlighted difficulty understanding RFC3168</a:t>
            </a:r>
            <a:endParaRPr b="0" lang="en-GB" sz="1800" spc="-1" strike="noStrike">
              <a:solidFill>
                <a:srgbClr val="000000"/>
              </a:solidFill>
              <a:uFill>
                <a:solidFill>
                  <a:srgbClr val="ffffff"/>
                </a:solidFill>
              </a:uFill>
              <a:latin typeface="Arial"/>
            </a:endParaRPr>
          </a:p>
        </p:txBody>
      </p:sp>
      <p:sp>
        <p:nvSpPr>
          <p:cNvPr id="162" name="CustomShape 4"/>
          <p:cNvSpPr/>
          <p:nvPr/>
        </p:nvSpPr>
        <p:spPr>
          <a:xfrm>
            <a:off x="-1872000" y="1512000"/>
            <a:ext cx="11879640" cy="2016000"/>
          </a:xfrm>
          <a:prstGeom prst="ellipse">
            <a:avLst/>
          </a:prstGeom>
          <a:noFill/>
          <a:ln w="29160">
            <a:solidFill>
              <a:srgbClr val="cc0000"/>
            </a:solidFill>
            <a:round/>
          </a:ln>
        </p:spPr>
        <p:style>
          <a:lnRef idx="0"/>
          <a:fillRef idx="0"/>
          <a:effectRef idx="0"/>
          <a:fontRef idx="minor"/>
        </p:style>
      </p:sp>
      <p:sp>
        <p:nvSpPr>
          <p:cNvPr id="163" name="Line 5"/>
          <p:cNvSpPr/>
          <p:nvPr/>
        </p:nvSpPr>
        <p:spPr>
          <a:xfrm>
            <a:off x="4983840" y="3528000"/>
            <a:ext cx="72000" cy="144000"/>
          </a:xfrm>
          <a:prstGeom prst="line">
            <a:avLst/>
          </a:prstGeom>
          <a:ln w="29160">
            <a:solidFill>
              <a:srgbClr val="cc0000"/>
            </a:solidFill>
            <a:round/>
          </a:ln>
        </p:spPr>
        <p:style>
          <a:lnRef idx="0"/>
          <a:fillRef idx="0"/>
          <a:effectRef idx="0"/>
          <a:fontRef idx="minor"/>
        </p:style>
      </p:sp>
      <p:sp>
        <p:nvSpPr>
          <p:cNvPr id="164" name="CustomShape 6"/>
          <p:cNvSpPr/>
          <p:nvPr/>
        </p:nvSpPr>
        <p:spPr>
          <a:xfrm>
            <a:off x="807840" y="3528360"/>
            <a:ext cx="8408160" cy="719640"/>
          </a:xfrm>
          <a:prstGeom prst="rect">
            <a:avLst/>
          </a:prstGeom>
          <a:noFill/>
          <a:ln>
            <a:noFill/>
          </a:ln>
        </p:spPr>
        <p:style>
          <a:lnRef idx="0"/>
          <a:fillRef idx="0"/>
          <a:effectRef idx="0"/>
          <a:fontRef idx="minor"/>
        </p:style>
        <p:txBody>
          <a:bodyPr lIns="90000" rIns="90000" tIns="45000" bIns="45000"/>
          <a:p>
            <a:pPr>
              <a:lnSpc>
                <a:spcPct val="100000"/>
              </a:lnSpc>
            </a:pPr>
            <a:r>
              <a:rPr b="0" lang="en-GB" sz="2400" spc="-1" strike="noStrike">
                <a:solidFill>
                  <a:srgbClr val="cc0000"/>
                </a:solidFill>
                <a:uFill>
                  <a:solidFill>
                    <a:srgbClr val="ffffff"/>
                  </a:solidFill>
                </a:uFill>
                <a:latin typeface="Calibri"/>
                <a:ea typeface="DejaVu Sans"/>
              </a:rPr>
              <a:t>This gives normative specification of base station behaviour</a:t>
            </a:r>
            <a:endParaRPr b="0" lang="en-GB" sz="1800" spc="-1" strike="noStrike">
              <a:solidFill>
                <a:srgbClr val="000000"/>
              </a:solidFill>
              <a:uFill>
                <a:solidFill>
                  <a:srgbClr val="ffffff"/>
                </a:solidFill>
              </a:uFill>
              <a:latin typeface="Arial"/>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TextShape 1"/>
          <p:cNvSpPr txBox="1"/>
          <p:nvPr/>
        </p:nvSpPr>
        <p:spPr>
          <a:xfrm>
            <a:off x="457200" y="273600"/>
            <a:ext cx="8228880" cy="518400"/>
          </a:xfrm>
          <a:prstGeom prst="rect">
            <a:avLst/>
          </a:prstGeom>
          <a:noFill/>
          <a:ln>
            <a:noFill/>
          </a:ln>
        </p:spPr>
        <p:txBody>
          <a:bodyPr lIns="0" rIns="0" tIns="0" bIns="0" anchor="ctr"/>
          <a:p>
            <a:r>
              <a:rPr b="0" lang="en-US" sz="2800" spc="-1" strike="noStrike">
                <a:solidFill>
                  <a:srgbClr val="c00000"/>
                </a:solidFill>
                <a:uFill>
                  <a:solidFill>
                    <a:srgbClr val="ffffff"/>
                  </a:solidFill>
                </a:uFill>
                <a:latin typeface="Calibri"/>
                <a:ea typeface="DejaVu Sans"/>
              </a:rPr>
              <a:t>#1 ECN layering problems in 3GPP TS 25.401 &amp; TS 36.300</a:t>
            </a:r>
            <a:endParaRPr b="0" lang="en-US" sz="1800" spc="-1" strike="noStrike">
              <a:solidFill>
                <a:srgbClr val="000000"/>
              </a:solidFill>
              <a:uFill>
                <a:solidFill>
                  <a:srgbClr val="ffffff"/>
                </a:solidFill>
              </a:uFill>
              <a:latin typeface="Arial"/>
            </a:endParaRPr>
          </a:p>
        </p:txBody>
      </p:sp>
      <p:sp>
        <p:nvSpPr>
          <p:cNvPr id="166" name="TextShape 2"/>
          <p:cNvSpPr txBox="1"/>
          <p:nvPr/>
        </p:nvSpPr>
        <p:spPr>
          <a:xfrm>
            <a:off x="432000" y="826560"/>
            <a:ext cx="8228880" cy="4501440"/>
          </a:xfrm>
          <a:prstGeom prst="rect">
            <a:avLst/>
          </a:prstGeom>
          <a:noFill/>
          <a:ln>
            <a:noFill/>
          </a:ln>
        </p:spPr>
        <p:txBody>
          <a:bodyPr lIns="0" rIns="0" tIns="0" bIns="0"/>
          <a:p>
            <a:pPr marL="432000" indent="-324000">
              <a:lnSpc>
                <a:spcPct val="100000"/>
              </a:lnSpc>
              <a:buClr>
                <a:srgbClr val="000000"/>
              </a:buClr>
              <a:buSzPct val="45000"/>
              <a:buFont typeface="Wingdings" charset="2"/>
              <a:buChar char=""/>
            </a:pPr>
            <a:r>
              <a:rPr b="0" lang="en-US" sz="2000" spc="-1" strike="noStrike">
                <a:solidFill>
                  <a:srgbClr val="000000"/>
                </a:solidFill>
                <a:uFill>
                  <a:solidFill>
                    <a:srgbClr val="ffffff"/>
                  </a:solidFill>
                </a:uFill>
                <a:latin typeface="Calibri"/>
                <a:ea typeface="DejaVu Sans"/>
              </a:rPr>
              <a:t>no specs of how the ECT codepoint got to the outer header at the PDCP</a:t>
            </a:r>
            <a:endParaRPr b="0" lang="en-US" sz="1800" spc="-1" strike="noStrike">
              <a:solidFill>
                <a:srgbClr val="000000"/>
              </a:solidFill>
              <a:uFill>
                <a:solidFill>
                  <a:srgbClr val="ffffff"/>
                </a:solidFill>
              </a:uFill>
              <a:latin typeface="Arial"/>
              <a:ea typeface="DejaVu Sans"/>
            </a:endParaRPr>
          </a:p>
          <a:p>
            <a:pPr lvl="2" marL="1296000" indent="-288000">
              <a:lnSpc>
                <a:spcPct val="100000"/>
              </a:lnSpc>
              <a:buClr>
                <a:srgbClr val="000000"/>
              </a:buClr>
              <a:buSzPct val="45000"/>
              <a:buFont typeface="Wingdings" charset="2"/>
              <a:buChar char=""/>
            </a:pPr>
            <a:r>
              <a:rPr b="0" lang="en-US" sz="2000" spc="-1" strike="noStrike">
                <a:solidFill>
                  <a:srgbClr val="000000"/>
                </a:solidFill>
                <a:uFill>
                  <a:solidFill>
                    <a:srgbClr val="ffffff"/>
                  </a:solidFill>
                </a:uFill>
                <a:latin typeface="Calibri"/>
                <a:ea typeface="DejaVu Sans"/>
              </a:rPr>
              <a:t>GTP tunnel end-point specs need to refer to RFC6040 (bis?)</a:t>
            </a:r>
            <a:endParaRPr b="0" lang="en-US" sz="1800" spc="-1" strike="noStrike">
              <a:solidFill>
                <a:srgbClr val="000000"/>
              </a:solidFill>
              <a:uFill>
                <a:solidFill>
                  <a:srgbClr val="ffffff"/>
                </a:solidFill>
              </a:uFill>
              <a:latin typeface="Arial"/>
              <a:ea typeface="DejaVu Sans"/>
            </a:endParaRPr>
          </a:p>
          <a:p>
            <a:pPr marL="432000" indent="-324000">
              <a:lnSpc>
                <a:spcPct val="100000"/>
              </a:lnSpc>
              <a:buClr>
                <a:srgbClr val="000000"/>
              </a:buClr>
              <a:buSzPct val="45000"/>
              <a:buFont typeface="Wingdings" charset="2"/>
              <a:buChar char=""/>
            </a:pPr>
            <a:r>
              <a:rPr b="0" lang="en-US" sz="2000" spc="-1" strike="noStrike">
                <a:solidFill>
                  <a:srgbClr val="000000"/>
                </a:solidFill>
                <a:uFill>
                  <a:solidFill>
                    <a:srgbClr val="ffffff"/>
                  </a:solidFill>
                </a:uFill>
                <a:latin typeface="Calibri"/>
                <a:ea typeface="DejaVu Sans"/>
              </a:rPr>
              <a:t>Seems to solely apply to downlink</a:t>
            </a:r>
            <a:endParaRPr b="0" lang="en-US" sz="1800" spc="-1" strike="noStrike">
              <a:solidFill>
                <a:srgbClr val="000000"/>
              </a:solidFill>
              <a:uFill>
                <a:solidFill>
                  <a:srgbClr val="ffffff"/>
                </a:solidFill>
              </a:uFill>
              <a:latin typeface="Arial"/>
              <a:ea typeface="DejaVu Sans"/>
            </a:endParaRPr>
          </a:p>
          <a:p>
            <a:pPr marL="432000" indent="-324000">
              <a:lnSpc>
                <a:spcPct val="100000"/>
              </a:lnSpc>
              <a:buClr>
                <a:srgbClr val="000000"/>
              </a:buClr>
              <a:buSzPct val="45000"/>
              <a:buFont typeface="Wingdings" charset="2"/>
              <a:buChar char=""/>
            </a:pPr>
            <a:r>
              <a:rPr b="0" lang="en-US" sz="2000" spc="-1" strike="noStrike">
                <a:solidFill>
                  <a:srgbClr val="000000"/>
                </a:solidFill>
                <a:uFill>
                  <a:solidFill>
                    <a:srgbClr val="ffffff"/>
                  </a:solidFill>
                </a:uFill>
                <a:latin typeface="Calibri"/>
                <a:ea typeface="DejaVu Sans"/>
              </a:rPr>
              <a:t>eNB replaces IP-UDP-GTP header with RLC-PDCP which has no ECN field</a:t>
            </a:r>
            <a:endParaRPr b="0" lang="en-US" sz="1800" spc="-1" strike="noStrike">
              <a:solidFill>
                <a:srgbClr val="000000"/>
              </a:solidFill>
              <a:uFill>
                <a:solidFill>
                  <a:srgbClr val="ffffff"/>
                </a:solidFill>
              </a:uFill>
              <a:latin typeface="Arial"/>
              <a:ea typeface="DejaVu Sans"/>
            </a:endParaRPr>
          </a:p>
          <a:p>
            <a:pPr marL="432000" indent="-324000">
              <a:lnSpc>
                <a:spcPct val="100000"/>
              </a:lnSpc>
              <a:buClr>
                <a:srgbClr val="000000"/>
              </a:buClr>
              <a:buSzPct val="45000"/>
              <a:buFont typeface="Wingdings" charset="2"/>
              <a:buChar char=""/>
            </a:pPr>
            <a:r>
              <a:rPr b="0" lang="en-US" sz="2000" spc="-1" strike="noStrike">
                <a:solidFill>
                  <a:srgbClr val="000000"/>
                </a:solidFill>
                <a:uFill>
                  <a:solidFill>
                    <a:srgbClr val="ffffff"/>
                  </a:solidFill>
                </a:uFill>
                <a:latin typeface="Calibri"/>
                <a:ea typeface="DejaVu Sans"/>
              </a:rPr>
              <a:t>“</a:t>
            </a:r>
            <a:r>
              <a:rPr b="0" lang="en-US" sz="2000" spc="-1" strike="noStrike">
                <a:solidFill>
                  <a:srgbClr val="000000"/>
                </a:solidFill>
                <a:uFill>
                  <a:solidFill>
                    <a:srgbClr val="ffffff"/>
                  </a:solidFill>
                </a:uFill>
                <a:latin typeface="Calibri"/>
                <a:ea typeface="DejaVu Sans"/>
              </a:rPr>
              <a:t>ECN codepoints in PDCP SDUs” must mean “ECN in the IP header inside”?</a:t>
            </a:r>
            <a:r>
              <a:rPr b="0" lang="en-US" sz="2000" spc="-1" strike="noStrike">
                <a:solidFill>
                  <a:srgbClr val="000000"/>
                </a:solidFill>
                <a:uFill>
                  <a:solidFill>
                    <a:srgbClr val="ffffff"/>
                  </a:solidFill>
                </a:uFill>
                <a:latin typeface="Calibri"/>
                <a:ea typeface="DejaVu Sans"/>
              </a:rPr>
              <a:t>
</a:t>
            </a:r>
            <a:r>
              <a:rPr b="0" lang="en-US" sz="2000" spc="-1" strike="noStrike">
                <a:solidFill>
                  <a:srgbClr val="000000"/>
                </a:solidFill>
                <a:uFill>
                  <a:solidFill>
                    <a:srgbClr val="ffffff"/>
                  </a:solidFill>
                </a:uFill>
                <a:latin typeface="Calibri"/>
                <a:ea typeface="DejaVu Sans"/>
              </a:rPr>
              <a:t>Otherwise:</a:t>
            </a:r>
            <a:endParaRPr b="0" lang="en-US" sz="1800" spc="-1" strike="noStrike">
              <a:solidFill>
                <a:srgbClr val="000000"/>
              </a:solidFill>
              <a:uFill>
                <a:solidFill>
                  <a:srgbClr val="ffffff"/>
                </a:solidFill>
              </a:uFill>
              <a:latin typeface="Arial"/>
            </a:endParaRPr>
          </a:p>
          <a:p>
            <a:pPr lvl="1" marL="864000" indent="-324000">
              <a:lnSpc>
                <a:spcPct val="100000"/>
              </a:lnSpc>
              <a:buClr>
                <a:srgbClr val="000000"/>
              </a:buClr>
              <a:buSzPct val="75000"/>
              <a:buFont typeface="Symbol" charset="2"/>
              <a:buChar char=""/>
            </a:pPr>
            <a:r>
              <a:rPr b="0" lang="en-US" sz="2000" spc="-1" strike="noStrike">
                <a:solidFill>
                  <a:srgbClr val="000000"/>
                </a:solidFill>
                <a:uFill>
                  <a:solidFill>
                    <a:srgbClr val="ffffff"/>
                  </a:solidFill>
                </a:uFill>
                <a:latin typeface="Calibri"/>
                <a:ea typeface="DejaVu Sans"/>
              </a:rPr>
              <a:t>how does eNB know a PDCP SDU has ECT codepoint set at the IP layer?</a:t>
            </a:r>
            <a:endParaRPr b="0" lang="en-US" sz="1800" spc="-1" strike="noStrike">
              <a:solidFill>
                <a:srgbClr val="000000"/>
              </a:solidFill>
              <a:uFill>
                <a:solidFill>
                  <a:srgbClr val="ffffff"/>
                </a:solidFill>
              </a:uFill>
              <a:latin typeface="Arial"/>
              <a:ea typeface="DejaVu Sans"/>
            </a:endParaRPr>
          </a:p>
          <a:p>
            <a:pPr lvl="1" marL="864000" indent="-324000">
              <a:buClr>
                <a:srgbClr val="000000"/>
              </a:buClr>
              <a:buSzPct val="75000"/>
              <a:buFont typeface="Symbol" charset="2"/>
              <a:buChar char=""/>
            </a:pPr>
            <a:r>
              <a:rPr b="0" lang="en-US" sz="2000" spc="-1" strike="noStrike">
                <a:solidFill>
                  <a:srgbClr val="000000"/>
                </a:solidFill>
                <a:uFill>
                  <a:solidFill>
                    <a:srgbClr val="ffffff"/>
                  </a:solidFill>
                </a:uFill>
                <a:latin typeface="Calibri"/>
                <a:ea typeface="DejaVu Sans"/>
              </a:rPr>
              <a:t>how does PDCP propagate ECN to the IP header at the terminal</a:t>
            </a:r>
            <a:r>
              <a:rPr b="0" lang="en-US" sz="2000" spc="-1" strike="noStrike">
                <a:solidFill>
                  <a:srgbClr val="000000"/>
                </a:solidFill>
                <a:uFill>
                  <a:solidFill>
                    <a:srgbClr val="ffffff"/>
                  </a:solidFill>
                </a:uFill>
                <a:latin typeface="Calibri"/>
                <a:ea typeface="DejaVu Sans"/>
              </a:rPr>
              <a:t>?</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2000" spc="-1" strike="noStrike">
                <a:solidFill>
                  <a:srgbClr val="000000"/>
                </a:solidFill>
                <a:uFill>
                  <a:solidFill>
                    <a:srgbClr val="ffffff"/>
                  </a:solidFill>
                </a:uFill>
                <a:latin typeface="Calibri"/>
                <a:ea typeface="DejaVu Sans"/>
              </a:rPr>
              <a:t>but the IP headers that PDCP encapsulates, may be compressed (RoHC)</a:t>
            </a:r>
            <a:endParaRPr b="0" lang="en-US" sz="1800" spc="-1" strike="noStrike">
              <a:solidFill>
                <a:srgbClr val="000000"/>
              </a:solidFill>
              <a:uFill>
                <a:solidFill>
                  <a:srgbClr val="ffffff"/>
                </a:solidFill>
              </a:uFill>
              <a:latin typeface="Arial"/>
            </a:endParaRPr>
          </a:p>
        </p:txBody>
      </p:sp>
      <p:pic>
        <p:nvPicPr>
          <p:cNvPr id="167" name="Picture 2" descr=""/>
          <p:cNvPicPr/>
          <p:nvPr/>
        </p:nvPicPr>
        <p:blipFill>
          <a:blip r:embed="rId1"/>
          <a:stretch/>
        </p:blipFill>
        <p:spPr>
          <a:xfrm>
            <a:off x="1224000" y="4176000"/>
            <a:ext cx="6983640" cy="2526480"/>
          </a:xfrm>
          <a:prstGeom prst="rect">
            <a:avLst/>
          </a:prstGeom>
          <a:ln w="38160">
            <a:solidFill>
              <a:srgbClr val="b2b2b2"/>
            </a:solidFill>
            <a:miter/>
          </a:ln>
        </p:spPr>
      </p:pic>
      <p:sp>
        <p:nvSpPr>
          <p:cNvPr id="168" name="CustomShape 3"/>
          <p:cNvSpPr/>
          <p:nvPr/>
        </p:nvSpPr>
        <p:spPr>
          <a:xfrm>
            <a:off x="2880000" y="5040000"/>
            <a:ext cx="648000" cy="288000"/>
          </a:xfrm>
          <a:prstGeom prst="ellipse">
            <a:avLst/>
          </a:prstGeom>
          <a:noFill/>
          <a:ln w="29160">
            <a:solidFill>
              <a:srgbClr val="cc0000"/>
            </a:solidFill>
            <a:round/>
          </a:ln>
        </p:spPr>
        <p:style>
          <a:lnRef idx="0"/>
          <a:fillRef idx="0"/>
          <a:effectRef idx="0"/>
          <a:fontRef idx="minor"/>
        </p:style>
      </p:sp>
      <p:sp>
        <p:nvSpPr>
          <p:cNvPr id="169" name="CustomShape 4"/>
          <p:cNvSpPr/>
          <p:nvPr/>
        </p:nvSpPr>
        <p:spPr>
          <a:xfrm>
            <a:off x="3543840" y="5247000"/>
            <a:ext cx="648000" cy="288000"/>
          </a:xfrm>
          <a:prstGeom prst="ellipse">
            <a:avLst/>
          </a:prstGeom>
          <a:noFill/>
          <a:ln w="29160">
            <a:solidFill>
              <a:srgbClr val="cc0000"/>
            </a:solidFill>
            <a:round/>
          </a:ln>
        </p:spPr>
        <p:style>
          <a:lnRef idx="0"/>
          <a:fillRef idx="0"/>
          <a:effectRef idx="0"/>
          <a:fontRef idx="minor"/>
        </p:style>
      </p:sp>
      <p:sp>
        <p:nvSpPr>
          <p:cNvPr id="170" name="CustomShape 5"/>
          <p:cNvSpPr/>
          <p:nvPr/>
        </p:nvSpPr>
        <p:spPr>
          <a:xfrm>
            <a:off x="1440000" y="4536000"/>
            <a:ext cx="648000" cy="288000"/>
          </a:xfrm>
          <a:prstGeom prst="ellipse">
            <a:avLst/>
          </a:prstGeom>
          <a:noFill/>
          <a:ln w="29160">
            <a:solidFill>
              <a:srgbClr val="cc0000"/>
            </a:solidFill>
            <a:round/>
          </a:ln>
        </p:spPr>
        <p:style>
          <a:lnRef idx="0"/>
          <a:fillRef idx="0"/>
          <a:effectRef idx="0"/>
          <a:fontRef idx="minor"/>
        </p:style>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482760" y="76320"/>
            <a:ext cx="8228880" cy="647640"/>
          </a:xfrm>
          <a:prstGeom prst="rect">
            <a:avLst/>
          </a:prstGeom>
          <a:noFill/>
          <a:ln>
            <a:noFill/>
          </a:ln>
        </p:spPr>
        <p:style>
          <a:lnRef idx="0"/>
          <a:fillRef idx="0"/>
          <a:effectRef idx="0"/>
          <a:fontRef idx="minor"/>
        </p:style>
        <p:txBody>
          <a:bodyPr lIns="0" rIns="0" tIns="0" bIns="0" anchor="ctr"/>
          <a:p>
            <a:pPr algn="ctr">
              <a:lnSpc>
                <a:spcPct val="100000"/>
              </a:lnSpc>
            </a:pPr>
            <a:r>
              <a:rPr b="0" lang="en-GB" sz="3200" spc="-1" strike="noStrike">
                <a:solidFill>
                  <a:srgbClr val="c00000"/>
                </a:solidFill>
                <a:uFill>
                  <a:solidFill>
                    <a:srgbClr val="ffffff"/>
                  </a:solidFill>
                </a:uFill>
                <a:latin typeface="Calibri"/>
                <a:ea typeface="DejaVu Sans"/>
              </a:rPr>
              <a:t>#2: ECN behaviour in </a:t>
            </a:r>
            <a:r>
              <a:rPr b="0" lang="en-GB" sz="2800" spc="-1" strike="noStrike">
                <a:solidFill>
                  <a:srgbClr val="c00000"/>
                </a:solidFill>
                <a:uFill>
                  <a:solidFill>
                    <a:srgbClr val="ffffff"/>
                  </a:solidFill>
                </a:uFill>
                <a:latin typeface="Calibri"/>
                <a:ea typeface="DejaVu Sans"/>
              </a:rPr>
              <a:t>3GPP TS 25.401 &amp; TS 36.300</a:t>
            </a:r>
            <a:endParaRPr b="0" lang="en-GB" sz="1800" spc="-1" strike="noStrike">
              <a:solidFill>
                <a:srgbClr val="000000"/>
              </a:solidFill>
              <a:uFill>
                <a:solidFill>
                  <a:srgbClr val="ffffff"/>
                </a:solidFill>
              </a:uFill>
              <a:latin typeface="Arial"/>
            </a:endParaRPr>
          </a:p>
        </p:txBody>
      </p:sp>
      <p:sp>
        <p:nvSpPr>
          <p:cNvPr id="172" name="CustomShape 2"/>
          <p:cNvSpPr/>
          <p:nvPr/>
        </p:nvSpPr>
        <p:spPr>
          <a:xfrm>
            <a:off x="216000" y="706680"/>
            <a:ext cx="8686440" cy="3469320"/>
          </a:xfrm>
          <a:prstGeom prst="rect">
            <a:avLst/>
          </a:prstGeom>
          <a:noFill/>
          <a:ln>
            <a:noFill/>
          </a:ln>
        </p:spPr>
        <p:style>
          <a:lnRef idx="0"/>
          <a:fillRef idx="0"/>
          <a:effectRef idx="0"/>
          <a:fontRef idx="minor"/>
        </p:style>
        <p:txBody>
          <a:bodyPr lIns="0" rIns="0" tIns="0" bIns="0"/>
          <a:p>
            <a:pPr indent="-216000">
              <a:lnSpc>
                <a:spcPct val="100000"/>
              </a:lnSpc>
              <a:buClr>
                <a:srgbClr val="000000"/>
              </a:buClr>
              <a:buSzPct val="70000"/>
              <a:buFont typeface="Symbol" charset="2"/>
              <a:buChar char=""/>
            </a:pPr>
            <a:r>
              <a:rPr b="0" lang="en-GB" sz="2400" spc="-1" strike="noStrike">
                <a:solidFill>
                  <a:srgbClr val="000000"/>
                </a:solidFill>
                <a:uFill>
                  <a:solidFill>
                    <a:srgbClr val="ffffff"/>
                  </a:solidFill>
                </a:uFill>
                <a:latin typeface="Calibri"/>
                <a:ea typeface="DejaVu Sans"/>
              </a:rPr>
              <a:t> </a:t>
            </a:r>
            <a:r>
              <a:rPr b="0" lang="en-GB" sz="2400" spc="-1" strike="noStrike">
                <a:solidFill>
                  <a:srgbClr val="000000"/>
                </a:solidFill>
                <a:uFill>
                  <a:solidFill>
                    <a:srgbClr val="ffffff"/>
                  </a:solidFill>
                </a:uFill>
                <a:latin typeface="Calibri"/>
                <a:ea typeface="DejaVu Sans"/>
              </a:rPr>
              <a:t>Marking &amp; response behaviour – 3GPP needs to clarify:</a:t>
            </a:r>
            <a:endParaRPr b="0" lang="en-GB" sz="1800" spc="-1" strike="noStrike">
              <a:solidFill>
                <a:srgbClr val="000000"/>
              </a:solidFill>
              <a:uFill>
                <a:solidFill>
                  <a:srgbClr val="ffffff"/>
                </a:solidFill>
              </a:uFill>
              <a:latin typeface="Arial"/>
            </a:endParaRPr>
          </a:p>
          <a:p>
            <a:pPr lvl="1" marL="432000" indent="-216000">
              <a:lnSpc>
                <a:spcPct val="100000"/>
              </a:lnSpc>
              <a:buClr>
                <a:srgbClr val="000000"/>
              </a:buClr>
              <a:buSzPct val="45000"/>
              <a:buFont typeface="Symbol" charset="2"/>
              <a:buChar char=""/>
            </a:pPr>
            <a:r>
              <a:rPr b="0" lang="en-GB" sz="2400" spc="-1" strike="noStrike">
                <a:solidFill>
                  <a:srgbClr val="000000"/>
                </a:solidFill>
                <a:uFill>
                  <a:solidFill>
                    <a:srgbClr val="ffffff"/>
                  </a:solidFill>
                </a:uFill>
                <a:latin typeface="Calibri"/>
                <a:ea typeface="DejaVu Sans"/>
              </a:rPr>
              <a:t>whether marking is confined to voice bearers (and why?)</a:t>
            </a:r>
            <a:endParaRPr b="0" lang="en-GB" sz="1800" spc="-1" strike="noStrike">
              <a:solidFill>
                <a:srgbClr val="000000"/>
              </a:solidFill>
              <a:uFill>
                <a:solidFill>
                  <a:srgbClr val="ffffff"/>
                </a:solidFill>
              </a:uFill>
              <a:latin typeface="Arial"/>
            </a:endParaRPr>
          </a:p>
          <a:p>
            <a:pPr lvl="1" marL="432000" indent="-216000">
              <a:lnSpc>
                <a:spcPct val="100000"/>
              </a:lnSpc>
              <a:buClr>
                <a:srgbClr val="000000"/>
              </a:buClr>
              <a:buSzPct val="45000"/>
              <a:buFont typeface="Symbol" charset="2"/>
              <a:buChar char=""/>
            </a:pPr>
            <a:r>
              <a:rPr b="0" lang="en-GB" sz="2400" spc="-1" strike="noStrike">
                <a:solidFill>
                  <a:srgbClr val="000000"/>
                </a:solidFill>
                <a:uFill>
                  <a:solidFill>
                    <a:srgbClr val="ffffff"/>
                  </a:solidFill>
                </a:uFill>
                <a:latin typeface="Calibri"/>
                <a:ea typeface="DejaVu Sans"/>
              </a:rPr>
              <a:t>whether the wording implies “all or nothing” marking </a:t>
            </a:r>
            <a:endParaRPr b="0" lang="en-GB" sz="1800" spc="-1" strike="noStrike">
              <a:solidFill>
                <a:srgbClr val="000000"/>
              </a:solidFill>
              <a:uFill>
                <a:solidFill>
                  <a:srgbClr val="ffffff"/>
                </a:solidFill>
              </a:uFill>
              <a:latin typeface="Arial"/>
            </a:endParaRPr>
          </a:p>
          <a:p>
            <a:pPr lvl="1" marL="432000" indent="-216000">
              <a:lnSpc>
                <a:spcPct val="100000"/>
              </a:lnSpc>
              <a:buClr>
                <a:srgbClr val="000000"/>
              </a:buClr>
              <a:buSzPct val="45000"/>
              <a:buFont typeface="Symbol" charset="2"/>
              <a:buChar char=""/>
            </a:pPr>
            <a:r>
              <a:rPr b="0" lang="en-GB" sz="2400" spc="-1" strike="noStrike">
                <a:solidFill>
                  <a:srgbClr val="000000"/>
                </a:solidFill>
                <a:uFill>
                  <a:solidFill>
                    <a:srgbClr val="ffffff"/>
                  </a:solidFill>
                </a:uFill>
                <a:latin typeface="Calibri"/>
                <a:ea typeface="DejaVu Sans"/>
              </a:rPr>
              <a:t>otherwise incompatibility between  “all-or-nothing” and “loss-equivalent” [RFC3168] marking in other networks</a:t>
            </a:r>
            <a:endParaRPr b="0" lang="en-GB" sz="1800" spc="-1" strike="noStrike">
              <a:solidFill>
                <a:srgbClr val="000000"/>
              </a:solidFill>
              <a:uFill>
                <a:solidFill>
                  <a:srgbClr val="ffffff"/>
                </a:solidFill>
              </a:uFill>
              <a:latin typeface="Arial"/>
            </a:endParaRPr>
          </a:p>
          <a:p>
            <a:pPr marL="457200">
              <a:lnSpc>
                <a:spcPct val="100000"/>
              </a:lnSpc>
            </a:pPr>
            <a:r>
              <a:rPr b="0" lang="en-GB" sz="2000" spc="-1" strike="noStrike">
                <a:solidFill>
                  <a:srgbClr val="000000"/>
                </a:solidFill>
                <a:uFill>
                  <a:solidFill>
                    <a:srgbClr val="ffffff"/>
                  </a:solidFill>
                </a:uFill>
                <a:latin typeface="Calibri"/>
                <a:ea typeface="DejaVu Sans"/>
              </a:rPr>
              <a:t>- Should codec rate reduction be triggered on a single “CE” mark?</a:t>
            </a:r>
            <a:endParaRPr b="0" lang="en-GB" sz="1800" spc="-1" strike="noStrike">
              <a:solidFill>
                <a:srgbClr val="000000"/>
              </a:solidFill>
              <a:uFill>
                <a:solidFill>
                  <a:srgbClr val="ffffff"/>
                </a:solidFill>
              </a:uFill>
              <a:latin typeface="Arial"/>
            </a:endParaRPr>
          </a:p>
          <a:p>
            <a:pPr marL="457200">
              <a:lnSpc>
                <a:spcPct val="100000"/>
              </a:lnSpc>
            </a:pPr>
            <a:r>
              <a:rPr b="0" lang="en-GB" sz="2000" spc="-1" strike="noStrike">
                <a:solidFill>
                  <a:srgbClr val="000000"/>
                </a:solidFill>
                <a:uFill>
                  <a:solidFill>
                    <a:srgbClr val="ffffff"/>
                  </a:solidFill>
                </a:uFill>
                <a:latin typeface="Calibri"/>
                <a:ea typeface="DejaVu Sans"/>
              </a:rPr>
              <a:t>- Should codec rate reduction be triggered on multiple “CE” marks?</a:t>
            </a:r>
            <a:endParaRPr b="0" lang="en-GB" sz="1800" spc="-1" strike="noStrike">
              <a:solidFill>
                <a:srgbClr val="000000"/>
              </a:solidFill>
              <a:uFill>
                <a:solidFill>
                  <a:srgbClr val="ffffff"/>
                </a:solidFill>
              </a:uFill>
              <a:latin typeface="Arial"/>
            </a:endParaRPr>
          </a:p>
        </p:txBody>
      </p:sp>
      <p:sp>
        <p:nvSpPr>
          <p:cNvPr id="173" name="Line 3"/>
          <p:cNvSpPr/>
          <p:nvPr/>
        </p:nvSpPr>
        <p:spPr>
          <a:xfrm flipV="1">
            <a:off x="1527840" y="3763080"/>
            <a:ext cx="1015920" cy="532800"/>
          </a:xfrm>
          <a:prstGeom prst="line">
            <a:avLst/>
          </a:prstGeom>
          <a:ln>
            <a:solidFill>
              <a:schemeClr val="tx1"/>
            </a:solidFill>
            <a:custDash>
              <a:ds d="500000" sp="400000"/>
            </a:custDash>
            <a:round/>
          </a:ln>
        </p:spPr>
        <p:style>
          <a:lnRef idx="1">
            <a:schemeClr val="accent1"/>
          </a:lnRef>
          <a:fillRef idx="0">
            <a:schemeClr val="accent1"/>
          </a:fillRef>
          <a:effectRef idx="0">
            <a:schemeClr val="accent1"/>
          </a:effectRef>
          <a:fontRef idx="minor"/>
        </p:style>
      </p:sp>
      <p:sp>
        <p:nvSpPr>
          <p:cNvPr id="174" name="Line 4"/>
          <p:cNvSpPr/>
          <p:nvPr/>
        </p:nvSpPr>
        <p:spPr>
          <a:xfrm flipH="1">
            <a:off x="1647360" y="4264560"/>
            <a:ext cx="399600" cy="151200"/>
          </a:xfrm>
          <a:prstGeom prst="line">
            <a:avLst/>
          </a:prstGeom>
          <a:ln>
            <a:solidFill>
              <a:srgbClr val="4a7ebb"/>
            </a:solidFill>
            <a:round/>
          </a:ln>
        </p:spPr>
        <p:style>
          <a:lnRef idx="1">
            <a:schemeClr val="accent1"/>
          </a:lnRef>
          <a:fillRef idx="0">
            <a:schemeClr val="accent1"/>
          </a:fillRef>
          <a:effectRef idx="0">
            <a:schemeClr val="accent1"/>
          </a:effectRef>
          <a:fontRef idx="minor"/>
        </p:style>
      </p:sp>
      <p:pic>
        <p:nvPicPr>
          <p:cNvPr id="175" name="Picture 1" descr=""/>
          <p:cNvPicPr/>
          <p:nvPr/>
        </p:nvPicPr>
        <p:blipFill>
          <a:blip r:embed="rId1"/>
          <a:stretch/>
        </p:blipFill>
        <p:spPr>
          <a:xfrm>
            <a:off x="1008000" y="4376160"/>
            <a:ext cx="255960" cy="255960"/>
          </a:xfrm>
          <a:prstGeom prst="rect">
            <a:avLst/>
          </a:prstGeom>
          <a:ln>
            <a:noFill/>
          </a:ln>
        </p:spPr>
      </p:pic>
      <p:sp>
        <p:nvSpPr>
          <p:cNvPr id="176" name="CustomShape 5"/>
          <p:cNvSpPr/>
          <p:nvPr/>
        </p:nvSpPr>
        <p:spPr>
          <a:xfrm>
            <a:off x="1329480" y="4517640"/>
            <a:ext cx="391320" cy="272160"/>
          </a:xfrm>
          <a:prstGeom prst="rect">
            <a:avLst/>
          </a:prstGeom>
          <a:noFill/>
          <a:ln>
            <a:noFill/>
          </a:ln>
        </p:spPr>
        <p:style>
          <a:lnRef idx="0"/>
          <a:fillRef idx="0"/>
          <a:effectRef idx="0"/>
          <a:fontRef idx="minor"/>
        </p:style>
        <p:txBody>
          <a:bodyPr wrap="none" lIns="90000" rIns="90000" tIns="45000" bIns="45000"/>
          <a:p>
            <a:pPr>
              <a:lnSpc>
                <a:spcPct val="100000"/>
              </a:lnSpc>
            </a:pPr>
            <a:r>
              <a:rPr b="0" lang="en-GB" sz="1200" spc="-1" strike="noStrike">
                <a:solidFill>
                  <a:srgbClr val="000000"/>
                </a:solidFill>
                <a:uFill>
                  <a:solidFill>
                    <a:srgbClr val="ffffff"/>
                  </a:solidFill>
                </a:uFill>
                <a:latin typeface="Arial"/>
                <a:ea typeface="DejaVu Sans"/>
              </a:rPr>
              <a:t>UE</a:t>
            </a:r>
            <a:endParaRPr b="0" lang="en-GB" sz="1800" spc="-1" strike="noStrike">
              <a:solidFill>
                <a:srgbClr val="000000"/>
              </a:solidFill>
              <a:uFill>
                <a:solidFill>
                  <a:srgbClr val="ffffff"/>
                </a:solidFill>
              </a:uFill>
              <a:latin typeface="Arial"/>
            </a:endParaRPr>
          </a:p>
        </p:txBody>
      </p:sp>
      <p:sp>
        <p:nvSpPr>
          <p:cNvPr id="177" name="CustomShape 6"/>
          <p:cNvSpPr/>
          <p:nvPr/>
        </p:nvSpPr>
        <p:spPr>
          <a:xfrm>
            <a:off x="2509920" y="3481560"/>
            <a:ext cx="300960" cy="259560"/>
          </a:xfrm>
          <a:prstGeom prst="cube">
            <a:avLst>
              <a:gd name="adj" fmla="val 25000"/>
            </a:avLst>
          </a:prstGeom>
          <a:solidFill>
            <a:schemeClr val="bg1"/>
          </a:solidFill>
          <a:ln w="12600">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178" name="CustomShape 7"/>
          <p:cNvSpPr/>
          <p:nvPr/>
        </p:nvSpPr>
        <p:spPr>
          <a:xfrm>
            <a:off x="2382120" y="3574440"/>
            <a:ext cx="46908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808080"/>
                </a:solidFill>
                <a:uFill>
                  <a:solidFill>
                    <a:srgbClr val="ffffff"/>
                  </a:solidFill>
                </a:uFill>
                <a:latin typeface="Calibri"/>
                <a:ea typeface="DejaVu Sans"/>
              </a:rPr>
              <a:t>MME</a:t>
            </a:r>
            <a:endParaRPr b="0" lang="en-GB" sz="1800" spc="-1" strike="noStrike">
              <a:solidFill>
                <a:srgbClr val="000000"/>
              </a:solidFill>
              <a:uFill>
                <a:solidFill>
                  <a:srgbClr val="ffffff"/>
                </a:solidFill>
              </a:uFill>
              <a:latin typeface="Arial"/>
            </a:endParaRPr>
          </a:p>
        </p:txBody>
      </p:sp>
      <p:sp>
        <p:nvSpPr>
          <p:cNvPr id="179" name="CustomShape 8"/>
          <p:cNvSpPr/>
          <p:nvPr/>
        </p:nvSpPr>
        <p:spPr>
          <a:xfrm>
            <a:off x="2939760" y="3984480"/>
            <a:ext cx="330840" cy="296280"/>
          </a:xfrm>
          <a:prstGeom prst="cube">
            <a:avLst>
              <a:gd name="adj" fmla="val 25000"/>
            </a:avLst>
          </a:prstGeom>
          <a:solidFill>
            <a:schemeClr val="bg1"/>
          </a:solidFill>
          <a:ln w="12600">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180" name="CustomShape 9"/>
          <p:cNvSpPr/>
          <p:nvPr/>
        </p:nvSpPr>
        <p:spPr>
          <a:xfrm>
            <a:off x="2826720" y="4089960"/>
            <a:ext cx="47988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808080"/>
                </a:solidFill>
                <a:uFill>
                  <a:solidFill>
                    <a:srgbClr val="ffffff"/>
                  </a:solidFill>
                </a:uFill>
                <a:latin typeface="Calibri"/>
                <a:ea typeface="DejaVu Sans"/>
              </a:rPr>
              <a:t>S-GW</a:t>
            </a:r>
            <a:endParaRPr b="0" lang="en-GB" sz="1800" spc="-1" strike="noStrike">
              <a:solidFill>
                <a:srgbClr val="000000"/>
              </a:solidFill>
              <a:uFill>
                <a:solidFill>
                  <a:srgbClr val="ffffff"/>
                </a:solidFill>
              </a:uFill>
              <a:latin typeface="Arial"/>
            </a:endParaRPr>
          </a:p>
        </p:txBody>
      </p:sp>
      <p:sp>
        <p:nvSpPr>
          <p:cNvPr id="181" name="CustomShape 10"/>
          <p:cNvSpPr/>
          <p:nvPr/>
        </p:nvSpPr>
        <p:spPr>
          <a:xfrm>
            <a:off x="3963240" y="3946680"/>
            <a:ext cx="331560" cy="370800"/>
          </a:xfrm>
          <a:prstGeom prst="cube">
            <a:avLst>
              <a:gd name="adj" fmla="val 25000"/>
            </a:avLst>
          </a:prstGeom>
          <a:solidFill>
            <a:schemeClr val="bg1"/>
          </a:solidFill>
          <a:ln w="12600">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182" name="CustomShape 11"/>
          <p:cNvSpPr/>
          <p:nvPr/>
        </p:nvSpPr>
        <p:spPr>
          <a:xfrm>
            <a:off x="3812400" y="4079520"/>
            <a:ext cx="4845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808080"/>
                </a:solidFill>
                <a:uFill>
                  <a:solidFill>
                    <a:srgbClr val="ffffff"/>
                  </a:solidFill>
                </a:uFill>
                <a:latin typeface="Calibri"/>
                <a:ea typeface="DejaVu Sans"/>
              </a:rPr>
              <a:t>P-GW</a:t>
            </a:r>
            <a:endParaRPr b="0" lang="en-GB" sz="1800" spc="-1" strike="noStrike">
              <a:solidFill>
                <a:srgbClr val="000000"/>
              </a:solidFill>
              <a:uFill>
                <a:solidFill>
                  <a:srgbClr val="ffffff"/>
                </a:solidFill>
              </a:uFill>
              <a:latin typeface="Arial"/>
            </a:endParaRPr>
          </a:p>
        </p:txBody>
      </p:sp>
      <p:sp>
        <p:nvSpPr>
          <p:cNvPr id="183" name="Line 12"/>
          <p:cNvSpPr/>
          <p:nvPr/>
        </p:nvSpPr>
        <p:spPr>
          <a:xfrm>
            <a:off x="3323160" y="4175640"/>
            <a:ext cx="588240" cy="360"/>
          </a:xfrm>
          <a:prstGeom prst="line">
            <a:avLst/>
          </a:prstGeom>
          <a:ln w="12600">
            <a:solidFill>
              <a:srgbClr val="0070c0"/>
            </a:solidFill>
            <a:round/>
          </a:ln>
        </p:spPr>
        <p:style>
          <a:lnRef idx="1">
            <a:schemeClr val="accent1"/>
          </a:lnRef>
          <a:fillRef idx="0">
            <a:schemeClr val="accent1"/>
          </a:fillRef>
          <a:effectRef idx="0">
            <a:schemeClr val="accent1"/>
          </a:effectRef>
          <a:fontRef idx="minor"/>
        </p:style>
      </p:sp>
      <p:sp>
        <p:nvSpPr>
          <p:cNvPr id="184" name="Line 13"/>
          <p:cNvSpPr/>
          <p:nvPr/>
        </p:nvSpPr>
        <p:spPr>
          <a:xfrm>
            <a:off x="3323160" y="4283640"/>
            <a:ext cx="588240" cy="360"/>
          </a:xfrm>
          <a:prstGeom prst="line">
            <a:avLst/>
          </a:prstGeom>
          <a:ln w="12600">
            <a:solidFill>
              <a:srgbClr val="0070c0"/>
            </a:solidFill>
            <a:round/>
          </a:ln>
        </p:spPr>
        <p:style>
          <a:lnRef idx="1">
            <a:schemeClr val="accent1"/>
          </a:lnRef>
          <a:fillRef idx="0">
            <a:schemeClr val="accent1"/>
          </a:fillRef>
          <a:effectRef idx="0">
            <a:schemeClr val="accent1"/>
          </a:effectRef>
          <a:fontRef idx="minor"/>
        </p:style>
      </p:sp>
      <p:sp>
        <p:nvSpPr>
          <p:cNvPr id="185" name="CustomShape 14"/>
          <p:cNvSpPr/>
          <p:nvPr/>
        </p:nvSpPr>
        <p:spPr>
          <a:xfrm>
            <a:off x="3889440" y="4176000"/>
            <a:ext cx="43560" cy="108000"/>
          </a:xfrm>
          <a:prstGeom prst="ellipse">
            <a:avLst/>
          </a:prstGeom>
          <a:solidFill>
            <a:schemeClr val="bg1"/>
          </a:solidFill>
          <a:ln w="12600">
            <a:solidFill>
              <a:srgbClr val="0070c0"/>
            </a:solidFill>
            <a:round/>
          </a:ln>
        </p:spPr>
        <p:style>
          <a:lnRef idx="2">
            <a:schemeClr val="accent1">
              <a:shade val="50000"/>
            </a:schemeClr>
          </a:lnRef>
          <a:fillRef idx="1">
            <a:schemeClr val="accent1"/>
          </a:fillRef>
          <a:effectRef idx="0">
            <a:schemeClr val="accent1"/>
          </a:effectRef>
          <a:fontRef idx="minor"/>
        </p:style>
      </p:sp>
      <p:sp>
        <p:nvSpPr>
          <p:cNvPr id="186" name="CustomShape 15"/>
          <p:cNvSpPr/>
          <p:nvPr/>
        </p:nvSpPr>
        <p:spPr>
          <a:xfrm>
            <a:off x="3301560" y="4176000"/>
            <a:ext cx="43560" cy="108000"/>
          </a:xfrm>
          <a:prstGeom prst="ellipse">
            <a:avLst/>
          </a:prstGeom>
          <a:solidFill>
            <a:schemeClr val="bg1"/>
          </a:solidFill>
          <a:ln w="12600">
            <a:solidFill>
              <a:srgbClr val="0070c0"/>
            </a:solidFill>
            <a:round/>
          </a:ln>
        </p:spPr>
        <p:style>
          <a:lnRef idx="2">
            <a:schemeClr val="accent1">
              <a:shade val="50000"/>
            </a:schemeClr>
          </a:lnRef>
          <a:fillRef idx="1">
            <a:schemeClr val="accent1"/>
          </a:fillRef>
          <a:effectRef idx="0">
            <a:schemeClr val="accent1"/>
          </a:effectRef>
          <a:fontRef idx="minor"/>
        </p:style>
      </p:sp>
      <p:sp>
        <p:nvSpPr>
          <p:cNvPr id="187" name="CustomShape 16"/>
          <p:cNvSpPr/>
          <p:nvPr/>
        </p:nvSpPr>
        <p:spPr>
          <a:xfrm>
            <a:off x="4023360" y="3390120"/>
            <a:ext cx="301320" cy="259200"/>
          </a:xfrm>
          <a:prstGeom prst="cube">
            <a:avLst>
              <a:gd name="adj" fmla="val 25000"/>
            </a:avLst>
          </a:prstGeom>
          <a:solidFill>
            <a:schemeClr val="bg1"/>
          </a:solidFill>
          <a:ln w="12600">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188" name="CustomShape 17"/>
          <p:cNvSpPr/>
          <p:nvPr/>
        </p:nvSpPr>
        <p:spPr>
          <a:xfrm>
            <a:off x="3916080" y="3482640"/>
            <a:ext cx="45108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808080"/>
                </a:solidFill>
                <a:uFill>
                  <a:solidFill>
                    <a:srgbClr val="ffffff"/>
                  </a:solidFill>
                </a:uFill>
                <a:latin typeface="Calibri"/>
                <a:ea typeface="DejaVu Sans"/>
              </a:rPr>
              <a:t>PCRF</a:t>
            </a:r>
            <a:endParaRPr b="0" lang="en-GB" sz="1800" spc="-1" strike="noStrike">
              <a:solidFill>
                <a:srgbClr val="000000"/>
              </a:solidFill>
              <a:uFill>
                <a:solidFill>
                  <a:srgbClr val="ffffff"/>
                </a:solidFill>
              </a:uFill>
              <a:latin typeface="Arial"/>
            </a:endParaRPr>
          </a:p>
        </p:txBody>
      </p:sp>
      <p:sp>
        <p:nvSpPr>
          <p:cNvPr id="189" name="Line 18"/>
          <p:cNvSpPr/>
          <p:nvPr/>
        </p:nvSpPr>
        <p:spPr>
          <a:xfrm>
            <a:off x="4144320" y="3649680"/>
            <a:ext cx="360" cy="371520"/>
          </a:xfrm>
          <a:prstGeom prst="line">
            <a:avLst/>
          </a:prstGeom>
          <a:ln>
            <a:solidFill>
              <a:schemeClr val="tx1"/>
            </a:solidFill>
            <a:custDash>
              <a:ds d="500000" sp="400000"/>
            </a:custDash>
            <a:round/>
          </a:ln>
        </p:spPr>
        <p:style>
          <a:lnRef idx="1">
            <a:schemeClr val="accent1"/>
          </a:lnRef>
          <a:fillRef idx="0">
            <a:schemeClr val="accent1"/>
          </a:fillRef>
          <a:effectRef idx="0">
            <a:schemeClr val="accent1"/>
          </a:effectRef>
          <a:fontRef idx="minor"/>
        </p:style>
      </p:sp>
      <p:sp>
        <p:nvSpPr>
          <p:cNvPr id="190" name="CustomShape 19"/>
          <p:cNvSpPr/>
          <p:nvPr/>
        </p:nvSpPr>
        <p:spPr>
          <a:xfrm>
            <a:off x="2417040" y="4115520"/>
            <a:ext cx="43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0070c0"/>
                </a:solidFill>
                <a:uFill>
                  <a:solidFill>
                    <a:srgbClr val="ffffff"/>
                  </a:solidFill>
                </a:uFill>
                <a:latin typeface="Calibri"/>
                <a:ea typeface="DejaVu Sans"/>
              </a:rPr>
              <a:t>S1-U</a:t>
            </a:r>
            <a:endParaRPr b="0" lang="en-GB" sz="1800" spc="-1" strike="noStrike">
              <a:solidFill>
                <a:srgbClr val="000000"/>
              </a:solidFill>
              <a:uFill>
                <a:solidFill>
                  <a:srgbClr val="ffffff"/>
                </a:solidFill>
              </a:uFill>
              <a:latin typeface="Arial"/>
            </a:endParaRPr>
          </a:p>
        </p:txBody>
      </p:sp>
      <p:sp>
        <p:nvSpPr>
          <p:cNvPr id="191" name="CustomShape 20"/>
          <p:cNvSpPr/>
          <p:nvPr/>
        </p:nvSpPr>
        <p:spPr>
          <a:xfrm>
            <a:off x="3317400" y="4152600"/>
            <a:ext cx="61704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0070c0"/>
                </a:solidFill>
                <a:uFill>
                  <a:solidFill>
                    <a:srgbClr val="ffffff"/>
                  </a:solidFill>
                </a:uFill>
                <a:latin typeface="Calibri"/>
                <a:ea typeface="DejaVu Sans"/>
              </a:rPr>
              <a:t>S5  User</a:t>
            </a:r>
            <a:endParaRPr b="0" lang="en-GB" sz="1800" spc="-1" strike="noStrike">
              <a:solidFill>
                <a:srgbClr val="000000"/>
              </a:solidFill>
              <a:uFill>
                <a:solidFill>
                  <a:srgbClr val="ffffff"/>
                </a:solidFill>
              </a:uFill>
              <a:latin typeface="Arial"/>
            </a:endParaRPr>
          </a:p>
        </p:txBody>
      </p:sp>
      <p:sp>
        <p:nvSpPr>
          <p:cNvPr id="192" name="CustomShape 21"/>
          <p:cNvSpPr/>
          <p:nvPr/>
        </p:nvSpPr>
        <p:spPr>
          <a:xfrm>
            <a:off x="2145600" y="3708360"/>
            <a:ext cx="41904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000000"/>
                </a:solidFill>
                <a:uFill>
                  <a:solidFill>
                    <a:srgbClr val="ffffff"/>
                  </a:solidFill>
                </a:uFill>
                <a:latin typeface="Calibri"/>
                <a:ea typeface="DejaVu Sans"/>
              </a:rPr>
              <a:t>S1-C</a:t>
            </a:r>
            <a:endParaRPr b="0" lang="en-GB" sz="1800" spc="-1" strike="noStrike">
              <a:solidFill>
                <a:srgbClr val="000000"/>
              </a:solidFill>
              <a:uFill>
                <a:solidFill>
                  <a:srgbClr val="ffffff"/>
                </a:solidFill>
              </a:uFill>
              <a:latin typeface="Arial"/>
            </a:endParaRPr>
          </a:p>
        </p:txBody>
      </p:sp>
      <p:sp>
        <p:nvSpPr>
          <p:cNvPr id="193" name="CustomShape 22"/>
          <p:cNvSpPr/>
          <p:nvPr/>
        </p:nvSpPr>
        <p:spPr>
          <a:xfrm>
            <a:off x="4086360" y="3723840"/>
            <a:ext cx="31968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000000"/>
                </a:solidFill>
                <a:uFill>
                  <a:solidFill>
                    <a:srgbClr val="ffffff"/>
                  </a:solidFill>
                </a:uFill>
                <a:latin typeface="Calibri"/>
                <a:ea typeface="DejaVu Sans"/>
              </a:rPr>
              <a:t>Gx</a:t>
            </a:r>
            <a:endParaRPr b="0" lang="en-GB" sz="1800" spc="-1" strike="noStrike">
              <a:solidFill>
                <a:srgbClr val="000000"/>
              </a:solidFill>
              <a:uFill>
                <a:solidFill>
                  <a:srgbClr val="ffffff"/>
                </a:solidFill>
              </a:uFill>
              <a:latin typeface="Arial"/>
            </a:endParaRPr>
          </a:p>
        </p:txBody>
      </p:sp>
      <p:sp>
        <p:nvSpPr>
          <p:cNvPr id="194" name="CustomShape 23"/>
          <p:cNvSpPr/>
          <p:nvPr/>
        </p:nvSpPr>
        <p:spPr>
          <a:xfrm>
            <a:off x="2722320" y="3147840"/>
            <a:ext cx="97992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000000"/>
                </a:solidFill>
                <a:uFill>
                  <a:solidFill>
                    <a:srgbClr val="ffffff"/>
                  </a:solidFill>
                </a:uFill>
                <a:latin typeface="Calibri"/>
                <a:ea typeface="DejaVu Sans"/>
              </a:rPr>
              <a:t>3GPP Network</a:t>
            </a:r>
            <a:endParaRPr b="0" lang="en-GB" sz="1800" spc="-1" strike="noStrike">
              <a:solidFill>
                <a:srgbClr val="000000"/>
              </a:solidFill>
              <a:uFill>
                <a:solidFill>
                  <a:srgbClr val="ffffff"/>
                </a:solidFill>
              </a:uFill>
              <a:latin typeface="Arial"/>
            </a:endParaRPr>
          </a:p>
        </p:txBody>
      </p:sp>
      <p:sp>
        <p:nvSpPr>
          <p:cNvPr id="195" name="CustomShape 24"/>
          <p:cNvSpPr/>
          <p:nvPr/>
        </p:nvSpPr>
        <p:spPr>
          <a:xfrm>
            <a:off x="2493720" y="4467240"/>
            <a:ext cx="1308600" cy="647640"/>
          </a:xfrm>
          <a:custGeom>
            <a:avLst/>
            <a:gdLst/>
            <a:ahLst/>
            <a:rect l="l" t="t" r="r" b="b"/>
            <a:pathLst>
              <a:path w="21600" h="2160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moveTo>
                  <a:pt x="1074" y="12702"/>
                </a:moveTo>
                <a:cubicBezTo>
                  <a:pt x="1407" y="12969"/>
                  <a:pt x="1786" y="13110"/>
                  <a:pt x="2172" y="13110"/>
                </a:cubicBezTo>
                <a:cubicBezTo>
                  <a:pt x="2228" y="13109"/>
                  <a:pt x="2285" y="13107"/>
                  <a:pt x="2341" y="13101"/>
                </a:cubicBezTo>
                <a:moveTo>
                  <a:pt x="2909" y="17629"/>
                </a:moveTo>
                <a:cubicBezTo>
                  <a:pt x="3099" y="17599"/>
                  <a:pt x="3285" y="17535"/>
                  <a:pt x="3463" y="17439"/>
                </a:cubicBezTo>
                <a:moveTo>
                  <a:pt x="7895" y="18680"/>
                </a:moveTo>
                <a:cubicBezTo>
                  <a:pt x="7983" y="18985"/>
                  <a:pt x="8095" y="19277"/>
                  <a:pt x="8229" y="19550"/>
                </a:cubicBezTo>
                <a:moveTo>
                  <a:pt x="14267" y="18324"/>
                </a:moveTo>
                <a:cubicBezTo>
                  <a:pt x="14336" y="18013"/>
                  <a:pt x="14380" y="17693"/>
                  <a:pt x="14400" y="17370"/>
                </a:cubicBezTo>
                <a:moveTo>
                  <a:pt x="18694" y="15045"/>
                </a:moveTo>
                <a:cubicBezTo>
                  <a:pt x="18694" y="15034"/>
                  <a:pt x="18695" y="15024"/>
                  <a:pt x="18695" y="15013"/>
                </a:cubicBezTo>
                <a:cubicBezTo>
                  <a:pt x="18695" y="13508"/>
                  <a:pt x="18063" y="12136"/>
                  <a:pt x="17069" y="11477"/>
                </a:cubicBezTo>
                <a:moveTo>
                  <a:pt x="20165" y="8999"/>
                </a:moveTo>
                <a:cubicBezTo>
                  <a:pt x="20479" y="8635"/>
                  <a:pt x="20726" y="8177"/>
                  <a:pt x="20889" y="7661"/>
                </a:cubicBezTo>
                <a:moveTo>
                  <a:pt x="19186" y="3344"/>
                </a:moveTo>
                <a:cubicBezTo>
                  <a:pt x="19186" y="3328"/>
                  <a:pt x="19187" y="3313"/>
                  <a:pt x="19187" y="3297"/>
                </a:cubicBezTo>
                <a:cubicBezTo>
                  <a:pt x="19187" y="3101"/>
                  <a:pt x="19174" y="2905"/>
                  <a:pt x="19148" y="2712"/>
                </a:cubicBezTo>
                <a:moveTo>
                  <a:pt x="14905" y="1165"/>
                </a:moveTo>
                <a:cubicBezTo>
                  <a:pt x="14754" y="1408"/>
                  <a:pt x="14629" y="1679"/>
                  <a:pt x="14535" y="1971"/>
                </a:cubicBezTo>
                <a:moveTo>
                  <a:pt x="11221" y="1645"/>
                </a:moveTo>
                <a:cubicBezTo>
                  <a:pt x="11140" y="1866"/>
                  <a:pt x="11080" y="2099"/>
                  <a:pt x="11041" y="2340"/>
                </a:cubicBezTo>
                <a:moveTo>
                  <a:pt x="7645" y="3276"/>
                </a:moveTo>
                <a:cubicBezTo>
                  <a:pt x="7449" y="3016"/>
                  <a:pt x="7231" y="2790"/>
                  <a:pt x="6995" y="2602"/>
                </a:cubicBezTo>
                <a:moveTo>
                  <a:pt x="1942" y="7186"/>
                </a:moveTo>
                <a:cubicBezTo>
                  <a:pt x="1966" y="7426"/>
                  <a:pt x="2004" y="7663"/>
                  <a:pt x="2056" y="7895"/>
                </a:cubicBezTo>
              </a:path>
            </a:pathLst>
          </a:custGeom>
          <a:solidFill>
            <a:schemeClr val="bg1">
              <a:lumMod val="95000"/>
            </a:schemeClr>
          </a:solidFill>
          <a:ln w="9360">
            <a:solidFill>
              <a:schemeClr val="bg1">
                <a:lumMod val="75000"/>
              </a:schemeClr>
            </a:solidFill>
            <a:miter/>
          </a:ln>
          <a:effectLst>
            <a:outerShdw algn="ctr" dir="2700000" dist="107763" rotWithShape="0">
              <a:srgbClr val="808080"/>
            </a:outerShdw>
          </a:effectLst>
        </p:spPr>
        <p:style>
          <a:lnRef idx="0"/>
          <a:fillRef idx="0"/>
          <a:effectRef idx="0"/>
          <a:fontRef idx="minor"/>
        </p:style>
      </p:sp>
      <p:sp>
        <p:nvSpPr>
          <p:cNvPr id="196" name="Line 25"/>
          <p:cNvSpPr/>
          <p:nvPr/>
        </p:nvSpPr>
        <p:spPr>
          <a:xfrm>
            <a:off x="2838960" y="4790160"/>
            <a:ext cx="269640" cy="2811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97" name="Line 26"/>
          <p:cNvSpPr/>
          <p:nvPr/>
        </p:nvSpPr>
        <p:spPr>
          <a:xfrm>
            <a:off x="2838960" y="4790160"/>
            <a:ext cx="399960" cy="738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98" name="Line 27"/>
          <p:cNvSpPr/>
          <p:nvPr/>
        </p:nvSpPr>
        <p:spPr>
          <a:xfrm flipV="1">
            <a:off x="2725200" y="4863960"/>
            <a:ext cx="513720" cy="1296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199" name="CustomShape 28"/>
          <p:cNvSpPr/>
          <p:nvPr/>
        </p:nvSpPr>
        <p:spPr>
          <a:xfrm>
            <a:off x="1943640" y="4193280"/>
            <a:ext cx="393120" cy="24192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00" spc="-1" strike="noStrike">
                <a:solidFill>
                  <a:srgbClr val="000000"/>
                </a:solidFill>
                <a:uFill>
                  <a:solidFill>
                    <a:srgbClr val="ffffff"/>
                  </a:solidFill>
                </a:uFill>
                <a:latin typeface="Calibri"/>
                <a:ea typeface="DejaVu Sans"/>
              </a:rPr>
              <a:t>eNB</a:t>
            </a:r>
            <a:endParaRPr b="0" lang="en-GB" sz="1800" spc="-1" strike="noStrike">
              <a:solidFill>
                <a:srgbClr val="000000"/>
              </a:solidFill>
              <a:uFill>
                <a:solidFill>
                  <a:srgbClr val="ffffff"/>
                </a:solidFill>
              </a:uFill>
              <a:latin typeface="Arial"/>
            </a:endParaRPr>
          </a:p>
        </p:txBody>
      </p:sp>
      <p:pic>
        <p:nvPicPr>
          <p:cNvPr id="200" name="Picture 2" descr=""/>
          <p:cNvPicPr/>
          <p:nvPr/>
        </p:nvPicPr>
        <p:blipFill>
          <a:blip r:embed="rId2"/>
          <a:stretch/>
        </p:blipFill>
        <p:spPr>
          <a:xfrm>
            <a:off x="2122560" y="3970800"/>
            <a:ext cx="113400" cy="236160"/>
          </a:xfrm>
          <a:prstGeom prst="rect">
            <a:avLst/>
          </a:prstGeom>
          <a:ln w="9360">
            <a:noFill/>
          </a:ln>
        </p:spPr>
      </p:pic>
      <p:sp>
        <p:nvSpPr>
          <p:cNvPr id="201" name="Line 29"/>
          <p:cNvSpPr/>
          <p:nvPr/>
        </p:nvSpPr>
        <p:spPr>
          <a:xfrm>
            <a:off x="3224520" y="5037840"/>
            <a:ext cx="247320" cy="51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02" name="Line 30"/>
          <p:cNvSpPr/>
          <p:nvPr/>
        </p:nvSpPr>
        <p:spPr>
          <a:xfrm flipV="1">
            <a:off x="2683440" y="5037840"/>
            <a:ext cx="403560" cy="72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03" name="Line 31"/>
          <p:cNvSpPr/>
          <p:nvPr/>
        </p:nvSpPr>
        <p:spPr>
          <a:xfrm flipH="1">
            <a:off x="3240000" y="4912200"/>
            <a:ext cx="87120" cy="69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04" name="Line 32"/>
          <p:cNvSpPr/>
          <p:nvPr/>
        </p:nvSpPr>
        <p:spPr>
          <a:xfrm flipH="1">
            <a:off x="2725200" y="4790160"/>
            <a:ext cx="113760" cy="2034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05" name="CustomShape 33"/>
          <p:cNvSpPr/>
          <p:nvPr/>
        </p:nvSpPr>
        <p:spPr>
          <a:xfrm>
            <a:off x="3569040" y="4488120"/>
            <a:ext cx="177480" cy="22572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06" name="CustomShape 34"/>
          <p:cNvSpPr/>
          <p:nvPr/>
        </p:nvSpPr>
        <p:spPr>
          <a:xfrm>
            <a:off x="3534120" y="452988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07" name="CustomShape 35"/>
          <p:cNvSpPr/>
          <p:nvPr/>
        </p:nvSpPr>
        <p:spPr>
          <a:xfrm>
            <a:off x="3473280" y="4991760"/>
            <a:ext cx="164880" cy="15696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08" name="CustomShape 36"/>
          <p:cNvSpPr/>
          <p:nvPr/>
        </p:nvSpPr>
        <p:spPr>
          <a:xfrm>
            <a:off x="3431520" y="5020560"/>
            <a:ext cx="254160" cy="249480"/>
          </a:xfrm>
          <a:prstGeom prst="rect">
            <a:avLst/>
          </a:prstGeom>
          <a:noFill/>
          <a:ln w="9360">
            <a:noFill/>
          </a:ln>
        </p:spPr>
        <p:style>
          <a:lnRef idx="0"/>
          <a:fillRef idx="0"/>
          <a:effectRef idx="0"/>
          <a:fontRef idx="minor"/>
        </p:style>
        <p:txBody>
          <a:bodyPr wrap="none" lIns="90000" rIns="90000" tIns="45000" bIns="45000"/>
          <a:p>
            <a:pPr algn="ct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09" name="CustomShape 37"/>
          <p:cNvSpPr/>
          <p:nvPr/>
        </p:nvSpPr>
        <p:spPr>
          <a:xfrm>
            <a:off x="3237480" y="4692960"/>
            <a:ext cx="174600" cy="16956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10" name="CustomShape 38"/>
          <p:cNvSpPr/>
          <p:nvPr/>
        </p:nvSpPr>
        <p:spPr>
          <a:xfrm>
            <a:off x="3201480" y="472428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11" name="CustomShape 39"/>
          <p:cNvSpPr/>
          <p:nvPr/>
        </p:nvSpPr>
        <p:spPr>
          <a:xfrm>
            <a:off x="3069000" y="4932360"/>
            <a:ext cx="170280" cy="13212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12" name="CustomShape 40"/>
          <p:cNvSpPr/>
          <p:nvPr/>
        </p:nvSpPr>
        <p:spPr>
          <a:xfrm>
            <a:off x="3030840" y="495684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13" name="CustomShape 41"/>
          <p:cNvSpPr/>
          <p:nvPr/>
        </p:nvSpPr>
        <p:spPr>
          <a:xfrm>
            <a:off x="2502360" y="4896360"/>
            <a:ext cx="226080" cy="16236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14" name="CustomShape 42"/>
          <p:cNvSpPr/>
          <p:nvPr/>
        </p:nvSpPr>
        <p:spPr>
          <a:xfrm>
            <a:off x="2492280" y="492624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15" name="CustomShape 43"/>
          <p:cNvSpPr/>
          <p:nvPr/>
        </p:nvSpPr>
        <p:spPr>
          <a:xfrm>
            <a:off x="2749320" y="4672800"/>
            <a:ext cx="172440" cy="12780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16" name="CustomShape 44"/>
          <p:cNvSpPr/>
          <p:nvPr/>
        </p:nvSpPr>
        <p:spPr>
          <a:xfrm>
            <a:off x="2712240" y="469656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17" name="CustomShape 45"/>
          <p:cNvSpPr/>
          <p:nvPr/>
        </p:nvSpPr>
        <p:spPr>
          <a:xfrm>
            <a:off x="3069000" y="4435920"/>
            <a:ext cx="190800" cy="18000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18" name="CustomShape 46"/>
          <p:cNvSpPr/>
          <p:nvPr/>
        </p:nvSpPr>
        <p:spPr>
          <a:xfrm>
            <a:off x="3035520" y="4469400"/>
            <a:ext cx="251280" cy="24192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0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19" name="Line 47"/>
          <p:cNvSpPr/>
          <p:nvPr/>
        </p:nvSpPr>
        <p:spPr>
          <a:xfrm flipV="1">
            <a:off x="2922120" y="4607640"/>
            <a:ext cx="162360" cy="113040"/>
          </a:xfrm>
          <a:prstGeom prst="line">
            <a:avLst/>
          </a:prstGeom>
          <a:ln w="19080">
            <a:solidFill>
              <a:srgbClr val="0070c0"/>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20" name="Line 48"/>
          <p:cNvSpPr/>
          <p:nvPr/>
        </p:nvSpPr>
        <p:spPr>
          <a:xfrm flipV="1">
            <a:off x="3412080" y="4673880"/>
            <a:ext cx="151560" cy="824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21" name="Line 49"/>
          <p:cNvSpPr/>
          <p:nvPr/>
        </p:nvSpPr>
        <p:spPr>
          <a:xfrm>
            <a:off x="3322440" y="4021920"/>
            <a:ext cx="587880" cy="0"/>
          </a:xfrm>
          <a:prstGeom prst="line">
            <a:avLst/>
          </a:prstGeom>
          <a:ln w="12600">
            <a:solidFill>
              <a:schemeClr val="accent3">
                <a:lumMod val="75000"/>
              </a:schemeClr>
            </a:solidFill>
            <a:round/>
          </a:ln>
        </p:spPr>
        <p:style>
          <a:lnRef idx="1">
            <a:schemeClr val="accent1"/>
          </a:lnRef>
          <a:fillRef idx="0">
            <a:schemeClr val="accent1"/>
          </a:fillRef>
          <a:effectRef idx="0">
            <a:schemeClr val="accent1"/>
          </a:effectRef>
          <a:fontRef idx="minor"/>
        </p:style>
      </p:sp>
      <p:sp>
        <p:nvSpPr>
          <p:cNvPr id="222" name="Line 50"/>
          <p:cNvSpPr/>
          <p:nvPr/>
        </p:nvSpPr>
        <p:spPr>
          <a:xfrm>
            <a:off x="3322440" y="4129920"/>
            <a:ext cx="587880" cy="360"/>
          </a:xfrm>
          <a:prstGeom prst="line">
            <a:avLst/>
          </a:prstGeom>
          <a:ln w="12600">
            <a:solidFill>
              <a:schemeClr val="accent3">
                <a:lumMod val="75000"/>
              </a:schemeClr>
            </a:solidFill>
            <a:round/>
          </a:ln>
        </p:spPr>
        <p:style>
          <a:lnRef idx="1">
            <a:schemeClr val="accent1"/>
          </a:lnRef>
          <a:fillRef idx="0">
            <a:schemeClr val="accent1"/>
          </a:fillRef>
          <a:effectRef idx="0">
            <a:schemeClr val="accent1"/>
          </a:effectRef>
          <a:fontRef idx="minor"/>
        </p:style>
      </p:sp>
      <p:sp>
        <p:nvSpPr>
          <p:cNvPr id="223" name="CustomShape 51"/>
          <p:cNvSpPr/>
          <p:nvPr/>
        </p:nvSpPr>
        <p:spPr>
          <a:xfrm>
            <a:off x="3888360" y="4021560"/>
            <a:ext cx="43920" cy="108000"/>
          </a:xfrm>
          <a:prstGeom prst="ellipse">
            <a:avLst/>
          </a:prstGeom>
          <a:solidFill>
            <a:schemeClr val="bg1"/>
          </a:solidFill>
          <a:ln w="12600">
            <a:solidFill>
              <a:schemeClr val="accent3">
                <a:lumMod val="75000"/>
              </a:schemeClr>
            </a:solidFill>
            <a:round/>
          </a:ln>
        </p:spPr>
        <p:style>
          <a:lnRef idx="2">
            <a:schemeClr val="accent1">
              <a:shade val="50000"/>
            </a:schemeClr>
          </a:lnRef>
          <a:fillRef idx="1">
            <a:schemeClr val="accent1"/>
          </a:fillRef>
          <a:effectRef idx="0">
            <a:schemeClr val="accent1"/>
          </a:effectRef>
          <a:fontRef idx="minor"/>
        </p:style>
      </p:sp>
      <p:sp>
        <p:nvSpPr>
          <p:cNvPr id="224" name="CustomShape 52"/>
          <p:cNvSpPr/>
          <p:nvPr/>
        </p:nvSpPr>
        <p:spPr>
          <a:xfrm>
            <a:off x="3300480" y="4021560"/>
            <a:ext cx="43560" cy="108000"/>
          </a:xfrm>
          <a:prstGeom prst="ellipse">
            <a:avLst/>
          </a:prstGeom>
          <a:solidFill>
            <a:schemeClr val="bg1"/>
          </a:solidFill>
          <a:ln w="12600">
            <a:solidFill>
              <a:schemeClr val="accent3">
                <a:lumMod val="75000"/>
              </a:schemeClr>
            </a:solidFill>
            <a:round/>
          </a:ln>
        </p:spPr>
        <p:style>
          <a:lnRef idx="2">
            <a:schemeClr val="accent1">
              <a:shade val="50000"/>
            </a:schemeClr>
          </a:lnRef>
          <a:fillRef idx="1">
            <a:schemeClr val="accent1"/>
          </a:fillRef>
          <a:effectRef idx="0">
            <a:schemeClr val="accent1"/>
          </a:effectRef>
          <a:fontRef idx="minor"/>
        </p:style>
      </p:sp>
      <p:sp>
        <p:nvSpPr>
          <p:cNvPr id="225" name="CustomShape 53"/>
          <p:cNvSpPr/>
          <p:nvPr/>
        </p:nvSpPr>
        <p:spPr>
          <a:xfrm>
            <a:off x="3281400" y="3999240"/>
            <a:ext cx="76500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0" lang="en-GB" sz="1050" spc="-1" strike="noStrike">
                <a:solidFill>
                  <a:srgbClr val="77933c"/>
                </a:solidFill>
                <a:uFill>
                  <a:solidFill>
                    <a:srgbClr val="ffffff"/>
                  </a:solidFill>
                </a:uFill>
                <a:latin typeface="Calibri"/>
                <a:ea typeface="DejaVu Sans"/>
              </a:rPr>
              <a:t>S5  Control</a:t>
            </a:r>
            <a:endParaRPr b="0" lang="en-GB" sz="1800" spc="-1" strike="noStrike">
              <a:solidFill>
                <a:srgbClr val="000000"/>
              </a:solidFill>
              <a:uFill>
                <a:solidFill>
                  <a:srgbClr val="ffffff"/>
                </a:solidFill>
              </a:uFill>
              <a:latin typeface="Arial"/>
            </a:endParaRPr>
          </a:p>
        </p:txBody>
      </p:sp>
      <p:sp>
        <p:nvSpPr>
          <p:cNvPr id="226" name="Line 54"/>
          <p:cNvSpPr/>
          <p:nvPr/>
        </p:nvSpPr>
        <p:spPr>
          <a:xfrm>
            <a:off x="2835360" y="3646080"/>
            <a:ext cx="371880" cy="257040"/>
          </a:xfrm>
          <a:prstGeom prst="line">
            <a:avLst/>
          </a:prstGeom>
          <a:ln w="12600">
            <a:solidFill>
              <a:schemeClr val="accent3">
                <a:lumMod val="75000"/>
              </a:schemeClr>
            </a:solidFill>
            <a:round/>
          </a:ln>
        </p:spPr>
        <p:style>
          <a:lnRef idx="1">
            <a:schemeClr val="accent1"/>
          </a:lnRef>
          <a:fillRef idx="0">
            <a:schemeClr val="accent1"/>
          </a:fillRef>
          <a:effectRef idx="0">
            <a:schemeClr val="accent1"/>
          </a:effectRef>
          <a:fontRef idx="minor"/>
        </p:style>
      </p:sp>
      <p:sp>
        <p:nvSpPr>
          <p:cNvPr id="227" name="Line 55"/>
          <p:cNvSpPr/>
          <p:nvPr/>
        </p:nvSpPr>
        <p:spPr>
          <a:xfrm>
            <a:off x="2786760" y="3716280"/>
            <a:ext cx="372240" cy="257400"/>
          </a:xfrm>
          <a:prstGeom prst="line">
            <a:avLst/>
          </a:prstGeom>
          <a:ln w="12600">
            <a:solidFill>
              <a:schemeClr val="accent3">
                <a:lumMod val="75000"/>
              </a:schemeClr>
            </a:solidFill>
            <a:round/>
          </a:ln>
        </p:spPr>
        <p:style>
          <a:lnRef idx="1">
            <a:schemeClr val="accent1"/>
          </a:lnRef>
          <a:fillRef idx="0">
            <a:schemeClr val="accent1"/>
          </a:fillRef>
          <a:effectRef idx="0">
            <a:schemeClr val="accent1"/>
          </a:effectRef>
          <a:fontRef idx="minor"/>
        </p:style>
      </p:sp>
      <p:sp>
        <p:nvSpPr>
          <p:cNvPr id="228" name="CustomShape 56"/>
          <p:cNvSpPr/>
          <p:nvPr/>
        </p:nvSpPr>
        <p:spPr>
          <a:xfrm rot="2078400">
            <a:off x="3166560" y="3895560"/>
            <a:ext cx="33480" cy="84960"/>
          </a:xfrm>
          <a:prstGeom prst="ellipse">
            <a:avLst/>
          </a:prstGeom>
          <a:solidFill>
            <a:schemeClr val="bg1"/>
          </a:solidFill>
          <a:ln w="12600">
            <a:solidFill>
              <a:schemeClr val="accent3">
                <a:lumMod val="75000"/>
              </a:schemeClr>
            </a:solidFill>
            <a:round/>
          </a:ln>
        </p:spPr>
        <p:style>
          <a:lnRef idx="2">
            <a:schemeClr val="accent1">
              <a:shade val="50000"/>
            </a:schemeClr>
          </a:lnRef>
          <a:fillRef idx="1">
            <a:schemeClr val="accent1"/>
          </a:fillRef>
          <a:effectRef idx="0">
            <a:schemeClr val="accent1"/>
          </a:effectRef>
          <a:fontRef idx="minor"/>
        </p:style>
      </p:sp>
      <p:sp>
        <p:nvSpPr>
          <p:cNvPr id="229" name="CustomShape 57"/>
          <p:cNvSpPr/>
          <p:nvPr/>
        </p:nvSpPr>
        <p:spPr>
          <a:xfrm rot="2078400">
            <a:off x="2793960" y="3638160"/>
            <a:ext cx="33840" cy="85320"/>
          </a:xfrm>
          <a:prstGeom prst="ellipse">
            <a:avLst/>
          </a:prstGeom>
          <a:solidFill>
            <a:schemeClr val="bg1"/>
          </a:solidFill>
          <a:ln w="12600">
            <a:solidFill>
              <a:schemeClr val="accent3">
                <a:lumMod val="75000"/>
              </a:schemeClr>
            </a:solidFill>
            <a:round/>
          </a:ln>
        </p:spPr>
        <p:style>
          <a:lnRef idx="2">
            <a:schemeClr val="accent1">
              <a:shade val="50000"/>
            </a:schemeClr>
          </a:lnRef>
          <a:fillRef idx="1">
            <a:schemeClr val="accent1"/>
          </a:fillRef>
          <a:effectRef idx="0">
            <a:schemeClr val="accent1"/>
          </a:effectRef>
          <a:fontRef idx="minor"/>
        </p:style>
      </p:sp>
      <p:sp>
        <p:nvSpPr>
          <p:cNvPr id="230" name="CustomShape 58"/>
          <p:cNvSpPr/>
          <p:nvPr/>
        </p:nvSpPr>
        <p:spPr>
          <a:xfrm rot="2078400">
            <a:off x="2784960" y="3723120"/>
            <a:ext cx="358200" cy="409320"/>
          </a:xfrm>
          <a:prstGeom prst="rect">
            <a:avLst/>
          </a:prstGeom>
          <a:noFill/>
          <a:ln w="9360">
            <a:noFill/>
          </a:ln>
        </p:spPr>
        <p:style>
          <a:lnRef idx="0"/>
          <a:fillRef idx="0"/>
          <a:effectRef idx="0"/>
          <a:fontRef idx="minor"/>
        </p:style>
        <p:txBody>
          <a:bodyPr lIns="90000" rIns="90000" tIns="45000" bIns="45000"/>
          <a:p>
            <a:pPr>
              <a:lnSpc>
                <a:spcPct val="100000"/>
              </a:lnSpc>
            </a:pPr>
            <a:r>
              <a:rPr b="0" lang="en-GB" sz="1050" spc="-1" strike="noStrike">
                <a:solidFill>
                  <a:srgbClr val="77933c"/>
                </a:solidFill>
                <a:uFill>
                  <a:solidFill>
                    <a:srgbClr val="ffffff"/>
                  </a:solidFill>
                </a:uFill>
                <a:latin typeface="Calibri"/>
                <a:ea typeface="DejaVu Sans"/>
              </a:rPr>
              <a:t>S11</a:t>
            </a:r>
            <a:endParaRPr b="0" lang="en-GB" sz="1800" spc="-1" strike="noStrike">
              <a:solidFill>
                <a:srgbClr val="000000"/>
              </a:solidFill>
              <a:uFill>
                <a:solidFill>
                  <a:srgbClr val="ffffff"/>
                </a:solidFill>
              </a:uFill>
              <a:latin typeface="Arial"/>
            </a:endParaRPr>
          </a:p>
        </p:txBody>
      </p:sp>
      <p:sp>
        <p:nvSpPr>
          <p:cNvPr id="231" name="Line 59"/>
          <p:cNvSpPr/>
          <p:nvPr/>
        </p:nvSpPr>
        <p:spPr>
          <a:xfrm flipH="1">
            <a:off x="3661560" y="4321800"/>
            <a:ext cx="370440" cy="208080"/>
          </a:xfrm>
          <a:prstGeom prst="line">
            <a:avLst/>
          </a:prstGeom>
          <a:ln w="19080">
            <a:solidFill>
              <a:schemeClr val="accent3">
                <a:lumMod val="75000"/>
              </a:schemeClr>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2" name="Line 60"/>
          <p:cNvSpPr/>
          <p:nvPr/>
        </p:nvSpPr>
        <p:spPr>
          <a:xfrm flipH="1" flipV="1">
            <a:off x="3260160" y="4503600"/>
            <a:ext cx="292680" cy="30960"/>
          </a:xfrm>
          <a:prstGeom prst="line">
            <a:avLst/>
          </a:prstGeom>
          <a:ln w="19080">
            <a:solidFill>
              <a:schemeClr val="accent3">
                <a:lumMod val="75000"/>
              </a:schemeClr>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3" name="Line 61"/>
          <p:cNvSpPr/>
          <p:nvPr/>
        </p:nvSpPr>
        <p:spPr>
          <a:xfrm flipH="1">
            <a:off x="3639240" y="4315320"/>
            <a:ext cx="527400" cy="292320"/>
          </a:xfrm>
          <a:prstGeom prst="line">
            <a:avLst/>
          </a:prstGeom>
          <a:ln w="19080">
            <a:solidFill>
              <a:srgbClr val="0070c0"/>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4" name="Line 62"/>
          <p:cNvSpPr/>
          <p:nvPr/>
        </p:nvSpPr>
        <p:spPr>
          <a:xfrm flipH="1">
            <a:off x="3411360" y="4680360"/>
            <a:ext cx="157680" cy="105840"/>
          </a:xfrm>
          <a:prstGeom prst="line">
            <a:avLst/>
          </a:prstGeom>
          <a:ln w="19080">
            <a:solidFill>
              <a:srgbClr val="0070c0"/>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5" name="Line 63"/>
          <p:cNvSpPr/>
          <p:nvPr/>
        </p:nvSpPr>
        <p:spPr>
          <a:xfrm flipH="1" flipV="1">
            <a:off x="3160800" y="4629600"/>
            <a:ext cx="167400" cy="94320"/>
          </a:xfrm>
          <a:prstGeom prst="line">
            <a:avLst/>
          </a:prstGeom>
          <a:ln w="19080">
            <a:solidFill>
              <a:srgbClr val="0070c0"/>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6" name="Line 64"/>
          <p:cNvSpPr/>
          <p:nvPr/>
        </p:nvSpPr>
        <p:spPr>
          <a:xfrm flipH="1" flipV="1">
            <a:off x="2283480" y="4379760"/>
            <a:ext cx="637560" cy="363600"/>
          </a:xfrm>
          <a:prstGeom prst="line">
            <a:avLst/>
          </a:prstGeom>
          <a:ln w="19080">
            <a:solidFill>
              <a:srgbClr val="0070c0"/>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7" name="Line 65"/>
          <p:cNvSpPr/>
          <p:nvPr/>
        </p:nvSpPr>
        <p:spPr>
          <a:xfrm>
            <a:off x="3025440" y="4288320"/>
            <a:ext cx="16200" cy="252720"/>
          </a:xfrm>
          <a:prstGeom prst="line">
            <a:avLst/>
          </a:prstGeom>
          <a:ln w="19080">
            <a:solidFill>
              <a:schemeClr val="accent3">
                <a:lumMod val="75000"/>
              </a:schemeClr>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8" name="Line 66"/>
          <p:cNvSpPr/>
          <p:nvPr/>
        </p:nvSpPr>
        <p:spPr>
          <a:xfrm flipH="1">
            <a:off x="2912400" y="4587480"/>
            <a:ext cx="96840" cy="86400"/>
          </a:xfrm>
          <a:prstGeom prst="line">
            <a:avLst/>
          </a:prstGeom>
          <a:ln w="19080">
            <a:solidFill>
              <a:schemeClr val="accent3">
                <a:lumMod val="75000"/>
              </a:schemeClr>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39" name="Line 67"/>
          <p:cNvSpPr/>
          <p:nvPr/>
        </p:nvSpPr>
        <p:spPr>
          <a:xfrm flipH="1" flipV="1">
            <a:off x="2715480" y="3768120"/>
            <a:ext cx="155160" cy="891720"/>
          </a:xfrm>
          <a:prstGeom prst="line">
            <a:avLst/>
          </a:prstGeom>
          <a:ln w="19080">
            <a:solidFill>
              <a:schemeClr val="accent3">
                <a:lumMod val="75000"/>
              </a:schemeClr>
            </a:solidFill>
            <a:custDash>
              <a:ds d="300000" sp="100000"/>
            </a:custDash>
            <a:round/>
            <a:headEnd len="med" type="diamond" w="med"/>
            <a:tailEnd len="med" type="diamond" w="med"/>
          </a:ln>
        </p:spPr>
        <p:style>
          <a:lnRef idx="1">
            <a:schemeClr val="accent1"/>
          </a:lnRef>
          <a:fillRef idx="0">
            <a:schemeClr val="accent1"/>
          </a:fillRef>
          <a:effectRef idx="0">
            <a:schemeClr val="accent1"/>
          </a:effectRef>
          <a:fontRef idx="minor"/>
        </p:style>
      </p:sp>
      <p:sp>
        <p:nvSpPr>
          <p:cNvPr id="240" name="Line 68"/>
          <p:cNvSpPr/>
          <p:nvPr/>
        </p:nvSpPr>
        <p:spPr>
          <a:xfrm>
            <a:off x="2309400" y="4143960"/>
            <a:ext cx="588240" cy="360"/>
          </a:xfrm>
          <a:prstGeom prst="line">
            <a:avLst/>
          </a:prstGeom>
          <a:ln w="12600">
            <a:solidFill>
              <a:srgbClr val="0070c0"/>
            </a:solidFill>
            <a:round/>
          </a:ln>
        </p:spPr>
        <p:style>
          <a:lnRef idx="1">
            <a:schemeClr val="accent1"/>
          </a:lnRef>
          <a:fillRef idx="0">
            <a:schemeClr val="accent1"/>
          </a:fillRef>
          <a:effectRef idx="0">
            <a:schemeClr val="accent1"/>
          </a:effectRef>
          <a:fontRef idx="minor"/>
        </p:style>
      </p:sp>
      <p:sp>
        <p:nvSpPr>
          <p:cNvPr id="241" name="Line 69"/>
          <p:cNvSpPr/>
          <p:nvPr/>
        </p:nvSpPr>
        <p:spPr>
          <a:xfrm>
            <a:off x="2309400" y="4252320"/>
            <a:ext cx="588240" cy="0"/>
          </a:xfrm>
          <a:prstGeom prst="line">
            <a:avLst/>
          </a:prstGeom>
          <a:ln w="12600">
            <a:solidFill>
              <a:srgbClr val="0070c0"/>
            </a:solidFill>
            <a:round/>
          </a:ln>
        </p:spPr>
        <p:style>
          <a:lnRef idx="1">
            <a:schemeClr val="accent1"/>
          </a:lnRef>
          <a:fillRef idx="0">
            <a:schemeClr val="accent1"/>
          </a:fillRef>
          <a:effectRef idx="0">
            <a:schemeClr val="accent1"/>
          </a:effectRef>
          <a:fontRef idx="minor"/>
        </p:style>
      </p:sp>
      <p:sp>
        <p:nvSpPr>
          <p:cNvPr id="242" name="CustomShape 70"/>
          <p:cNvSpPr/>
          <p:nvPr/>
        </p:nvSpPr>
        <p:spPr>
          <a:xfrm>
            <a:off x="2875680" y="4143600"/>
            <a:ext cx="43560" cy="108000"/>
          </a:xfrm>
          <a:prstGeom prst="ellipse">
            <a:avLst/>
          </a:prstGeom>
          <a:solidFill>
            <a:schemeClr val="bg1"/>
          </a:solidFill>
          <a:ln w="12600">
            <a:solidFill>
              <a:srgbClr val="0070c0"/>
            </a:solidFill>
            <a:round/>
          </a:ln>
        </p:spPr>
        <p:style>
          <a:lnRef idx="2">
            <a:schemeClr val="accent1">
              <a:shade val="50000"/>
            </a:schemeClr>
          </a:lnRef>
          <a:fillRef idx="1">
            <a:schemeClr val="accent1"/>
          </a:fillRef>
          <a:effectRef idx="0">
            <a:schemeClr val="accent1"/>
          </a:effectRef>
          <a:fontRef idx="minor"/>
        </p:style>
      </p:sp>
      <p:sp>
        <p:nvSpPr>
          <p:cNvPr id="243" name="CustomShape 71"/>
          <p:cNvSpPr/>
          <p:nvPr/>
        </p:nvSpPr>
        <p:spPr>
          <a:xfrm>
            <a:off x="2287440" y="4143600"/>
            <a:ext cx="43920" cy="108000"/>
          </a:xfrm>
          <a:prstGeom prst="ellipse">
            <a:avLst/>
          </a:prstGeom>
          <a:solidFill>
            <a:schemeClr val="bg1"/>
          </a:solidFill>
          <a:ln w="12600">
            <a:solidFill>
              <a:srgbClr val="0070c0"/>
            </a:solidFill>
            <a:round/>
          </a:ln>
        </p:spPr>
        <p:style>
          <a:lnRef idx="2">
            <a:schemeClr val="accent1">
              <a:shade val="50000"/>
            </a:schemeClr>
          </a:lnRef>
          <a:fillRef idx="1">
            <a:schemeClr val="accent1"/>
          </a:fillRef>
          <a:effectRef idx="0">
            <a:schemeClr val="accent1"/>
          </a:effectRef>
          <a:fontRef idx="minor"/>
        </p:style>
      </p:sp>
      <p:sp>
        <p:nvSpPr>
          <p:cNvPr id="244" name="CustomShape 72"/>
          <p:cNvSpPr/>
          <p:nvPr/>
        </p:nvSpPr>
        <p:spPr>
          <a:xfrm>
            <a:off x="5126760" y="4357440"/>
            <a:ext cx="1308600" cy="647640"/>
          </a:xfrm>
          <a:custGeom>
            <a:avLst/>
            <a:gdLst/>
            <a:ahLst/>
            <a:rect l="l" t="t" r="r" b="b"/>
            <a:pathLst>
              <a:path w="21600" h="2160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moveTo>
                  <a:pt x="1074" y="12702"/>
                </a:moveTo>
                <a:cubicBezTo>
                  <a:pt x="1407" y="12969"/>
                  <a:pt x="1786" y="13110"/>
                  <a:pt x="2172" y="13110"/>
                </a:cubicBezTo>
                <a:cubicBezTo>
                  <a:pt x="2228" y="13109"/>
                  <a:pt x="2285" y="13107"/>
                  <a:pt x="2341" y="13101"/>
                </a:cubicBezTo>
                <a:moveTo>
                  <a:pt x="2909" y="17629"/>
                </a:moveTo>
                <a:cubicBezTo>
                  <a:pt x="3099" y="17599"/>
                  <a:pt x="3285" y="17535"/>
                  <a:pt x="3463" y="17439"/>
                </a:cubicBezTo>
                <a:moveTo>
                  <a:pt x="7895" y="18680"/>
                </a:moveTo>
                <a:cubicBezTo>
                  <a:pt x="7983" y="18985"/>
                  <a:pt x="8095" y="19277"/>
                  <a:pt x="8229" y="19550"/>
                </a:cubicBezTo>
                <a:moveTo>
                  <a:pt x="14267" y="18324"/>
                </a:moveTo>
                <a:cubicBezTo>
                  <a:pt x="14336" y="18013"/>
                  <a:pt x="14380" y="17693"/>
                  <a:pt x="14400" y="17370"/>
                </a:cubicBezTo>
                <a:moveTo>
                  <a:pt x="18694" y="15045"/>
                </a:moveTo>
                <a:cubicBezTo>
                  <a:pt x="18694" y="15034"/>
                  <a:pt x="18695" y="15024"/>
                  <a:pt x="18695" y="15013"/>
                </a:cubicBezTo>
                <a:cubicBezTo>
                  <a:pt x="18695" y="13508"/>
                  <a:pt x="18063" y="12136"/>
                  <a:pt x="17069" y="11477"/>
                </a:cubicBezTo>
                <a:moveTo>
                  <a:pt x="20165" y="8999"/>
                </a:moveTo>
                <a:cubicBezTo>
                  <a:pt x="20479" y="8635"/>
                  <a:pt x="20726" y="8177"/>
                  <a:pt x="20889" y="7661"/>
                </a:cubicBezTo>
                <a:moveTo>
                  <a:pt x="19186" y="3344"/>
                </a:moveTo>
                <a:cubicBezTo>
                  <a:pt x="19186" y="3328"/>
                  <a:pt x="19187" y="3313"/>
                  <a:pt x="19187" y="3297"/>
                </a:cubicBezTo>
                <a:cubicBezTo>
                  <a:pt x="19187" y="3101"/>
                  <a:pt x="19174" y="2905"/>
                  <a:pt x="19148" y="2712"/>
                </a:cubicBezTo>
                <a:moveTo>
                  <a:pt x="14905" y="1165"/>
                </a:moveTo>
                <a:cubicBezTo>
                  <a:pt x="14754" y="1408"/>
                  <a:pt x="14629" y="1679"/>
                  <a:pt x="14535" y="1971"/>
                </a:cubicBezTo>
                <a:moveTo>
                  <a:pt x="11221" y="1645"/>
                </a:moveTo>
                <a:cubicBezTo>
                  <a:pt x="11140" y="1866"/>
                  <a:pt x="11080" y="2099"/>
                  <a:pt x="11041" y="2340"/>
                </a:cubicBezTo>
                <a:moveTo>
                  <a:pt x="7645" y="3276"/>
                </a:moveTo>
                <a:cubicBezTo>
                  <a:pt x="7449" y="3016"/>
                  <a:pt x="7231" y="2790"/>
                  <a:pt x="6995" y="2602"/>
                </a:cubicBezTo>
                <a:moveTo>
                  <a:pt x="1942" y="7186"/>
                </a:moveTo>
                <a:cubicBezTo>
                  <a:pt x="1966" y="7426"/>
                  <a:pt x="2004" y="7663"/>
                  <a:pt x="2056" y="7895"/>
                </a:cubicBezTo>
              </a:path>
            </a:pathLst>
          </a:custGeom>
          <a:solidFill>
            <a:schemeClr val="bg1">
              <a:lumMod val="95000"/>
            </a:schemeClr>
          </a:solidFill>
          <a:ln w="9360">
            <a:solidFill>
              <a:schemeClr val="bg1">
                <a:lumMod val="75000"/>
              </a:schemeClr>
            </a:solidFill>
            <a:miter/>
          </a:ln>
          <a:effectLst>
            <a:outerShdw algn="ctr" dir="2700000" dist="107763" rotWithShape="0">
              <a:srgbClr val="808080"/>
            </a:outerShdw>
          </a:effectLst>
        </p:spPr>
        <p:style>
          <a:lnRef idx="0"/>
          <a:fillRef idx="0"/>
          <a:effectRef idx="0"/>
          <a:fontRef idx="minor"/>
        </p:style>
      </p:sp>
      <p:sp>
        <p:nvSpPr>
          <p:cNvPr id="245" name="CustomShape 73"/>
          <p:cNvSpPr/>
          <p:nvPr/>
        </p:nvSpPr>
        <p:spPr>
          <a:xfrm>
            <a:off x="2118960" y="3283920"/>
            <a:ext cx="2595240" cy="1938960"/>
          </a:xfrm>
          <a:prstGeom prst="roundRect">
            <a:avLst>
              <a:gd name="adj" fmla="val 16667"/>
            </a:avLst>
          </a:prstGeom>
          <a:noFill/>
          <a:ln w="12600">
            <a:solidFill>
              <a:schemeClr val="tx1">
                <a:lumMod val="65000"/>
                <a:lumOff val="35000"/>
              </a:schemeClr>
            </a:solidFill>
            <a:round/>
          </a:ln>
        </p:spPr>
        <p:style>
          <a:lnRef idx="2">
            <a:schemeClr val="accent1">
              <a:shade val="50000"/>
            </a:schemeClr>
          </a:lnRef>
          <a:fillRef idx="1">
            <a:schemeClr val="accent1"/>
          </a:fillRef>
          <a:effectRef idx="0">
            <a:schemeClr val="accent1"/>
          </a:effectRef>
          <a:fontRef idx="minor"/>
        </p:style>
      </p:sp>
      <p:pic>
        <p:nvPicPr>
          <p:cNvPr id="246" name="Picture 1" descr=""/>
          <p:cNvPicPr/>
          <p:nvPr/>
        </p:nvPicPr>
        <p:blipFill>
          <a:blip r:embed="rId3"/>
          <a:stretch/>
        </p:blipFill>
        <p:spPr>
          <a:xfrm>
            <a:off x="6845400" y="4395240"/>
            <a:ext cx="239400" cy="239400"/>
          </a:xfrm>
          <a:prstGeom prst="rect">
            <a:avLst/>
          </a:prstGeom>
          <a:ln>
            <a:noFill/>
          </a:ln>
        </p:spPr>
      </p:pic>
      <p:sp>
        <p:nvSpPr>
          <p:cNvPr id="247" name="CustomShape 74"/>
          <p:cNvSpPr/>
          <p:nvPr/>
        </p:nvSpPr>
        <p:spPr>
          <a:xfrm>
            <a:off x="6752520" y="4617000"/>
            <a:ext cx="493560" cy="272160"/>
          </a:xfrm>
          <a:prstGeom prst="rect">
            <a:avLst/>
          </a:prstGeom>
          <a:noFill/>
          <a:ln>
            <a:noFill/>
          </a:ln>
        </p:spPr>
        <p:style>
          <a:lnRef idx="0"/>
          <a:fillRef idx="0"/>
          <a:effectRef idx="0"/>
          <a:fontRef idx="minor"/>
        </p:style>
        <p:txBody>
          <a:bodyPr wrap="none" lIns="90000" rIns="90000" tIns="45000" bIns="45000"/>
          <a:p>
            <a:pPr>
              <a:lnSpc>
                <a:spcPct val="100000"/>
              </a:lnSpc>
            </a:pPr>
            <a:r>
              <a:rPr b="0" lang="en-GB" sz="1200" spc="-1" strike="noStrike">
                <a:solidFill>
                  <a:srgbClr val="000000"/>
                </a:solidFill>
                <a:uFill>
                  <a:solidFill>
                    <a:srgbClr val="ffffff"/>
                  </a:solidFill>
                </a:uFill>
                <a:latin typeface="Arial"/>
                <a:ea typeface="DejaVu Sans"/>
              </a:rPr>
              <a:t>Host</a:t>
            </a:r>
            <a:endParaRPr b="0" lang="en-GB" sz="1800" spc="-1" strike="noStrike">
              <a:solidFill>
                <a:srgbClr val="000000"/>
              </a:solidFill>
              <a:uFill>
                <a:solidFill>
                  <a:srgbClr val="ffffff"/>
                </a:solidFill>
              </a:uFill>
              <a:latin typeface="Arial"/>
            </a:endParaRPr>
          </a:p>
        </p:txBody>
      </p:sp>
      <p:sp>
        <p:nvSpPr>
          <p:cNvPr id="248" name="CustomShape 75"/>
          <p:cNvSpPr/>
          <p:nvPr/>
        </p:nvSpPr>
        <p:spPr>
          <a:xfrm>
            <a:off x="5034240" y="4372920"/>
            <a:ext cx="1308600" cy="647640"/>
          </a:xfrm>
          <a:custGeom>
            <a:avLst/>
            <a:gdLst/>
            <a:ahLst/>
            <a:rect l="l" t="t" r="r" b="b"/>
            <a:pathLst>
              <a:path w="21600" h="2160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moveTo>
                  <a:pt x="1074" y="12702"/>
                </a:moveTo>
                <a:cubicBezTo>
                  <a:pt x="1407" y="12969"/>
                  <a:pt x="1786" y="13110"/>
                  <a:pt x="2172" y="13110"/>
                </a:cubicBezTo>
                <a:cubicBezTo>
                  <a:pt x="2228" y="13109"/>
                  <a:pt x="2285" y="13107"/>
                  <a:pt x="2341" y="13101"/>
                </a:cubicBezTo>
                <a:moveTo>
                  <a:pt x="2909" y="17629"/>
                </a:moveTo>
                <a:cubicBezTo>
                  <a:pt x="3099" y="17599"/>
                  <a:pt x="3285" y="17535"/>
                  <a:pt x="3463" y="17439"/>
                </a:cubicBezTo>
                <a:moveTo>
                  <a:pt x="7895" y="18680"/>
                </a:moveTo>
                <a:cubicBezTo>
                  <a:pt x="7983" y="18985"/>
                  <a:pt x="8095" y="19277"/>
                  <a:pt x="8229" y="19550"/>
                </a:cubicBezTo>
                <a:moveTo>
                  <a:pt x="14267" y="18324"/>
                </a:moveTo>
                <a:cubicBezTo>
                  <a:pt x="14336" y="18013"/>
                  <a:pt x="14380" y="17693"/>
                  <a:pt x="14400" y="17370"/>
                </a:cubicBezTo>
                <a:moveTo>
                  <a:pt x="18694" y="15045"/>
                </a:moveTo>
                <a:cubicBezTo>
                  <a:pt x="18694" y="15034"/>
                  <a:pt x="18695" y="15024"/>
                  <a:pt x="18695" y="15013"/>
                </a:cubicBezTo>
                <a:cubicBezTo>
                  <a:pt x="18695" y="13508"/>
                  <a:pt x="18063" y="12136"/>
                  <a:pt x="17069" y="11477"/>
                </a:cubicBezTo>
                <a:moveTo>
                  <a:pt x="20165" y="8999"/>
                </a:moveTo>
                <a:cubicBezTo>
                  <a:pt x="20479" y="8635"/>
                  <a:pt x="20726" y="8177"/>
                  <a:pt x="20889" y="7661"/>
                </a:cubicBezTo>
                <a:moveTo>
                  <a:pt x="19186" y="3344"/>
                </a:moveTo>
                <a:cubicBezTo>
                  <a:pt x="19186" y="3328"/>
                  <a:pt x="19187" y="3313"/>
                  <a:pt x="19187" y="3297"/>
                </a:cubicBezTo>
                <a:cubicBezTo>
                  <a:pt x="19187" y="3101"/>
                  <a:pt x="19174" y="2905"/>
                  <a:pt x="19148" y="2712"/>
                </a:cubicBezTo>
                <a:moveTo>
                  <a:pt x="14905" y="1165"/>
                </a:moveTo>
                <a:cubicBezTo>
                  <a:pt x="14754" y="1408"/>
                  <a:pt x="14629" y="1679"/>
                  <a:pt x="14535" y="1971"/>
                </a:cubicBezTo>
                <a:moveTo>
                  <a:pt x="11221" y="1645"/>
                </a:moveTo>
                <a:cubicBezTo>
                  <a:pt x="11140" y="1866"/>
                  <a:pt x="11080" y="2099"/>
                  <a:pt x="11041" y="2340"/>
                </a:cubicBezTo>
                <a:moveTo>
                  <a:pt x="7645" y="3276"/>
                </a:moveTo>
                <a:cubicBezTo>
                  <a:pt x="7449" y="3016"/>
                  <a:pt x="7231" y="2790"/>
                  <a:pt x="6995" y="2602"/>
                </a:cubicBezTo>
                <a:moveTo>
                  <a:pt x="1942" y="7186"/>
                </a:moveTo>
                <a:cubicBezTo>
                  <a:pt x="1966" y="7426"/>
                  <a:pt x="2004" y="7663"/>
                  <a:pt x="2056" y="7895"/>
                </a:cubicBezTo>
              </a:path>
            </a:pathLst>
          </a:custGeom>
          <a:solidFill>
            <a:schemeClr val="bg1">
              <a:lumMod val="95000"/>
            </a:schemeClr>
          </a:solidFill>
          <a:ln w="9360">
            <a:solidFill>
              <a:schemeClr val="bg1">
                <a:lumMod val="75000"/>
              </a:schemeClr>
            </a:solidFill>
            <a:miter/>
          </a:ln>
          <a:effectLst>
            <a:outerShdw algn="ctr" dir="2700000" dist="107763" rotWithShape="0">
              <a:srgbClr val="808080"/>
            </a:outerShdw>
          </a:effectLst>
        </p:spPr>
        <p:style>
          <a:lnRef idx="0"/>
          <a:fillRef idx="0"/>
          <a:effectRef idx="0"/>
          <a:fontRef idx="minor"/>
        </p:style>
      </p:sp>
      <p:sp>
        <p:nvSpPr>
          <p:cNvPr id="249" name="Line 76"/>
          <p:cNvSpPr/>
          <p:nvPr/>
        </p:nvSpPr>
        <p:spPr>
          <a:xfrm>
            <a:off x="5379120" y="4695840"/>
            <a:ext cx="270000" cy="28152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0" name="Line 77"/>
          <p:cNvSpPr/>
          <p:nvPr/>
        </p:nvSpPr>
        <p:spPr>
          <a:xfrm>
            <a:off x="5379120" y="4695840"/>
            <a:ext cx="399960" cy="741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1" name="Line 78"/>
          <p:cNvSpPr/>
          <p:nvPr/>
        </p:nvSpPr>
        <p:spPr>
          <a:xfrm flipV="1">
            <a:off x="5265720" y="4770000"/>
            <a:ext cx="513360" cy="1292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2" name="Line 79"/>
          <p:cNvSpPr/>
          <p:nvPr/>
        </p:nvSpPr>
        <p:spPr>
          <a:xfrm>
            <a:off x="5764680" y="4943520"/>
            <a:ext cx="247680" cy="51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3" name="Line 80"/>
          <p:cNvSpPr/>
          <p:nvPr/>
        </p:nvSpPr>
        <p:spPr>
          <a:xfrm flipV="1">
            <a:off x="5223600" y="4943520"/>
            <a:ext cx="403560" cy="756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4" name="Line 81"/>
          <p:cNvSpPr/>
          <p:nvPr/>
        </p:nvSpPr>
        <p:spPr>
          <a:xfrm flipH="1">
            <a:off x="5780160" y="4818240"/>
            <a:ext cx="87480" cy="6948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5" name="Line 82"/>
          <p:cNvSpPr/>
          <p:nvPr/>
        </p:nvSpPr>
        <p:spPr>
          <a:xfrm flipH="1">
            <a:off x="5265720" y="4695840"/>
            <a:ext cx="113400" cy="20340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56" name="CustomShape 83"/>
          <p:cNvSpPr/>
          <p:nvPr/>
        </p:nvSpPr>
        <p:spPr>
          <a:xfrm>
            <a:off x="6109920" y="4394160"/>
            <a:ext cx="177120" cy="22572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57" name="CustomShape 84"/>
          <p:cNvSpPr/>
          <p:nvPr/>
        </p:nvSpPr>
        <p:spPr>
          <a:xfrm>
            <a:off x="6074640" y="443592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58" name="CustomShape 85"/>
          <p:cNvSpPr/>
          <p:nvPr/>
        </p:nvSpPr>
        <p:spPr>
          <a:xfrm>
            <a:off x="6013440" y="4897800"/>
            <a:ext cx="164880" cy="15660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59" name="CustomShape 86"/>
          <p:cNvSpPr/>
          <p:nvPr/>
        </p:nvSpPr>
        <p:spPr>
          <a:xfrm>
            <a:off x="5972040" y="4926960"/>
            <a:ext cx="254160" cy="249480"/>
          </a:xfrm>
          <a:prstGeom prst="rect">
            <a:avLst/>
          </a:prstGeom>
          <a:noFill/>
          <a:ln w="9360">
            <a:noFill/>
          </a:ln>
        </p:spPr>
        <p:style>
          <a:lnRef idx="0"/>
          <a:fillRef idx="0"/>
          <a:effectRef idx="0"/>
          <a:fontRef idx="minor"/>
        </p:style>
        <p:txBody>
          <a:bodyPr wrap="none" lIns="90000" rIns="90000" tIns="45000" bIns="45000"/>
          <a:p>
            <a:pPr algn="ct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60" name="CustomShape 87"/>
          <p:cNvSpPr/>
          <p:nvPr/>
        </p:nvSpPr>
        <p:spPr>
          <a:xfrm>
            <a:off x="5778000" y="4599000"/>
            <a:ext cx="174240" cy="16920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61" name="CustomShape 88"/>
          <p:cNvSpPr/>
          <p:nvPr/>
        </p:nvSpPr>
        <p:spPr>
          <a:xfrm>
            <a:off x="5741640" y="462996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62" name="CustomShape 89"/>
          <p:cNvSpPr/>
          <p:nvPr/>
        </p:nvSpPr>
        <p:spPr>
          <a:xfrm>
            <a:off x="5609160" y="4838040"/>
            <a:ext cx="170640" cy="13212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63" name="CustomShape 90"/>
          <p:cNvSpPr/>
          <p:nvPr/>
        </p:nvSpPr>
        <p:spPr>
          <a:xfrm>
            <a:off x="5571000" y="486252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64" name="CustomShape 91"/>
          <p:cNvSpPr/>
          <p:nvPr/>
        </p:nvSpPr>
        <p:spPr>
          <a:xfrm>
            <a:off x="5042520" y="4802400"/>
            <a:ext cx="225720" cy="16272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65" name="CustomShape 92"/>
          <p:cNvSpPr/>
          <p:nvPr/>
        </p:nvSpPr>
        <p:spPr>
          <a:xfrm>
            <a:off x="5032800" y="483192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66" name="CustomShape 93"/>
          <p:cNvSpPr/>
          <p:nvPr/>
        </p:nvSpPr>
        <p:spPr>
          <a:xfrm>
            <a:off x="5289480" y="4578840"/>
            <a:ext cx="172440" cy="127440"/>
          </a:xfrm>
          <a:prstGeom prst="cube">
            <a:avLst>
              <a:gd name="adj" fmla="val 25000"/>
            </a:avLst>
          </a:prstGeom>
          <a:solidFill>
            <a:schemeClr val="accent1">
              <a:lumMod val="40000"/>
              <a:lumOff val="60000"/>
            </a:schemeClr>
          </a:solidFill>
          <a:ln>
            <a:solidFill>
              <a:schemeClr val="bg1">
                <a:lumMod val="75000"/>
              </a:schemeClr>
            </a:solidFill>
            <a:round/>
          </a:ln>
        </p:spPr>
        <p:style>
          <a:lnRef idx="2">
            <a:schemeClr val="accent1">
              <a:shade val="50000"/>
            </a:schemeClr>
          </a:lnRef>
          <a:fillRef idx="1">
            <a:schemeClr val="accent1"/>
          </a:fillRef>
          <a:effectRef idx="0">
            <a:schemeClr val="accent1"/>
          </a:effectRef>
          <a:fontRef idx="minor"/>
        </p:style>
      </p:sp>
      <p:sp>
        <p:nvSpPr>
          <p:cNvPr id="267" name="CustomShape 94"/>
          <p:cNvSpPr/>
          <p:nvPr/>
        </p:nvSpPr>
        <p:spPr>
          <a:xfrm>
            <a:off x="5252040" y="4602240"/>
            <a:ext cx="2541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ffffff"/>
                </a:solidFill>
                <a:uFill>
                  <a:solidFill>
                    <a:srgbClr val="ffffff"/>
                  </a:solidFill>
                </a:uFill>
                <a:latin typeface="Calibri"/>
                <a:ea typeface="DejaVu Sans"/>
              </a:rPr>
              <a:t>R</a:t>
            </a:r>
            <a:endParaRPr b="0" lang="en-GB" sz="1800" spc="-1" strike="noStrike">
              <a:solidFill>
                <a:srgbClr val="000000"/>
              </a:solidFill>
              <a:uFill>
                <a:solidFill>
                  <a:srgbClr val="ffffff"/>
                </a:solidFill>
              </a:uFill>
              <a:latin typeface="Arial"/>
            </a:endParaRPr>
          </a:p>
        </p:txBody>
      </p:sp>
      <p:sp>
        <p:nvSpPr>
          <p:cNvPr id="268" name="Line 95"/>
          <p:cNvSpPr/>
          <p:nvPr/>
        </p:nvSpPr>
        <p:spPr>
          <a:xfrm flipV="1">
            <a:off x="5952600" y="4579920"/>
            <a:ext cx="151560" cy="82440"/>
          </a:xfrm>
          <a:prstGeom prst="line">
            <a:avLst/>
          </a:prstGeom>
          <a:ln>
            <a:solidFill>
              <a:srgbClr val="4a7ebb"/>
            </a:solidFill>
            <a:round/>
          </a:ln>
        </p:spPr>
        <p:style>
          <a:lnRef idx="1">
            <a:schemeClr val="accent1"/>
          </a:lnRef>
          <a:fillRef idx="0">
            <a:schemeClr val="accent1"/>
          </a:fillRef>
          <a:effectRef idx="0">
            <a:schemeClr val="accent1"/>
          </a:effectRef>
          <a:fontRef idx="minor"/>
        </p:style>
      </p:sp>
      <p:sp>
        <p:nvSpPr>
          <p:cNvPr id="269" name="CustomShape 96"/>
          <p:cNvSpPr/>
          <p:nvPr/>
        </p:nvSpPr>
        <p:spPr>
          <a:xfrm>
            <a:off x="4884480" y="3755160"/>
            <a:ext cx="1759680" cy="1414080"/>
          </a:xfrm>
          <a:prstGeom prst="roundRect">
            <a:avLst>
              <a:gd name="adj" fmla="val 16667"/>
            </a:avLst>
          </a:prstGeom>
          <a:noFill/>
          <a:ln w="12600">
            <a:solidFill>
              <a:schemeClr val="tx1">
                <a:lumMod val="65000"/>
                <a:lumOff val="35000"/>
              </a:schemeClr>
            </a:solidFill>
            <a:round/>
          </a:ln>
        </p:spPr>
        <p:style>
          <a:lnRef idx="2">
            <a:schemeClr val="accent1">
              <a:shade val="50000"/>
            </a:schemeClr>
          </a:lnRef>
          <a:fillRef idx="1">
            <a:schemeClr val="accent1"/>
          </a:fillRef>
          <a:effectRef idx="0">
            <a:schemeClr val="accent1"/>
          </a:effectRef>
          <a:fontRef idx="minor"/>
        </p:style>
      </p:sp>
      <p:sp>
        <p:nvSpPr>
          <p:cNvPr id="270" name="CustomShape 97"/>
          <p:cNvSpPr/>
          <p:nvPr/>
        </p:nvSpPr>
        <p:spPr>
          <a:xfrm>
            <a:off x="1663200" y="4325760"/>
            <a:ext cx="5105880" cy="448920"/>
          </a:xfrm>
          <a:custGeom>
            <a:avLst/>
            <a:gdLst/>
            <a:ahLst/>
            <a:rect l="l" t="t" r="r" b="b"/>
            <a:pathLst>
              <a:path w="7849589" h="690748">
                <a:moveTo>
                  <a:pt x="7849589" y="215735"/>
                </a:moveTo>
                <a:cubicBezTo>
                  <a:pt x="7593280" y="244434"/>
                  <a:pt x="7336971" y="273133"/>
                  <a:pt x="7113319" y="322613"/>
                </a:cubicBezTo>
                <a:cubicBezTo>
                  <a:pt x="6889667" y="372093"/>
                  <a:pt x="6701642" y="478971"/>
                  <a:pt x="6507678" y="512618"/>
                </a:cubicBezTo>
                <a:cubicBezTo>
                  <a:pt x="6313714" y="546265"/>
                  <a:pt x="6329547" y="550224"/>
                  <a:pt x="5949537" y="524494"/>
                </a:cubicBezTo>
                <a:cubicBezTo>
                  <a:pt x="5569527" y="498764"/>
                  <a:pt x="4676898" y="372094"/>
                  <a:pt x="4227615" y="358239"/>
                </a:cubicBezTo>
                <a:cubicBezTo>
                  <a:pt x="3778332" y="344384"/>
                  <a:pt x="3528951" y="395844"/>
                  <a:pt x="3253839" y="441366"/>
                </a:cubicBezTo>
                <a:cubicBezTo>
                  <a:pt x="2978727" y="486888"/>
                  <a:pt x="2798618" y="605641"/>
                  <a:pt x="2576945" y="631371"/>
                </a:cubicBezTo>
                <a:cubicBezTo>
                  <a:pt x="2355272" y="657101"/>
                  <a:pt x="2234540" y="690748"/>
                  <a:pt x="1923802" y="595746"/>
                </a:cubicBezTo>
                <a:cubicBezTo>
                  <a:pt x="1613064" y="500744"/>
                  <a:pt x="1033153" y="122712"/>
                  <a:pt x="712519" y="61356"/>
                </a:cubicBezTo>
                <a:cubicBezTo>
                  <a:pt x="391885" y="0"/>
                  <a:pt x="195942" y="113805"/>
                  <a:pt x="0" y="227610"/>
                </a:cubicBezTo>
              </a:path>
            </a:pathLst>
          </a:custGeom>
          <a:noFill/>
          <a:ln w="57240">
            <a:solidFill>
              <a:srgbClr val="c00000"/>
            </a:solidFill>
            <a:custDash>
              <a:ds d="100000" sp="100000"/>
            </a:custDash>
            <a:round/>
            <a:tailEnd len="med" type="arrow" w="med"/>
          </a:ln>
        </p:spPr>
        <p:style>
          <a:lnRef idx="1">
            <a:schemeClr val="accent1"/>
          </a:lnRef>
          <a:fillRef idx="0">
            <a:schemeClr val="accent1"/>
          </a:fillRef>
          <a:effectRef idx="0">
            <a:schemeClr val="accent1"/>
          </a:effectRef>
          <a:fontRef idx="minor"/>
        </p:style>
      </p:sp>
      <p:sp>
        <p:nvSpPr>
          <p:cNvPr id="271" name="CustomShape 98"/>
          <p:cNvSpPr/>
          <p:nvPr/>
        </p:nvSpPr>
        <p:spPr>
          <a:xfrm flipH="1">
            <a:off x="5555880" y="4017960"/>
            <a:ext cx="77400" cy="316440"/>
          </a:xfrm>
          <a:custGeom>
            <a:avLst/>
            <a:gdLst/>
            <a:ahLst/>
            <a:rect l="l" t="t" r="r" b="b"/>
            <a:pathLst>
              <a:path w="21600" h="21600">
                <a:moveTo>
                  <a:pt x="0" y="0"/>
                </a:moveTo>
                <a:lnTo>
                  <a:pt x="21600" y="21600"/>
                </a:lnTo>
              </a:path>
            </a:pathLst>
          </a:cu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
        <p:nvSpPr>
          <p:cNvPr id="272" name="CustomShape 99"/>
          <p:cNvSpPr/>
          <p:nvPr/>
        </p:nvSpPr>
        <p:spPr>
          <a:xfrm>
            <a:off x="5243040" y="3579480"/>
            <a:ext cx="1139760" cy="249480"/>
          </a:xfrm>
          <a:prstGeom prst="rect">
            <a:avLst/>
          </a:prstGeom>
          <a:noFill/>
          <a:ln w="9360">
            <a:noFill/>
          </a:ln>
        </p:spPr>
        <p:style>
          <a:lnRef idx="0"/>
          <a:fillRef idx="0"/>
          <a:effectRef idx="0"/>
          <a:fontRef idx="minor"/>
        </p:style>
        <p:txBody>
          <a:bodyPr wrap="none" lIns="90000" rIns="90000" tIns="45000" bIns="45000"/>
          <a:p>
            <a:pPr>
              <a:lnSpc>
                <a:spcPct val="100000"/>
              </a:lnSpc>
            </a:pPr>
            <a:r>
              <a:rPr b="1" lang="en-GB" sz="1050" spc="-1" strike="noStrike">
                <a:solidFill>
                  <a:srgbClr val="000000"/>
                </a:solidFill>
                <a:uFill>
                  <a:solidFill>
                    <a:srgbClr val="ffffff"/>
                  </a:solidFill>
                </a:uFill>
                <a:latin typeface="Calibri"/>
                <a:ea typeface="DejaVu Sans"/>
              </a:rPr>
              <a:t>External Network</a:t>
            </a:r>
            <a:endParaRPr b="0" lang="en-GB" sz="1800" spc="-1" strike="noStrike">
              <a:solidFill>
                <a:srgbClr val="000000"/>
              </a:solidFill>
              <a:uFill>
                <a:solidFill>
                  <a:srgbClr val="ffffff"/>
                </a:solidFill>
              </a:uFill>
              <a:latin typeface="Arial"/>
            </a:endParaRPr>
          </a:p>
        </p:txBody>
      </p:sp>
      <p:sp>
        <p:nvSpPr>
          <p:cNvPr id="273" name="CustomShape 100"/>
          <p:cNvSpPr/>
          <p:nvPr/>
        </p:nvSpPr>
        <p:spPr>
          <a:xfrm>
            <a:off x="5082480" y="3840840"/>
            <a:ext cx="1196280" cy="272160"/>
          </a:xfrm>
          <a:prstGeom prst="rect">
            <a:avLst/>
          </a:prstGeom>
          <a:solidFill>
            <a:srgbClr val="ffff99"/>
          </a:solidFill>
          <a:ln w="9360">
            <a:noFill/>
          </a:ln>
        </p:spPr>
        <p:style>
          <a:lnRef idx="0"/>
          <a:fillRef idx="0"/>
          <a:effectRef idx="0"/>
          <a:fontRef idx="minor"/>
        </p:style>
        <p:txBody>
          <a:bodyPr wrap="none" lIns="90000" rIns="90000" tIns="45000" bIns="45000"/>
          <a:p>
            <a:pPr>
              <a:lnSpc>
                <a:spcPct val="100000"/>
              </a:lnSpc>
            </a:pPr>
            <a:r>
              <a:rPr b="0" lang="en-GB" sz="1200" spc="-1" strike="noStrike">
                <a:solidFill>
                  <a:srgbClr val="000000"/>
                </a:solidFill>
                <a:uFill>
                  <a:solidFill>
                    <a:srgbClr val="ffffff"/>
                  </a:solidFill>
                </a:uFill>
                <a:latin typeface="Calibri"/>
                <a:ea typeface="DejaVu Sans"/>
              </a:rPr>
              <a:t>Router sets “CE”</a:t>
            </a:r>
            <a:endParaRPr b="0" lang="en-GB" sz="1800" spc="-1" strike="noStrike">
              <a:solidFill>
                <a:srgbClr val="000000"/>
              </a:solidFill>
              <a:uFill>
                <a:solidFill>
                  <a:srgbClr val="ffffff"/>
                </a:solidFill>
              </a:uFill>
              <a:latin typeface="Arial"/>
            </a:endParaRPr>
          </a:p>
        </p:txBody>
      </p:sp>
      <p:sp>
        <p:nvSpPr>
          <p:cNvPr id="274" name="CustomShape 101"/>
          <p:cNvSpPr/>
          <p:nvPr/>
        </p:nvSpPr>
        <p:spPr>
          <a:xfrm>
            <a:off x="5324400" y="4605120"/>
            <a:ext cx="92880" cy="92520"/>
          </a:xfrm>
          <a:prstGeom prst="ellipse">
            <a:avLst/>
          </a:prstGeom>
          <a:solidFill>
            <a:srgbClr val="c00000"/>
          </a:solidFill>
          <a:ln>
            <a:solidFill>
              <a:srgbClr val="c00000"/>
            </a:solidFill>
            <a:round/>
          </a:ln>
        </p:spPr>
        <p:style>
          <a:lnRef idx="2">
            <a:schemeClr val="accent1">
              <a:shade val="50000"/>
            </a:schemeClr>
          </a:lnRef>
          <a:fillRef idx="1">
            <a:schemeClr val="accent1"/>
          </a:fillRef>
          <a:effectRef idx="0">
            <a:schemeClr val="accent1"/>
          </a:effectRef>
          <a:fontRef idx="minor"/>
        </p:style>
      </p:sp>
      <p:sp>
        <p:nvSpPr>
          <p:cNvPr id="275" name="CustomShape 102"/>
          <p:cNvSpPr/>
          <p:nvPr/>
        </p:nvSpPr>
        <p:spPr>
          <a:xfrm flipV="1">
            <a:off x="1825560" y="4450320"/>
            <a:ext cx="262080" cy="447840"/>
          </a:xfrm>
          <a:custGeom>
            <a:avLst/>
            <a:gdLst/>
            <a:ahLst/>
            <a:rect l="l" t="t" r="r" b="b"/>
            <a:pathLst>
              <a:path w="21600" h="21600">
                <a:moveTo>
                  <a:pt x="0" y="0"/>
                </a:moveTo>
                <a:lnTo>
                  <a:pt x="21600" y="21600"/>
                </a:lnTo>
              </a:path>
            </a:pathLst>
          </a:custGeom>
          <a:noFill/>
          <a:ln>
            <a:solidFill>
              <a:schemeClr val="tx1"/>
            </a:solidFill>
            <a:round/>
            <a:tailEnd len="med" type="arrow" w="med"/>
          </a:ln>
        </p:spPr>
        <p:style>
          <a:lnRef idx="1">
            <a:schemeClr val="accent1"/>
          </a:lnRef>
          <a:fillRef idx="0">
            <a:schemeClr val="accent1"/>
          </a:fillRef>
          <a:effectRef idx="0">
            <a:schemeClr val="accent1"/>
          </a:effectRef>
          <a:fontRef idx="minor"/>
        </p:style>
      </p:sp>
      <p:sp>
        <p:nvSpPr>
          <p:cNvPr id="276" name="CustomShape 103"/>
          <p:cNvSpPr/>
          <p:nvPr/>
        </p:nvSpPr>
        <p:spPr>
          <a:xfrm>
            <a:off x="1256760" y="4874760"/>
            <a:ext cx="1200600" cy="454680"/>
          </a:xfrm>
          <a:prstGeom prst="rect">
            <a:avLst/>
          </a:prstGeom>
          <a:solidFill>
            <a:srgbClr val="ffff99"/>
          </a:solidFill>
          <a:ln w="9360">
            <a:noFill/>
          </a:ln>
        </p:spPr>
        <p:style>
          <a:lnRef idx="0"/>
          <a:fillRef idx="0"/>
          <a:effectRef idx="0"/>
          <a:fontRef idx="minor"/>
        </p:style>
        <p:txBody>
          <a:bodyPr wrap="none" lIns="90000" rIns="90000" tIns="45000" bIns="45000"/>
          <a:p>
            <a:pPr>
              <a:lnSpc>
                <a:spcPct val="100000"/>
              </a:lnSpc>
            </a:pPr>
            <a:r>
              <a:rPr b="0" lang="en-GB" sz="1200" spc="-1" strike="noStrike">
                <a:solidFill>
                  <a:srgbClr val="000000"/>
                </a:solidFill>
                <a:uFill>
                  <a:solidFill>
                    <a:srgbClr val="ffffff"/>
                  </a:solidFill>
                </a:uFill>
                <a:latin typeface="Calibri"/>
                <a:ea typeface="DejaVu Sans"/>
              </a:rPr>
              <a:t>No congestion</a:t>
            </a:r>
            <a:r>
              <a:rPr b="0" lang="en-GB" sz="1200" spc="-1" strike="noStrike">
                <a:solidFill>
                  <a:srgbClr val="000000"/>
                </a:solidFill>
                <a:uFill>
                  <a:solidFill>
                    <a:srgbClr val="ffffff"/>
                  </a:solidFill>
                </a:uFill>
                <a:latin typeface="Calibri"/>
                <a:ea typeface="DejaVu Sans"/>
              </a:rPr>
              <a:t>
</a:t>
            </a:r>
            <a:r>
              <a:rPr b="0" lang="en-GB" sz="1200" spc="-1" strike="noStrike">
                <a:solidFill>
                  <a:srgbClr val="000000"/>
                </a:solidFill>
                <a:uFill>
                  <a:solidFill>
                    <a:srgbClr val="ffffff"/>
                  </a:solidFill>
                </a:uFill>
                <a:latin typeface="Calibri"/>
                <a:ea typeface="DejaVu Sans"/>
              </a:rPr>
              <a:t>in radio network</a:t>
            </a:r>
            <a:endParaRPr b="0" lang="en-GB" sz="1800" spc="-1" strike="noStrike">
              <a:solidFill>
                <a:srgbClr val="000000"/>
              </a:solidFill>
              <a:uFill>
                <a:solidFill>
                  <a:srgbClr val="ffffff"/>
                </a:solidFill>
              </a:uFill>
              <a:latin typeface="Arial"/>
            </a:endParaRPr>
          </a:p>
        </p:txBody>
      </p:sp>
      <p:sp>
        <p:nvSpPr>
          <p:cNvPr id="277" name="CustomShape 104"/>
          <p:cNvSpPr/>
          <p:nvPr/>
        </p:nvSpPr>
        <p:spPr>
          <a:xfrm>
            <a:off x="1848240" y="3871080"/>
            <a:ext cx="594720" cy="594720"/>
          </a:xfrm>
          <a:prstGeom prst="ellipse">
            <a:avLst/>
          </a:prstGeom>
          <a:noFill/>
          <a:ln>
            <a:solidFill>
              <a:schemeClr val="tx1"/>
            </a:solidFill>
            <a:round/>
          </a:ln>
        </p:spPr>
        <p:style>
          <a:lnRef idx="2">
            <a:schemeClr val="accent1">
              <a:shade val="50000"/>
            </a:schemeClr>
          </a:lnRef>
          <a:fillRef idx="1">
            <a:schemeClr val="accent1"/>
          </a:fillRef>
          <a:effectRef idx="0">
            <a:schemeClr val="accent1"/>
          </a:effectRef>
          <a:fontRef idx="minor"/>
        </p:style>
      </p:sp>
      <p:sp>
        <p:nvSpPr>
          <p:cNvPr id="278" name="CustomShape 105"/>
          <p:cNvSpPr/>
          <p:nvPr/>
        </p:nvSpPr>
        <p:spPr>
          <a:xfrm>
            <a:off x="5122440" y="4302720"/>
            <a:ext cx="594720" cy="594360"/>
          </a:xfrm>
          <a:prstGeom prst="ellipse">
            <a:avLst/>
          </a:prstGeom>
          <a:noFill/>
          <a:ln>
            <a:solidFill>
              <a:schemeClr val="tx1"/>
            </a:solidFill>
            <a:round/>
          </a:ln>
        </p:spPr>
        <p:style>
          <a:lnRef idx="2">
            <a:schemeClr val="accent1">
              <a:shade val="50000"/>
            </a:schemeClr>
          </a:lnRef>
          <a:fillRef idx="1">
            <a:schemeClr val="accent1"/>
          </a:fillRef>
          <a:effectRef idx="0">
            <a:schemeClr val="accent1"/>
          </a:effectRef>
          <a:fontRef idx="minor"/>
        </p:style>
      </p:sp>
      <p:sp>
        <p:nvSpPr>
          <p:cNvPr id="279" name="CustomShape 106"/>
          <p:cNvSpPr/>
          <p:nvPr/>
        </p:nvSpPr>
        <p:spPr>
          <a:xfrm>
            <a:off x="3662640" y="4411800"/>
            <a:ext cx="1298160" cy="241920"/>
          </a:xfrm>
          <a:prstGeom prst="rect">
            <a:avLst/>
          </a:prstGeom>
          <a:noFill/>
          <a:ln>
            <a:noFill/>
          </a:ln>
        </p:spPr>
        <p:style>
          <a:lnRef idx="0"/>
          <a:fillRef idx="0"/>
          <a:effectRef idx="0"/>
          <a:fontRef idx="minor"/>
        </p:style>
        <p:txBody>
          <a:bodyPr wrap="none" lIns="90000" rIns="90000" tIns="45000" bIns="45000"/>
          <a:p>
            <a:pPr>
              <a:lnSpc>
                <a:spcPct val="100000"/>
              </a:lnSpc>
            </a:pPr>
            <a:r>
              <a:rPr b="0" lang="en-GB" sz="1000" spc="-1" strike="noStrike">
                <a:solidFill>
                  <a:srgbClr val="c00000"/>
                </a:solidFill>
                <a:uFill>
                  <a:solidFill>
                    <a:srgbClr val="ffffff"/>
                  </a:solidFill>
                </a:uFill>
                <a:latin typeface="Arial"/>
                <a:ea typeface="DejaVu Sans"/>
              </a:rPr>
              <a:t>Downstream packet</a:t>
            </a:r>
            <a:endParaRPr b="0" lang="en-GB" sz="1800" spc="-1" strike="noStrike">
              <a:solidFill>
                <a:srgbClr val="000000"/>
              </a:solidFill>
              <a:uFill>
                <a:solidFill>
                  <a:srgbClr val="ffffff"/>
                </a:solidFill>
              </a:uFill>
              <a:latin typeface="Arial"/>
            </a:endParaRPr>
          </a:p>
        </p:txBody>
      </p:sp>
      <p:sp>
        <p:nvSpPr>
          <p:cNvPr id="280" name="TextShape 107"/>
          <p:cNvSpPr txBox="1"/>
          <p:nvPr/>
        </p:nvSpPr>
        <p:spPr>
          <a:xfrm>
            <a:off x="216000" y="5328000"/>
            <a:ext cx="8784000" cy="1384200"/>
          </a:xfrm>
          <a:prstGeom prst="rect">
            <a:avLst/>
          </a:prstGeom>
          <a:solidFill>
            <a:srgbClr val="dddddd"/>
          </a:solidFill>
          <a:ln>
            <a:noFill/>
          </a:ln>
        </p:spPr>
        <p:txBody>
          <a:bodyPr lIns="90000" rIns="90000" tIns="45000" bIns="45000"/>
          <a:p>
            <a:r>
              <a:rPr b="0" lang="en-GB" sz="1300" spc="-1" strike="noStrike">
                <a:solidFill>
                  <a:srgbClr val="000000"/>
                </a:solidFill>
                <a:uFill>
                  <a:solidFill>
                    <a:srgbClr val="ffffff"/>
                  </a:solidFill>
                </a:uFill>
                <a:latin typeface="Arial"/>
              </a:rPr>
              <a:t>TS 23.401 specifies some constraints on the marking behaviour, but I could not find a spec of the behaviour itself:</a:t>
            </a:r>
            <a:endParaRPr b="0" lang="en-GB" sz="1800" spc="-1" strike="noStrike">
              <a:solidFill>
                <a:srgbClr val="000000"/>
              </a:solidFill>
              <a:uFill>
                <a:solidFill>
                  <a:srgbClr val="ffffff"/>
                </a:solidFill>
              </a:uFill>
              <a:latin typeface="Times New Roman"/>
            </a:endParaRPr>
          </a:p>
          <a:p>
            <a:r>
              <a:rPr b="0" lang="en-GB" sz="1300" spc="-1" strike="noStrike">
                <a:solidFill>
                  <a:srgbClr val="000000"/>
                </a:solidFill>
                <a:uFill>
                  <a:solidFill>
                    <a:srgbClr val="ffffff"/>
                  </a:solidFill>
                </a:uFill>
                <a:latin typeface="Arial"/>
              </a:rPr>
              <a:t>“</a:t>
            </a:r>
            <a:r>
              <a:rPr b="0" lang="en-GB" sz="1300" spc="-1" strike="noStrike">
                <a:solidFill>
                  <a:srgbClr val="000000"/>
                </a:solidFill>
                <a:uFill>
                  <a:solidFill>
                    <a:srgbClr val="ffffff"/>
                  </a:solidFill>
                </a:uFill>
                <a:latin typeface="Times New Roman"/>
              </a:rPr>
              <a:t>To make sufficient time available for end-to-end codec rate adaptation the E-UTRAN/UTRAN </a:t>
            </a:r>
            <a:r>
              <a:rPr b="1" lang="en-GB" sz="1300" spc="-1" strike="noStrike">
                <a:solidFill>
                  <a:srgbClr val="ff3333"/>
                </a:solidFill>
                <a:uFill>
                  <a:solidFill>
                    <a:srgbClr val="ffffff"/>
                  </a:solidFill>
                </a:uFill>
                <a:latin typeface="Times New Roman"/>
              </a:rPr>
              <a:t>should</a:t>
            </a:r>
            <a:r>
              <a:rPr b="0" lang="en-GB" sz="1300" spc="-1" strike="noStrike">
                <a:solidFill>
                  <a:srgbClr val="000000"/>
                </a:solidFill>
                <a:uFill>
                  <a:solidFill>
                    <a:srgbClr val="ffffff"/>
                  </a:solidFill>
                </a:uFill>
                <a:latin typeface="Times New Roman"/>
              </a:rPr>
              <a:t> attempt to not drop any packets on a bearer for a default grace period of at least 500 ms after it has indicated congestion with ECN on the bearer for packets within the packet delay budget. During this ECN grace period the E-UTRAN/UTRAN </a:t>
            </a:r>
            <a:r>
              <a:rPr b="1" lang="en-GB" sz="1300" spc="-1" strike="noStrike">
                <a:solidFill>
                  <a:srgbClr val="ff3333"/>
                </a:solidFill>
                <a:uFill>
                  <a:solidFill>
                    <a:srgbClr val="ffffff"/>
                  </a:solidFill>
                </a:uFill>
                <a:latin typeface="Times New Roman"/>
              </a:rPr>
              <a:t>should</a:t>
            </a:r>
            <a:r>
              <a:rPr b="0" lang="en-GB" sz="1300" spc="-1" strike="noStrike">
                <a:solidFill>
                  <a:srgbClr val="000000"/>
                </a:solidFill>
                <a:uFill>
                  <a:solidFill>
                    <a:srgbClr val="ffffff"/>
                  </a:solidFill>
                </a:uFill>
                <a:latin typeface="Times New Roman"/>
              </a:rPr>
              <a:t> also attempt to meet the QCI characteristics / QoS class associated with the bearer.</a:t>
            </a:r>
            <a:endParaRPr b="0" lang="en-GB" sz="1800" spc="-1" strike="noStrike">
              <a:solidFill>
                <a:srgbClr val="000000"/>
              </a:solidFill>
              <a:uFill>
                <a:solidFill>
                  <a:srgbClr val="ffffff"/>
                </a:solidFill>
              </a:uFill>
              <a:latin typeface="Times New Roman"/>
            </a:endParaRPr>
          </a:p>
          <a:p>
            <a:r>
              <a:rPr b="0" lang="en-GB" sz="1300" spc="-1" strike="noStrike">
                <a:solidFill>
                  <a:srgbClr val="000000"/>
                </a:solidFill>
                <a:uFill>
                  <a:solidFill>
                    <a:srgbClr val="ffffff"/>
                  </a:solidFill>
                </a:uFill>
                <a:latin typeface="Times New Roman"/>
              </a:rPr>
              <a:t>NOTE 1:</a:t>
            </a:r>
            <a:r>
              <a:rPr b="0" lang="en-GB" sz="1300" spc="-1" strike="noStrike">
                <a:solidFill>
                  <a:srgbClr val="000000"/>
                </a:solidFill>
                <a:uFill>
                  <a:solidFill>
                    <a:srgbClr val="ffffff"/>
                  </a:solidFill>
                </a:uFill>
                <a:latin typeface="Times New Roman"/>
              </a:rPr>
              <a:t>	</a:t>
            </a:r>
            <a:r>
              <a:rPr b="0" lang="en-GB" sz="1300" spc="-1" strike="noStrike">
                <a:solidFill>
                  <a:srgbClr val="000000"/>
                </a:solidFill>
                <a:uFill>
                  <a:solidFill>
                    <a:srgbClr val="ffffff"/>
                  </a:solidFill>
                </a:uFill>
                <a:latin typeface="Times New Roman"/>
              </a:rPr>
              <a:t>Note that the receiving end-point should interpret all ECN-CE signals received within one end-to-end round-trip time as one "congestion event" (see IETF RFC 3168 [55] and TS 26.114 [56]).”</a:t>
            </a:r>
            <a:endParaRPr b="0" lang="en-GB" sz="1800" spc="-1" strike="noStrike">
              <a:solidFill>
                <a:srgbClr val="000000"/>
              </a:solidFill>
              <a:uFill>
                <a:solidFill>
                  <a:srgbClr val="ffffff"/>
                </a:solidFill>
              </a:uFill>
              <a:latin typeface="Times New Roman"/>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1" name="TextShape 1"/>
          <p:cNvSpPr txBox="1"/>
          <p:nvPr/>
        </p:nvSpPr>
        <p:spPr>
          <a:xfrm>
            <a:off x="457200" y="273600"/>
            <a:ext cx="8228880" cy="1144800"/>
          </a:xfrm>
          <a:prstGeom prst="rect">
            <a:avLst/>
          </a:prstGeom>
          <a:noFill/>
          <a:ln>
            <a:noFill/>
          </a:ln>
        </p:spPr>
        <p:txBody>
          <a:bodyPr lIns="0" rIns="0" tIns="0" bIns="0" anchor="ctr"/>
          <a:p>
            <a:pPr algn="ctr"/>
            <a:r>
              <a:rPr b="0" lang="en-US" sz="3200" spc="-1" strike="noStrike">
                <a:solidFill>
                  <a:srgbClr val="c00000"/>
                </a:solidFill>
                <a:uFill>
                  <a:solidFill>
                    <a:srgbClr val="ffffff"/>
                  </a:solidFill>
                </a:uFill>
                <a:latin typeface="Calibri"/>
                <a:ea typeface="DejaVu Sans"/>
              </a:rPr>
              <a:t>ECN Support in TRILL</a:t>
            </a:r>
            <a:endParaRPr b="0" lang="en-US" sz="1800" spc="-1" strike="noStrike">
              <a:solidFill>
                <a:srgbClr val="000000"/>
              </a:solidFill>
              <a:uFill>
                <a:solidFill>
                  <a:srgbClr val="ffffff"/>
                </a:solidFill>
              </a:uFill>
              <a:latin typeface="Arial"/>
            </a:endParaRPr>
          </a:p>
        </p:txBody>
      </p:sp>
      <p:sp>
        <p:nvSpPr>
          <p:cNvPr id="282" name="TextShape 2"/>
          <p:cNvSpPr txBox="1"/>
          <p:nvPr/>
        </p:nvSpPr>
        <p:spPr>
          <a:xfrm>
            <a:off x="457200" y="1604520"/>
            <a:ext cx="8228880" cy="3976920"/>
          </a:xfrm>
          <a:prstGeom prst="rect">
            <a:avLst/>
          </a:prstGeom>
          <a:noFill/>
          <a:ln>
            <a:noFill/>
          </a:ln>
        </p:spPr>
        <p:txBody>
          <a:bodyPr lIns="0" rIns="0" tIns="0" bIns="0"/>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A new technique for adding ECN support at a lower layer</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only if L2 protocol is well-designed for forward-compatibility (as TRILL is)</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to be added to list of ECN encap tricks in ecn-encap-guidelines draft </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TRILL has a facility to flag a critical extension</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that the egress must drop if it doesn't understand</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exploit this for congestion experienced flag</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legacy egress that does not understand how to propagate ECN drops the frame (desired outcome)</a:t>
            </a:r>
            <a:endParaRPr b="0" lang="en-US" sz="1800" spc="-1" strike="noStrike">
              <a:solidFill>
                <a:srgbClr val="000000"/>
              </a:solidFill>
              <a:uFill>
                <a:solidFill>
                  <a:srgbClr val="ffffff"/>
                </a:solidFill>
              </a:uFill>
              <a:latin typeface="Arial"/>
            </a:endParaRPr>
          </a:p>
          <a:p>
            <a:pPr lvl="1" marL="864000" indent="-324000">
              <a:buClr>
                <a:srgbClr val="000000"/>
              </a:buClr>
              <a:buSzPct val="75000"/>
              <a:buFont typeface="Symbol" charset="2"/>
              <a:buChar char=""/>
            </a:pPr>
            <a:r>
              <a:rPr b="0" lang="en-US" sz="1800" spc="-1" strike="noStrike">
                <a:solidFill>
                  <a:srgbClr val="000000"/>
                </a:solidFill>
                <a:uFill>
                  <a:solidFill>
                    <a:srgbClr val="ffffff"/>
                  </a:solidFill>
                </a:uFill>
                <a:latin typeface="Arial"/>
              </a:rPr>
              <a:t> </a:t>
            </a:r>
            <a:endParaRPr b="0" lang="en-US" sz="1800" spc="-1" strike="noStrike">
              <a:solidFill>
                <a:srgbClr val="000000"/>
              </a:solidFill>
              <a:uFill>
                <a:solidFill>
                  <a:srgbClr val="ffffff"/>
                </a:solidFill>
              </a:uFill>
              <a:latin typeface="Arial"/>
            </a:endParaRPr>
          </a:p>
          <a:p>
            <a:pPr marL="432000" indent="-324000">
              <a:buClr>
                <a:srgbClr val="000000"/>
              </a:buClr>
              <a:buSzPct val="45000"/>
              <a:buFont typeface="Wingdings" charset="2"/>
              <a:buChar char=""/>
            </a:pPr>
            <a:r>
              <a:rPr b="0" lang="en-US" sz="1800" spc="-1" strike="noStrike">
                <a:solidFill>
                  <a:srgbClr val="000000"/>
                </a:solidFill>
                <a:uFill>
                  <a:solidFill>
                    <a:srgbClr val="ffffff"/>
                  </a:solidFill>
                </a:uFill>
                <a:latin typeface="Arial"/>
              </a:rPr>
              <a:t>New individual draft-eastlake-trill-ecn-support-00</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but it currently does not cover this new idea</a:t>
            </a:r>
            <a:endParaRPr b="0" lang="en-US" sz="1800" spc="-1" strike="noStrike">
              <a:solidFill>
                <a:srgbClr val="000000"/>
              </a:solidFill>
              <a:uFill>
                <a:solidFill>
                  <a:srgbClr val="ffffff"/>
                </a:solidFill>
              </a:uFill>
              <a:latin typeface="Arial"/>
            </a:endParaRPr>
          </a:p>
          <a:p>
            <a:pPr lvl="2" marL="1296000" indent="-288000">
              <a:buClr>
                <a:srgbClr val="000000"/>
              </a:buClr>
              <a:buSzPct val="45000"/>
              <a:buFont typeface="Wingdings" charset="2"/>
              <a:buChar char=""/>
            </a:pPr>
            <a:r>
              <a:rPr b="0" lang="en-US" sz="1800" spc="-1" strike="noStrike">
                <a:solidFill>
                  <a:srgbClr val="000000"/>
                </a:solidFill>
                <a:uFill>
                  <a:solidFill>
                    <a:srgbClr val="ffffff"/>
                  </a:solidFill>
                </a:uFill>
                <a:latin typeface="Arial"/>
              </a:rPr>
              <a:t>see TRILL proceedings this week for design slideware</a:t>
            </a:r>
            <a:endParaRPr b="0" lang="en-US" sz="1800" spc="-1" strike="noStrike">
              <a:solidFill>
                <a:srgbClr val="000000"/>
              </a:solidFill>
              <a:uFill>
                <a:solidFill>
                  <a:srgbClr val="ffffff"/>
                </a:solidFill>
              </a:uFill>
              <a:latin typeface="Arial"/>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366</TotalTime>
  <Application>LibreOffice/5.1.1.2$Linux_X86_64 LibreOffice_project/10m0$Build-2</Application>
  <Words>307</Words>
  <Paragraphs>103</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John Kaippallimalil</dc:creator>
  <dc:description/>
  <dc:language>en-GB</dc:language>
  <cp:lastModifiedBy>Bob Briscoe</cp:lastModifiedBy>
  <dcterms:modified xsi:type="dcterms:W3CDTF">2016-04-05T21:58:17Z</dcterms:modified>
  <cp:revision>53</cp:revision>
  <dc:subject/>
  <dc:title>Slide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7</vt:i4>
  </property>
  <property fmtid="{D5CDD505-2E9C-101B-9397-08002B2CF9AE}" pid="12" name="sflag">
    <vt:lpwstr>1446454727</vt:lpwstr>
  </property>
</Properties>
</file>