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0" r:id="rId3"/>
    <p:sldId id="291" r:id="rId4"/>
    <p:sldId id="292" r:id="rId5"/>
    <p:sldId id="261" r:id="rId6"/>
    <p:sldId id="259" r:id="rId7"/>
    <p:sldId id="275" r:id="rId8"/>
    <p:sldId id="294" r:id="rId9"/>
    <p:sldId id="293" r:id="rId10"/>
    <p:sldId id="277" r:id="rId11"/>
    <p:sldId id="276" r:id="rId12"/>
    <p:sldId id="285" r:id="rId13"/>
    <p:sldId id="281" r:id="rId1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9500"/>
    <a:srgbClr val="503D00"/>
    <a:srgbClr val="0048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>
      <p:cViewPr varScale="1">
        <p:scale>
          <a:sx n="74" d="100"/>
          <a:sy n="74" d="100"/>
        </p:scale>
        <p:origin x="11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nl-B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nl-B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nl-B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AAF9BAD-797E-4670-A6F1-770256D58C21}" type="slidenum">
              <a:rPr lang="en-US" altLang="nl-BE"/>
              <a:pPr/>
              <a:t>‹#›</a:t>
            </a:fld>
            <a:endParaRPr lang="en-US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nl-B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nl-B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/>
              <a:t>Click to edit Master text styles</a:t>
            </a:r>
          </a:p>
          <a:p>
            <a:pPr lvl="1"/>
            <a:r>
              <a:rPr lang="en-US" altLang="nl-BE"/>
              <a:t>Second level</a:t>
            </a:r>
          </a:p>
          <a:p>
            <a:pPr lvl="2"/>
            <a:r>
              <a:rPr lang="en-US" altLang="nl-BE"/>
              <a:t>Third level</a:t>
            </a:r>
          </a:p>
          <a:p>
            <a:pPr lvl="3"/>
            <a:r>
              <a:rPr lang="en-US" altLang="nl-BE"/>
              <a:t>Fourth level</a:t>
            </a:r>
          </a:p>
          <a:p>
            <a:pPr lvl="4"/>
            <a:r>
              <a:rPr lang="en-US" altLang="nl-BE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nl-B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4982BFF-96C1-46A1-A3B4-7DC4473DF92C}" type="slidenum">
              <a:rPr lang="en-US" altLang="nl-BE"/>
              <a:pPr/>
              <a:t>‹#›</a:t>
            </a:fld>
            <a:endParaRPr lang="en-US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D403DE-CDCA-4994-8668-E95CA546FD60}" type="slidenum">
              <a:rPr lang="en-US" altLang="nl-BE"/>
              <a:pPr/>
              <a:t>1</a:t>
            </a:fld>
            <a:endParaRPr lang="en-US" altLang="nl-BE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nl-B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16B4F-D43D-4E3E-82F8-8BB79D2BD53F}" type="slidenum">
              <a:rPr lang="de-DE" altLang="nl-BE"/>
              <a:pPr/>
              <a:t>‹#›</a:t>
            </a:fld>
            <a:endParaRPr lang="de-DE" altLang="nl-BE"/>
          </a:p>
        </p:txBody>
      </p:sp>
    </p:spTree>
    <p:extLst>
      <p:ext uri="{BB962C8B-B14F-4D97-AF65-F5344CB8AC3E}">
        <p14:creationId xmlns:p14="http://schemas.microsoft.com/office/powerpoint/2010/main" val="3225397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49E88-7716-4BEF-9AD4-D67BA0B6160E}" type="slidenum">
              <a:rPr lang="de-DE" altLang="nl-BE"/>
              <a:pPr/>
              <a:t>‹#›</a:t>
            </a:fld>
            <a:endParaRPr lang="de-DE" altLang="nl-BE"/>
          </a:p>
        </p:txBody>
      </p:sp>
    </p:spTree>
    <p:extLst>
      <p:ext uri="{BB962C8B-B14F-4D97-AF65-F5344CB8AC3E}">
        <p14:creationId xmlns:p14="http://schemas.microsoft.com/office/powerpoint/2010/main" val="8992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232E4-4A24-4666-B65A-D006C6701087}" type="slidenum">
              <a:rPr lang="de-DE" altLang="nl-BE"/>
              <a:pPr/>
              <a:t>‹#›</a:t>
            </a:fld>
            <a:endParaRPr lang="de-DE" altLang="nl-BE"/>
          </a:p>
        </p:txBody>
      </p:sp>
    </p:spTree>
    <p:extLst>
      <p:ext uri="{BB962C8B-B14F-4D97-AF65-F5344CB8AC3E}">
        <p14:creationId xmlns:p14="http://schemas.microsoft.com/office/powerpoint/2010/main" val="100547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218D6-B699-4DDA-B717-4F57157958A7}" type="slidenum">
              <a:rPr lang="de-DE" altLang="nl-BE"/>
              <a:pPr/>
              <a:t>‹#›</a:t>
            </a:fld>
            <a:endParaRPr lang="de-DE" altLang="nl-BE"/>
          </a:p>
        </p:txBody>
      </p:sp>
    </p:spTree>
    <p:extLst>
      <p:ext uri="{BB962C8B-B14F-4D97-AF65-F5344CB8AC3E}">
        <p14:creationId xmlns:p14="http://schemas.microsoft.com/office/powerpoint/2010/main" val="82565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124C7-AAFC-4FDA-8D97-29171442EB88}" type="slidenum">
              <a:rPr lang="de-DE" altLang="nl-BE"/>
              <a:pPr/>
              <a:t>‹#›</a:t>
            </a:fld>
            <a:endParaRPr lang="de-DE" altLang="nl-BE"/>
          </a:p>
        </p:txBody>
      </p:sp>
    </p:spTree>
    <p:extLst>
      <p:ext uri="{BB962C8B-B14F-4D97-AF65-F5344CB8AC3E}">
        <p14:creationId xmlns:p14="http://schemas.microsoft.com/office/powerpoint/2010/main" val="3727834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8B702-9CB9-4828-B96B-C7F90121D6F3}" type="slidenum">
              <a:rPr lang="de-DE" altLang="nl-BE"/>
              <a:pPr/>
              <a:t>‹#›</a:t>
            </a:fld>
            <a:endParaRPr lang="de-DE" altLang="nl-BE"/>
          </a:p>
        </p:txBody>
      </p:sp>
    </p:spTree>
    <p:extLst>
      <p:ext uri="{BB962C8B-B14F-4D97-AF65-F5344CB8AC3E}">
        <p14:creationId xmlns:p14="http://schemas.microsoft.com/office/powerpoint/2010/main" val="401615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0FC51C-E6E1-4D46-9186-DCA3786F5D8D}" type="slidenum">
              <a:rPr lang="de-DE" altLang="nl-BE"/>
              <a:pPr/>
              <a:t>‹#›</a:t>
            </a:fld>
            <a:endParaRPr lang="de-DE" altLang="nl-BE"/>
          </a:p>
        </p:txBody>
      </p:sp>
    </p:spTree>
    <p:extLst>
      <p:ext uri="{BB962C8B-B14F-4D97-AF65-F5344CB8AC3E}">
        <p14:creationId xmlns:p14="http://schemas.microsoft.com/office/powerpoint/2010/main" val="1003510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1F1B9-F5E7-4367-AB7A-921BAAD06254}" type="slidenum">
              <a:rPr lang="de-DE" altLang="nl-BE"/>
              <a:pPr/>
              <a:t>‹#›</a:t>
            </a:fld>
            <a:endParaRPr lang="de-DE" altLang="nl-BE"/>
          </a:p>
        </p:txBody>
      </p:sp>
    </p:spTree>
    <p:extLst>
      <p:ext uri="{BB962C8B-B14F-4D97-AF65-F5344CB8AC3E}">
        <p14:creationId xmlns:p14="http://schemas.microsoft.com/office/powerpoint/2010/main" val="294439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C2218-81FF-498A-B2A0-B11A920D227B}" type="slidenum">
              <a:rPr lang="de-DE" altLang="nl-BE"/>
              <a:pPr/>
              <a:t>‹#›</a:t>
            </a:fld>
            <a:endParaRPr lang="de-DE" altLang="nl-BE"/>
          </a:p>
        </p:txBody>
      </p:sp>
    </p:spTree>
    <p:extLst>
      <p:ext uri="{BB962C8B-B14F-4D97-AF65-F5344CB8AC3E}">
        <p14:creationId xmlns:p14="http://schemas.microsoft.com/office/powerpoint/2010/main" val="287929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38E51-7B07-4DF7-ADD1-AA35D004625F}" type="slidenum">
              <a:rPr lang="de-DE" altLang="nl-BE"/>
              <a:pPr/>
              <a:t>‹#›</a:t>
            </a:fld>
            <a:endParaRPr lang="de-DE" altLang="nl-BE"/>
          </a:p>
        </p:txBody>
      </p:sp>
    </p:spTree>
    <p:extLst>
      <p:ext uri="{BB962C8B-B14F-4D97-AF65-F5344CB8AC3E}">
        <p14:creationId xmlns:p14="http://schemas.microsoft.com/office/powerpoint/2010/main" val="82969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09FD8-4814-4B3D-BF71-29F03B6F87ED}" type="slidenum">
              <a:rPr lang="de-DE" altLang="nl-BE"/>
              <a:pPr/>
              <a:t>‹#›</a:t>
            </a:fld>
            <a:endParaRPr lang="de-DE" altLang="nl-BE"/>
          </a:p>
        </p:txBody>
      </p:sp>
    </p:spTree>
    <p:extLst>
      <p:ext uri="{BB962C8B-B14F-4D97-AF65-F5344CB8AC3E}">
        <p14:creationId xmlns:p14="http://schemas.microsoft.com/office/powerpoint/2010/main" val="415935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/>
              <a:t>Click to edit Master title style</a:t>
            </a:r>
            <a:endParaRPr lang="de-DE" altLang="nl-B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BE"/>
              <a:t>Edit Master text styles</a:t>
            </a:r>
          </a:p>
          <a:p>
            <a:pPr lvl="1"/>
            <a:r>
              <a:rPr lang="en-US" altLang="nl-BE"/>
              <a:t>Second level</a:t>
            </a:r>
          </a:p>
          <a:p>
            <a:pPr lvl="2"/>
            <a:r>
              <a:rPr lang="en-US" altLang="nl-BE"/>
              <a:t>Third level</a:t>
            </a:r>
          </a:p>
          <a:p>
            <a:pPr lvl="3"/>
            <a:r>
              <a:rPr lang="en-US" altLang="nl-BE"/>
              <a:t>Fourth level</a:t>
            </a:r>
          </a:p>
          <a:p>
            <a:pPr lvl="4"/>
            <a:r>
              <a:rPr lang="en-US" altLang="nl-BE"/>
              <a:t>Fifth level</a:t>
            </a:r>
            <a:endParaRPr lang="de-DE" altLang="nl-B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de-DE" altLang="nl-B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de-DE" altLang="nl-B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2509494-7126-43DB-9B9F-2B4051330D85}" type="slidenum">
              <a:rPr lang="de-DE" altLang="nl-BE"/>
              <a:pPr/>
              <a:t>‹#›</a:t>
            </a:fld>
            <a:endParaRPr lang="de-DE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 anchor="ctr"/>
          <a:lstStyle/>
          <a:p>
            <a:r>
              <a:rPr lang="en-US" altLang="nl-BE" sz="4400" dirty="0"/>
              <a:t>L4S TCP-Prague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2837422"/>
            <a:ext cx="8496944" cy="1752600"/>
          </a:xfrm>
        </p:spPr>
        <p:txBody>
          <a:bodyPr/>
          <a:lstStyle/>
          <a:p>
            <a:r>
              <a:rPr lang="en-US" altLang="nl-BE" sz="3200" dirty="0"/>
              <a:t>ICCRG IETF98 Chicago</a:t>
            </a:r>
            <a:br>
              <a:rPr lang="en-US" altLang="nl-BE" sz="3200" dirty="0"/>
            </a:br>
            <a:endParaRPr lang="en-US" altLang="nl-BE" sz="3200" dirty="0"/>
          </a:p>
          <a:p>
            <a:r>
              <a:rPr lang="en-US" altLang="nl-BE" sz="2800" dirty="0"/>
              <a:t>Koen De Schepper</a:t>
            </a:r>
          </a:p>
          <a:p>
            <a:r>
              <a:rPr lang="en-US" altLang="nl-BE" sz="2800" dirty="0"/>
              <a:t>Bob Briscoe</a:t>
            </a:r>
          </a:p>
          <a:p>
            <a:r>
              <a:rPr lang="en-US" altLang="nl-BE" sz="2800" dirty="0"/>
              <a:t>Olga Bondarenko</a:t>
            </a:r>
          </a:p>
          <a:p>
            <a:r>
              <a:rPr lang="en-US" altLang="nl-BE" sz="2800" dirty="0" err="1"/>
              <a:t>Inton</a:t>
            </a:r>
            <a:r>
              <a:rPr lang="en-US" altLang="nl-BE" sz="2800" dirty="0"/>
              <a:t> Tsang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Where is the right compromise?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Current DCTCP: 2 marks per RTT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Less dependent: f(RTT) marks per RTT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The higher the RTT the more marks per RTT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Full RTT independence:</a:t>
            </a:r>
          </a:p>
          <a:p>
            <a:r>
              <a:rPr lang="en-US" sz="1600" dirty="0"/>
              <a:t>Constant marks per second (</a:t>
            </a:r>
            <a:r>
              <a:rPr lang="en-US" sz="1600" dirty="0" err="1"/>
              <a:t>eg</a:t>
            </a:r>
            <a:r>
              <a:rPr lang="en-US" sz="1600" dirty="0"/>
              <a:t>: 1 mark per </a:t>
            </a:r>
            <a:r>
              <a:rPr lang="en-US" sz="1600" dirty="0" err="1"/>
              <a:t>ms</a:t>
            </a:r>
            <a:r>
              <a:rPr lang="en-US" sz="1600" dirty="0"/>
              <a:t>)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1600" dirty="0"/>
              <a:t>The higher the rate the more marks per </a:t>
            </a:r>
            <a:r>
              <a:rPr lang="en-US" sz="1600" dirty="0" err="1"/>
              <a:t>ms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Full RTT scalability and RTT independent:</a:t>
            </a:r>
          </a:p>
          <a:p>
            <a:r>
              <a:rPr lang="en-US" sz="1600" dirty="0"/>
              <a:t>Constant marking probability at all rates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6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769990" y="2964829"/>
            <a:ext cx="0" cy="6801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769990" y="3980014"/>
            <a:ext cx="0" cy="67312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769990" y="1988840"/>
            <a:ext cx="0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 flipV="1">
            <a:off x="5724128" y="1777611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flipV="1">
            <a:off x="5724128" y="2756854"/>
            <a:ext cx="108000" cy="108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 flipV="1">
            <a:off x="5724128" y="3780733"/>
            <a:ext cx="108000" cy="108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V="1">
            <a:off x="5715990" y="4778906"/>
            <a:ext cx="108000" cy="108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769990" y="4959257"/>
            <a:ext cx="0" cy="67312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 flipV="1">
            <a:off x="5715990" y="5758149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300192" y="1600778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6174357" y="1186805"/>
            <a:ext cx="6960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ym typeface="Wingdings" panose="05000000000000000000" pitchFamily="2" charset="2"/>
              </a:rPr>
              <a:t>RTT</a:t>
            </a:r>
            <a:br>
              <a:rPr lang="en-US" sz="1400" dirty="0">
                <a:sym typeface="Wingdings" panose="05000000000000000000" pitchFamily="2" charset="2"/>
              </a:rPr>
            </a:br>
            <a:r>
              <a:rPr lang="en-US" sz="1400" dirty="0" err="1">
                <a:sym typeface="Wingdings" panose="05000000000000000000" pitchFamily="2" charset="2"/>
              </a:rPr>
              <a:t>indep</a:t>
            </a:r>
            <a:r>
              <a:rPr lang="en-US" sz="1400" dirty="0">
                <a:sym typeface="Wingdings" panose="05000000000000000000" pitchFamily="2" charset="2"/>
              </a:rPr>
              <a:t>.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6990433" y="1186805"/>
            <a:ext cx="8370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ym typeface="Wingdings" panose="05000000000000000000" pitchFamily="2" charset="2"/>
              </a:rPr>
              <a:t>RTT</a:t>
            </a:r>
            <a:br>
              <a:rPr lang="en-US" sz="1400" dirty="0">
                <a:sym typeface="Wingdings" panose="05000000000000000000" pitchFamily="2" charset="2"/>
              </a:rPr>
            </a:br>
            <a:r>
              <a:rPr lang="en-US" sz="1400" dirty="0">
                <a:sym typeface="Wingdings" panose="05000000000000000000" pitchFamily="2" charset="2"/>
              </a:rPr>
              <a:t>scalable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7878830" y="1186805"/>
            <a:ext cx="8787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ym typeface="Wingdings" panose="05000000000000000000" pitchFamily="2" charset="2"/>
              </a:rPr>
              <a:t>rate</a:t>
            </a:r>
            <a:br>
              <a:rPr lang="en-US" sz="1400" dirty="0">
                <a:sym typeface="Wingdings" panose="05000000000000000000" pitchFamily="2" charset="2"/>
              </a:rPr>
            </a:br>
            <a:r>
              <a:rPr lang="en-US" sz="1400" dirty="0" err="1">
                <a:sym typeface="Wingdings" panose="05000000000000000000" pitchFamily="2" charset="2"/>
              </a:rPr>
              <a:t>converg</a:t>
            </a:r>
            <a:r>
              <a:rPr lang="en-US" sz="1400" dirty="0">
                <a:sym typeface="Wingdings" panose="05000000000000000000" pitchFamily="2" charset="2"/>
              </a:rPr>
              <a:t>.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7186801" y="1600778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8100862" y="1600778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6300192" y="2622192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7186801" y="2622192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2400" dirty="0"/>
          </a:p>
        </p:txBody>
      </p:sp>
      <p:sp>
        <p:nvSpPr>
          <p:cNvPr id="26" name="Rectangle 25"/>
          <p:cNvSpPr/>
          <p:nvPr/>
        </p:nvSpPr>
        <p:spPr>
          <a:xfrm>
            <a:off x="8100862" y="2622192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2400" dirty="0"/>
          </a:p>
        </p:txBody>
      </p:sp>
      <p:sp>
        <p:nvSpPr>
          <p:cNvPr id="27" name="Rectangle 26"/>
          <p:cNvSpPr/>
          <p:nvPr/>
        </p:nvSpPr>
        <p:spPr>
          <a:xfrm>
            <a:off x="6300192" y="3643606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2400" dirty="0"/>
          </a:p>
        </p:txBody>
      </p:sp>
      <p:sp>
        <p:nvSpPr>
          <p:cNvPr id="28" name="Rectangle 27"/>
          <p:cNvSpPr/>
          <p:nvPr/>
        </p:nvSpPr>
        <p:spPr>
          <a:xfrm>
            <a:off x="7186801" y="3643606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en-US" sz="2400" dirty="0"/>
          </a:p>
        </p:txBody>
      </p:sp>
      <p:sp>
        <p:nvSpPr>
          <p:cNvPr id="29" name="Rectangle 28"/>
          <p:cNvSpPr/>
          <p:nvPr/>
        </p:nvSpPr>
        <p:spPr>
          <a:xfrm>
            <a:off x="8100862" y="3643606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2400" dirty="0"/>
          </a:p>
        </p:txBody>
      </p:sp>
      <p:sp>
        <p:nvSpPr>
          <p:cNvPr id="30" name="Rectangle 29"/>
          <p:cNvSpPr/>
          <p:nvPr/>
        </p:nvSpPr>
        <p:spPr>
          <a:xfrm>
            <a:off x="6300192" y="4548073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7186801" y="4548073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8100862" y="4548073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6300192" y="5527316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2400" dirty="0"/>
          </a:p>
        </p:txBody>
      </p:sp>
      <p:sp>
        <p:nvSpPr>
          <p:cNvPr id="34" name="Rectangle 33"/>
          <p:cNvSpPr/>
          <p:nvPr/>
        </p:nvSpPr>
        <p:spPr>
          <a:xfrm>
            <a:off x="7186801" y="5527316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2400" dirty="0"/>
          </a:p>
        </p:txBody>
      </p:sp>
      <p:sp>
        <p:nvSpPr>
          <p:cNvPr id="35" name="Rectangle 34"/>
          <p:cNvSpPr/>
          <p:nvPr/>
        </p:nvSpPr>
        <p:spPr>
          <a:xfrm>
            <a:off x="8100862" y="5527316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6841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Arrow Connector 60"/>
          <p:cNvCxnSpPr/>
          <p:nvPr/>
        </p:nvCxnSpPr>
        <p:spPr>
          <a:xfrm flipV="1">
            <a:off x="1973275" y="2255560"/>
            <a:ext cx="3962478" cy="4010788"/>
          </a:xfrm>
          <a:prstGeom prst="straightConnector1">
            <a:avLst/>
          </a:prstGeom>
          <a:ln w="6350">
            <a:solidFill>
              <a:schemeClr val="bg1">
                <a:lumMod val="6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731" y="2765132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49211" y="4243839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-1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Where is the right compromise?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m = marked packets per second = p * rate = f(RTT</a:t>
            </a:r>
            <a:r>
              <a:rPr lang="en-US" sz="2400" baseline="30000" dirty="0">
                <a:solidFill>
                  <a:schemeClr val="bg2">
                    <a:lumMod val="75000"/>
                  </a:schemeClr>
                </a:solidFill>
              </a:rPr>
              <a:t>X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bg2">
                    <a:lumMod val="75000"/>
                  </a:schemeClr>
                </a:solidFill>
              </a:rPr>
              <a:t>rate</a:t>
            </a:r>
            <a:r>
              <a:rPr lang="en-US" sz="2400" baseline="30000" dirty="0" err="1">
                <a:solidFill>
                  <a:schemeClr val="bg2">
                    <a:lumMod val="75000"/>
                  </a:schemeClr>
                </a:solidFill>
              </a:rPr>
              <a:t>Y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</a:rPr>
              <a:t>)</a:t>
            </a:r>
          </a:p>
          <a:p>
            <a:endParaRPr lang="en-US" sz="18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305815" y="2255560"/>
            <a:ext cx="0" cy="3600400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553067" y="4199776"/>
            <a:ext cx="4912988" cy="0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3807" y="2903632"/>
            <a:ext cx="144016" cy="0"/>
          </a:xfrm>
          <a:prstGeom prst="line">
            <a:avLst/>
          </a:prstGeom>
          <a:ln w="285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233807" y="5495920"/>
            <a:ext cx="144016" cy="0"/>
          </a:xfrm>
          <a:prstGeom prst="line">
            <a:avLst/>
          </a:prstGeom>
          <a:ln w="285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009671" y="4127768"/>
            <a:ext cx="0" cy="144016"/>
          </a:xfrm>
          <a:prstGeom prst="line">
            <a:avLst/>
          </a:prstGeom>
          <a:ln w="285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613359" y="4127768"/>
            <a:ext cx="0" cy="144016"/>
          </a:xfrm>
          <a:prstGeom prst="line">
            <a:avLst/>
          </a:prstGeom>
          <a:ln w="285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713527" y="4127768"/>
            <a:ext cx="0" cy="144016"/>
          </a:xfrm>
          <a:prstGeom prst="line">
            <a:avLst/>
          </a:prstGeom>
          <a:ln w="285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87019" y="4199776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80951" y="4239738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53067" y="4243839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-2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25664" y="5357420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-1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203848" y="2204864"/>
            <a:ext cx="20789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Y = Exponent of rate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45509" y="4242574"/>
            <a:ext cx="20469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X = Exponent of RTT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88246" y="3777943"/>
            <a:ext cx="19094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Scalable</a:t>
            </a:r>
          </a:p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rate independent</a:t>
            </a:r>
          </a:p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m = f (RTT</a:t>
            </a:r>
            <a:r>
              <a:rPr lang="en-US" sz="1600" baseline="30000" dirty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63780" y="3150380"/>
            <a:ext cx="15488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Hyper-scalable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51332" y="4878572"/>
            <a:ext cx="1361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Non-scalable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933094" y="5701402"/>
            <a:ext cx="18861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RTT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    rate 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935753" y="5701402"/>
            <a:ext cx="18861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RTT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    rate 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309506" y="4645422"/>
            <a:ext cx="6944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Cubic</a:t>
            </a:r>
          </a:p>
        </p:txBody>
      </p:sp>
      <p:sp>
        <p:nvSpPr>
          <p:cNvPr id="48" name="Oval 47"/>
          <p:cNvSpPr/>
          <p:nvPr/>
        </p:nvSpPr>
        <p:spPr>
          <a:xfrm flipV="1">
            <a:off x="4834046" y="4553237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 flipV="1">
            <a:off x="3959944" y="4130917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656785" y="3523594"/>
            <a:ext cx="790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DCTCP</a:t>
            </a:r>
          </a:p>
        </p:txBody>
      </p:sp>
      <p:sp>
        <p:nvSpPr>
          <p:cNvPr id="51" name="Oval 50"/>
          <p:cNvSpPr/>
          <p:nvPr/>
        </p:nvSpPr>
        <p:spPr>
          <a:xfrm flipV="1">
            <a:off x="2673807" y="5427061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2809776" y="5338196"/>
            <a:ext cx="6315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Reno</a:t>
            </a:r>
          </a:p>
        </p:txBody>
      </p:sp>
      <p:sp>
        <p:nvSpPr>
          <p:cNvPr id="53" name="Oval 52"/>
          <p:cNvSpPr/>
          <p:nvPr/>
        </p:nvSpPr>
        <p:spPr>
          <a:xfrm flipV="1">
            <a:off x="4608016" y="348812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4320422" y="3264778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step</a:t>
            </a:r>
          </a:p>
        </p:txBody>
      </p:sp>
      <p:sp>
        <p:nvSpPr>
          <p:cNvPr id="55" name="Oval 54"/>
          <p:cNvSpPr/>
          <p:nvPr/>
        </p:nvSpPr>
        <p:spPr>
          <a:xfrm flipV="1">
            <a:off x="4618023" y="4126122"/>
            <a:ext cx="108000" cy="108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 flipV="1">
            <a:off x="5239973" y="3490132"/>
            <a:ext cx="108000" cy="108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 flipV="1">
            <a:off x="5239973" y="4126122"/>
            <a:ext cx="108000" cy="1080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 flipV="1">
            <a:off x="5239973" y="2849631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3768025" y="6196255"/>
            <a:ext cx="3075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RTT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independent: m = f (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rate</a:t>
            </a:r>
            <a:r>
              <a:rPr lang="en-US" sz="1600" baseline="30000" dirty="0" err="1">
                <a:solidFill>
                  <a:schemeClr val="bg1">
                    <a:lumMod val="50000"/>
                  </a:schemeClr>
                </a:solidFill>
              </a:rPr>
              <a:t>Y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)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2" name="Straight Arrow Connector 61"/>
          <p:cNvCxnSpPr>
            <a:stCxn id="59" idx="0"/>
          </p:cNvCxnSpPr>
          <p:nvPr/>
        </p:nvCxnSpPr>
        <p:spPr>
          <a:xfrm flipH="1" flipV="1">
            <a:off x="5305817" y="5936225"/>
            <a:ext cx="2" cy="2600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4170133" y="4199776"/>
            <a:ext cx="35602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824566" y="4199776"/>
            <a:ext cx="35602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5290559" y="3705961"/>
            <a:ext cx="3414" cy="3889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38" idx="3"/>
          </p:cNvCxnSpPr>
          <p:nvPr/>
        </p:nvCxnSpPr>
        <p:spPr>
          <a:xfrm flipV="1">
            <a:off x="2097743" y="4193441"/>
            <a:ext cx="334605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53" idx="1"/>
            <a:endCxn id="49" idx="5"/>
          </p:cNvCxnSpPr>
          <p:nvPr/>
        </p:nvCxnSpPr>
        <p:spPr>
          <a:xfrm flipH="1">
            <a:off x="4052128" y="3580313"/>
            <a:ext cx="571704" cy="5664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728491" y="390621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p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V="1">
            <a:off x="5290559" y="3060711"/>
            <a:ext cx="3414" cy="3889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 rot="18886853">
            <a:off x="1065586" y="5688448"/>
            <a:ext cx="1558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RTT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scalable: </a:t>
            </a:r>
            <a:br>
              <a:rPr lang="en-US" sz="16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en-US" sz="16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rate = f (RTT</a:t>
            </a:r>
            <a:r>
              <a:rPr lang="en-US" sz="1600" baseline="30000" dirty="0">
                <a:solidFill>
                  <a:schemeClr val="bg1">
                    <a:lumMod val="50000"/>
                  </a:schemeClr>
                </a:solidFill>
              </a:rPr>
              <a:t>-1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)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921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Related </a:t>
            </a:r>
            <a:r>
              <a:rPr lang="en-US" sz="4000" dirty="0" err="1"/>
              <a:t>DualQ</a:t>
            </a:r>
            <a:r>
              <a:rPr lang="en-US" sz="4000" dirty="0"/>
              <a:t> discussion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7361"/>
            <a:ext cx="8229600" cy="456880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L4S-only AQM: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C49500"/>
                </a:solidFill>
              </a:rPr>
              <a:t>DCTCP-like immediate step: p = 0 or 1; mark if p == 1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Gradual probability function: p = [0 .. 1]; mark if p &gt; Random()</a:t>
            </a:r>
          </a:p>
          <a:p>
            <a:pPr>
              <a:lnSpc>
                <a:spcPct val="150000"/>
              </a:lnSpc>
            </a:pPr>
            <a:endParaRPr lang="en-US" sz="1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DualQ</a:t>
            </a:r>
            <a:r>
              <a:rPr lang="en-US" sz="2400" dirty="0"/>
              <a:t> Coupling function:</a:t>
            </a:r>
          </a:p>
          <a:p>
            <a:pPr>
              <a:lnSpc>
                <a:spcPct val="150000"/>
              </a:lnSpc>
            </a:pPr>
            <a:r>
              <a:rPr lang="en-US" sz="1400" dirty="0"/>
              <a:t>Classic TCP-fairness is well known, but challenged: 1/sqrt(p)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C49500"/>
                </a:solidFill>
              </a:rPr>
              <a:t>Also coupling is determined by how DCTCP / TCP-Prague behaves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C49500"/>
                </a:solidFill>
              </a:rPr>
              <a:t>RTT-independent related coupling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n-US" sz="1200" dirty="0">
                <a:solidFill>
                  <a:srgbClr val="004821"/>
                </a:solidFill>
              </a:rPr>
              <a:t>					</a:t>
            </a:r>
            <a:r>
              <a:rPr lang="en-US" sz="1200" dirty="0">
                <a:solidFill>
                  <a:srgbClr val="C49500"/>
                </a:solidFill>
              </a:rPr>
              <a:t>                                             work in progress</a:t>
            </a:r>
          </a:p>
          <a:p>
            <a:pPr marL="0" indent="0">
              <a:buNone/>
            </a:pPr>
            <a:endParaRPr lang="en-US" sz="1400" dirty="0"/>
          </a:p>
          <a:p>
            <a:endParaRPr lang="en-US" sz="2400" dirty="0"/>
          </a:p>
        </p:txBody>
      </p:sp>
      <p:grpSp>
        <p:nvGrpSpPr>
          <p:cNvPr id="91" name="Group 90"/>
          <p:cNvGrpSpPr/>
          <p:nvPr/>
        </p:nvGrpSpPr>
        <p:grpSpPr>
          <a:xfrm>
            <a:off x="2483768" y="2904654"/>
            <a:ext cx="6332190" cy="2180530"/>
            <a:chOff x="1552178" y="4416822"/>
            <a:chExt cx="7124278" cy="2180530"/>
          </a:xfrm>
        </p:grpSpPr>
        <p:sp>
          <p:nvSpPr>
            <p:cNvPr id="4" name="Rectangle 3"/>
            <p:cNvSpPr/>
            <p:nvPr/>
          </p:nvSpPr>
          <p:spPr>
            <a:xfrm>
              <a:off x="6313364" y="4953312"/>
              <a:ext cx="120954" cy="24181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6434318" y="4946949"/>
              <a:ext cx="121954" cy="2354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971721" y="6050856"/>
              <a:ext cx="614370" cy="254274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kern="0" dirty="0">
                  <a:latin typeface="+mn-lt"/>
                  <a:ea typeface="Tahoma" pitchFamily="34" charset="0"/>
                  <a:cs typeface="Tahoma" pitchFamily="34" charset="0"/>
                </a:rPr>
                <a:t>AQM</a:t>
              </a:r>
              <a:endParaRPr lang="en-US" sz="1050" kern="0" baseline="-25000" dirty="0">
                <a:latin typeface="+mn-lt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7126052" y="5112399"/>
              <a:ext cx="701731" cy="541956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kern="0" dirty="0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Priority scheduler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125018" y="5994379"/>
              <a:ext cx="507805" cy="31075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BE" sz="900" kern="0" dirty="0" err="1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p</a:t>
              </a:r>
              <a:r>
                <a:rPr lang="nl-BE" sz="900" kern="0" baseline="-25000" dirty="0" err="1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C</a:t>
              </a:r>
              <a:endParaRPr lang="nl-BE" sz="900" kern="0" baseline="-25000" dirty="0">
                <a:solidFill>
                  <a:srgbClr val="000000"/>
                </a:solidFill>
                <a:latin typeface="+mn-lt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0" name="Group 41"/>
            <p:cNvGrpSpPr>
              <a:grpSpLocks/>
            </p:cNvGrpSpPr>
            <p:nvPr/>
          </p:nvGrpSpPr>
          <p:grpSpPr bwMode="auto">
            <a:xfrm>
              <a:off x="5588498" y="5502691"/>
              <a:ext cx="739716" cy="309689"/>
              <a:chOff x="4644009" y="2420888"/>
              <a:chExt cx="1800200" cy="64807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5150011" y="2420888"/>
                <a:ext cx="211646" cy="648072"/>
              </a:xfrm>
              <a:prstGeom prst="rect">
                <a:avLst/>
              </a:prstGeom>
              <a:solidFill>
                <a:srgbClr val="FA8F00"/>
              </a:solidFill>
              <a:ln w="25400" cap="flat" cmpd="sng" algn="ctr">
                <a:solidFill>
                  <a:srgbClr val="EE5500"/>
                </a:solidFill>
                <a:prstDash val="solid"/>
              </a:ln>
              <a:effectLst/>
            </p:spPr>
            <p:txBody>
              <a:bodyPr lIns="0" tIns="0" rIns="0" bIns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BE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361657" y="2420888"/>
                <a:ext cx="216510" cy="648072"/>
              </a:xfrm>
              <a:prstGeom prst="rect">
                <a:avLst/>
              </a:prstGeom>
              <a:solidFill>
                <a:srgbClr val="FA8F00"/>
              </a:solidFill>
              <a:ln w="25400" cap="flat" cmpd="sng" algn="ctr">
                <a:solidFill>
                  <a:srgbClr val="EE5500"/>
                </a:solidFill>
                <a:prstDash val="solid"/>
              </a:ln>
              <a:effectLst/>
            </p:spPr>
            <p:txBody>
              <a:bodyPr lIns="0" tIns="0" rIns="0" bIns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BE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578167" y="2420888"/>
                <a:ext cx="216511" cy="648072"/>
              </a:xfrm>
              <a:prstGeom prst="rect">
                <a:avLst/>
              </a:prstGeom>
              <a:solidFill>
                <a:srgbClr val="FA8F00"/>
              </a:solidFill>
              <a:ln w="25400" cap="flat" cmpd="sng" algn="ctr">
                <a:solidFill>
                  <a:srgbClr val="EE5500"/>
                </a:solidFill>
                <a:prstDash val="solid"/>
              </a:ln>
              <a:effectLst/>
            </p:spPr>
            <p:txBody>
              <a:bodyPr lIns="0" tIns="0" rIns="0" bIns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BE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5794678" y="2420888"/>
                <a:ext cx="216510" cy="648072"/>
              </a:xfrm>
              <a:prstGeom prst="rect">
                <a:avLst/>
              </a:prstGeom>
              <a:solidFill>
                <a:srgbClr val="FA8F00"/>
              </a:solidFill>
              <a:ln w="25400" cap="flat" cmpd="sng" algn="ctr">
                <a:solidFill>
                  <a:srgbClr val="EE5500"/>
                </a:solidFill>
                <a:prstDash val="solid"/>
              </a:ln>
              <a:effectLst/>
            </p:spPr>
            <p:txBody>
              <a:bodyPr lIns="0" tIns="0" rIns="0" bIns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BE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6011188" y="2420888"/>
                <a:ext cx="218943" cy="648072"/>
              </a:xfrm>
              <a:prstGeom prst="rect">
                <a:avLst/>
              </a:prstGeom>
              <a:solidFill>
                <a:srgbClr val="FA8F00"/>
              </a:solidFill>
              <a:ln w="25400" cap="flat" cmpd="sng" algn="ctr">
                <a:solidFill>
                  <a:srgbClr val="EE5500"/>
                </a:solidFill>
                <a:prstDash val="solid"/>
              </a:ln>
              <a:effectLst/>
            </p:spPr>
            <p:txBody>
              <a:bodyPr lIns="0" tIns="0" rIns="0" bIns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BE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230131" y="2420888"/>
                <a:ext cx="214078" cy="648072"/>
              </a:xfrm>
              <a:prstGeom prst="rect">
                <a:avLst/>
              </a:prstGeom>
              <a:solidFill>
                <a:srgbClr val="FA8F00"/>
              </a:solidFill>
              <a:ln w="25400" cap="flat" cmpd="sng" algn="ctr">
                <a:solidFill>
                  <a:srgbClr val="EE5500"/>
                </a:solidFill>
                <a:prstDash val="solid"/>
              </a:ln>
              <a:effectLst/>
            </p:spPr>
            <p:txBody>
              <a:bodyPr lIns="0" tIns="0" rIns="0" bIns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BE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17" name="Straight Connector 165"/>
              <p:cNvCxnSpPr>
                <a:cxnSpLocks noChangeShapeType="1"/>
              </p:cNvCxnSpPr>
              <p:nvPr/>
            </p:nvCxnSpPr>
            <p:spPr bwMode="auto">
              <a:xfrm flipH="1">
                <a:off x="4644009" y="2420888"/>
                <a:ext cx="180020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8" name="Straight Connector 166"/>
              <p:cNvCxnSpPr>
                <a:cxnSpLocks noChangeShapeType="1"/>
              </p:cNvCxnSpPr>
              <p:nvPr/>
            </p:nvCxnSpPr>
            <p:spPr bwMode="auto">
              <a:xfrm flipH="1">
                <a:off x="4644009" y="3068960"/>
                <a:ext cx="180020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" name="Straight Connector 167"/>
              <p:cNvCxnSpPr>
                <a:cxnSpLocks noChangeShapeType="1"/>
              </p:cNvCxnSpPr>
              <p:nvPr/>
            </p:nvCxnSpPr>
            <p:spPr bwMode="auto">
              <a:xfrm flipV="1">
                <a:off x="6444209" y="2420888"/>
                <a:ext cx="0" cy="648072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20" name="Group 41"/>
            <p:cNvGrpSpPr>
              <a:grpSpLocks/>
            </p:cNvGrpSpPr>
            <p:nvPr/>
          </p:nvGrpSpPr>
          <p:grpSpPr bwMode="auto">
            <a:xfrm>
              <a:off x="5588498" y="4953312"/>
              <a:ext cx="739716" cy="309689"/>
              <a:chOff x="4644009" y="2420888"/>
              <a:chExt cx="1800200" cy="648072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6230131" y="2420888"/>
                <a:ext cx="214078" cy="648072"/>
              </a:xfrm>
              <a:prstGeom prst="rect">
                <a:avLst/>
              </a:prstGeom>
              <a:solidFill>
                <a:srgbClr val="34B4E4">
                  <a:lumMod val="75000"/>
                </a:srgbClr>
              </a:solidFill>
              <a:ln w="25400" cap="flat" cmpd="sng" algn="ctr">
                <a:solidFill>
                  <a:srgbClr val="34B4E4">
                    <a:lumMod val="50000"/>
                  </a:srgbClr>
                </a:solidFill>
                <a:prstDash val="solid"/>
              </a:ln>
              <a:effectLst/>
            </p:spPr>
            <p:txBody>
              <a:bodyPr lIns="0" tIns="0" rIns="0" bIns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BE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22" name="Straight Connector 156"/>
              <p:cNvCxnSpPr>
                <a:cxnSpLocks noChangeShapeType="1"/>
              </p:cNvCxnSpPr>
              <p:nvPr/>
            </p:nvCxnSpPr>
            <p:spPr bwMode="auto">
              <a:xfrm flipH="1">
                <a:off x="4644009" y="2420888"/>
                <a:ext cx="180020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3" name="Straight Connector 157"/>
              <p:cNvCxnSpPr>
                <a:cxnSpLocks noChangeShapeType="1"/>
              </p:cNvCxnSpPr>
              <p:nvPr/>
            </p:nvCxnSpPr>
            <p:spPr bwMode="auto">
              <a:xfrm flipH="1">
                <a:off x="4644009" y="3068960"/>
                <a:ext cx="180020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4" name="Straight Connector 158"/>
              <p:cNvCxnSpPr>
                <a:cxnSpLocks noChangeShapeType="1"/>
              </p:cNvCxnSpPr>
              <p:nvPr/>
            </p:nvCxnSpPr>
            <p:spPr bwMode="auto">
              <a:xfrm flipV="1">
                <a:off x="6444209" y="2420888"/>
                <a:ext cx="0" cy="648072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25" name="TextBox 2"/>
            <p:cNvSpPr txBox="1">
              <a:spLocks noChangeArrowheads="1"/>
            </p:cNvSpPr>
            <p:nvPr/>
          </p:nvSpPr>
          <p:spPr bwMode="auto">
            <a:xfrm>
              <a:off x="3185225" y="4873950"/>
              <a:ext cx="214802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BE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34B4E4">
                      <a:lumMod val="75000"/>
                    </a:srgbClr>
                  </a:solidFill>
                  <a:effectLst/>
                  <a:uLnTx/>
                  <a:uFillTx/>
                  <a:latin typeface="+mn-lt"/>
                  <a:ea typeface="Tahoma" pitchFamily="34" charset="0"/>
                  <a:cs typeface="Tahoma" pitchFamily="34" charset="0"/>
                </a:rPr>
                <a:t>L4S</a:t>
              </a:r>
            </a:p>
          </p:txBody>
        </p:sp>
        <p:sp>
          <p:nvSpPr>
            <p:cNvPr id="26" name="TextBox 3"/>
            <p:cNvSpPr txBox="1">
              <a:spLocks noChangeArrowheads="1"/>
            </p:cNvSpPr>
            <p:nvPr/>
          </p:nvSpPr>
          <p:spPr bwMode="auto">
            <a:xfrm>
              <a:off x="3181206" y="5425747"/>
              <a:ext cx="383118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BE" sz="1000" kern="0" dirty="0">
                  <a:solidFill>
                    <a:srgbClr val="EE5500"/>
                  </a:solidFill>
                  <a:latin typeface="+mn-lt"/>
                  <a:ea typeface="Tahoma" pitchFamily="34" charset="0"/>
                  <a:cs typeface="Tahoma" pitchFamily="34" charset="0"/>
                </a:rPr>
                <a:t>Classic</a:t>
              </a:r>
            </a:p>
          </p:txBody>
        </p:sp>
        <p:cxnSp>
          <p:nvCxnSpPr>
            <p:cNvPr id="27" name="Straight Arrow Connector 108"/>
            <p:cNvCxnSpPr>
              <a:cxnSpLocks noChangeShapeType="1"/>
              <a:stCxn id="6" idx="0"/>
              <a:endCxn id="16" idx="2"/>
            </p:cNvCxnSpPr>
            <p:nvPr/>
          </p:nvCxnSpPr>
          <p:spPr bwMode="auto">
            <a:xfrm flipV="1">
              <a:off x="6278906" y="5812380"/>
              <a:ext cx="5325" cy="238476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 type="arrow" w="med" len="med"/>
              <a:tailEnd/>
            </a:ln>
          </p:spPr>
        </p:cxnSp>
        <p:sp>
          <p:nvSpPr>
            <p:cNvPr id="28" name="Rectangle 27"/>
            <p:cNvSpPr/>
            <p:nvPr/>
          </p:nvSpPr>
          <p:spPr bwMode="auto">
            <a:xfrm>
              <a:off x="5903629" y="5740106"/>
              <a:ext cx="507805" cy="31075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BE" sz="900" kern="0" dirty="0" err="1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q</a:t>
              </a:r>
              <a:r>
                <a:rPr lang="nl-BE" sz="900" kern="0" baseline="-25000" dirty="0" err="1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C</a:t>
              </a:r>
              <a:endParaRPr lang="nl-BE" sz="900" kern="0" baseline="-25000" dirty="0">
                <a:solidFill>
                  <a:srgbClr val="000000"/>
                </a:solidFill>
                <a:latin typeface="+mn-lt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33" name="Group 193"/>
            <p:cNvGrpSpPr/>
            <p:nvPr/>
          </p:nvGrpSpPr>
          <p:grpSpPr>
            <a:xfrm>
              <a:off x="6390025" y="5108156"/>
              <a:ext cx="736013" cy="550441"/>
              <a:chOff x="5312426" y="2246836"/>
              <a:chExt cx="374977" cy="550441"/>
            </a:xfrm>
          </p:grpSpPr>
          <p:cxnSp>
            <p:nvCxnSpPr>
              <p:cNvPr id="34" name="Straight Arrow Connector 65"/>
              <p:cNvCxnSpPr>
                <a:cxnSpLocks noChangeShapeType="1"/>
              </p:cNvCxnSpPr>
              <p:nvPr/>
            </p:nvCxnSpPr>
            <p:spPr bwMode="auto">
              <a:xfrm>
                <a:off x="5315546" y="2246836"/>
                <a:ext cx="371857" cy="275750"/>
              </a:xfrm>
              <a:prstGeom prst="straightConnector1">
                <a:avLst/>
              </a:prstGeom>
              <a:noFill/>
              <a:ln w="57150" algn="ctr">
                <a:solidFill>
                  <a:srgbClr val="000000">
                    <a:lumMod val="75000"/>
                    <a:lumOff val="25000"/>
                  </a:srgbClr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5" name="Straight Arrow Connector 66"/>
              <p:cNvCxnSpPr>
                <a:cxnSpLocks noChangeShapeType="1"/>
              </p:cNvCxnSpPr>
              <p:nvPr/>
            </p:nvCxnSpPr>
            <p:spPr bwMode="auto">
              <a:xfrm flipV="1">
                <a:off x="5312426" y="2597285"/>
                <a:ext cx="351873" cy="199992"/>
              </a:xfrm>
              <a:prstGeom prst="straightConnector1">
                <a:avLst/>
              </a:prstGeom>
              <a:noFill/>
              <a:ln w="28575" algn="ctr">
                <a:solidFill>
                  <a:srgbClr val="000000">
                    <a:lumMod val="75000"/>
                    <a:lumOff val="25000"/>
                  </a:srgbClr>
                </a:solidFill>
                <a:round/>
                <a:headEnd/>
                <a:tailEnd type="arrow" w="med" len="med"/>
              </a:ln>
            </p:spPr>
          </p:cxnSp>
        </p:grpSp>
        <p:cxnSp>
          <p:nvCxnSpPr>
            <p:cNvPr id="36" name="Straight Arrow Connector 67"/>
            <p:cNvCxnSpPr>
              <a:cxnSpLocks noChangeShapeType="1"/>
            </p:cNvCxnSpPr>
            <p:nvPr/>
          </p:nvCxnSpPr>
          <p:spPr bwMode="auto">
            <a:xfrm>
              <a:off x="7827782" y="5383907"/>
              <a:ext cx="848674" cy="0"/>
            </a:xfrm>
            <a:prstGeom prst="straightConnector1">
              <a:avLst/>
            </a:prstGeom>
            <a:noFill/>
            <a:ln w="38100" algn="ctr">
              <a:solidFill>
                <a:srgbClr val="000000">
                  <a:lumMod val="75000"/>
                  <a:lumOff val="25000"/>
                </a:srgbClr>
              </a:solidFill>
              <a:round/>
              <a:headEnd/>
              <a:tailEnd type="arrow" w="med" len="med"/>
            </a:ln>
          </p:spPr>
        </p:cxnSp>
        <p:cxnSp>
          <p:nvCxnSpPr>
            <p:cNvPr id="37" name="Straight Arrow Connector 90"/>
            <p:cNvCxnSpPr>
              <a:cxnSpLocks noChangeShapeType="1"/>
            </p:cNvCxnSpPr>
            <p:nvPr/>
          </p:nvCxnSpPr>
          <p:spPr bwMode="auto">
            <a:xfrm flipV="1">
              <a:off x="3082604" y="5079226"/>
              <a:ext cx="846306" cy="1"/>
            </a:xfrm>
            <a:prstGeom prst="straightConnector1">
              <a:avLst/>
            </a:prstGeom>
            <a:noFill/>
            <a:ln w="38100" algn="ctr">
              <a:solidFill>
                <a:srgbClr val="000000">
                  <a:lumMod val="75000"/>
                  <a:lumOff val="25000"/>
                </a:srgbClr>
              </a:solidFill>
              <a:round/>
              <a:headEnd/>
              <a:tailEnd type="arrow" w="med" len="med"/>
            </a:ln>
          </p:spPr>
        </p:cxnSp>
        <p:grpSp>
          <p:nvGrpSpPr>
            <p:cNvPr id="38" name="Group 184"/>
            <p:cNvGrpSpPr/>
            <p:nvPr/>
          </p:nvGrpSpPr>
          <p:grpSpPr>
            <a:xfrm>
              <a:off x="4596654" y="5108156"/>
              <a:ext cx="1054052" cy="550440"/>
              <a:chOff x="3712501" y="2246836"/>
              <a:chExt cx="278893" cy="550440"/>
            </a:xfrm>
          </p:grpSpPr>
          <p:cxnSp>
            <p:nvCxnSpPr>
              <p:cNvPr id="39" name="Straight Arrow Connector 113"/>
              <p:cNvCxnSpPr>
                <a:cxnSpLocks noChangeShapeType="1"/>
              </p:cNvCxnSpPr>
              <p:nvPr/>
            </p:nvCxnSpPr>
            <p:spPr bwMode="auto">
              <a:xfrm>
                <a:off x="3712501" y="2246836"/>
                <a:ext cx="278893" cy="0"/>
              </a:xfrm>
              <a:prstGeom prst="straightConnector1">
                <a:avLst/>
              </a:prstGeom>
              <a:noFill/>
              <a:ln w="38100" algn="ctr">
                <a:solidFill>
                  <a:srgbClr val="000000">
                    <a:lumMod val="75000"/>
                    <a:lumOff val="25000"/>
                  </a:srgbClr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40" name="Straight Arrow Connector 114"/>
              <p:cNvCxnSpPr>
                <a:cxnSpLocks noChangeShapeType="1"/>
              </p:cNvCxnSpPr>
              <p:nvPr/>
            </p:nvCxnSpPr>
            <p:spPr bwMode="auto">
              <a:xfrm>
                <a:off x="3712501" y="2796215"/>
                <a:ext cx="260900" cy="1061"/>
              </a:xfrm>
              <a:prstGeom prst="straightConnector1">
                <a:avLst/>
              </a:prstGeom>
              <a:noFill/>
              <a:ln w="38100" algn="ctr">
                <a:solidFill>
                  <a:srgbClr val="000000">
                    <a:lumMod val="75000"/>
                    <a:lumOff val="25000"/>
                  </a:srgbClr>
                </a:solidFill>
                <a:round/>
                <a:headEnd/>
                <a:tailEnd type="arrow" w="med" len="med"/>
              </a:ln>
            </p:spPr>
          </p:cxnSp>
        </p:grpSp>
        <p:sp>
          <p:nvSpPr>
            <p:cNvPr id="41" name="Rectangle 40"/>
            <p:cNvSpPr/>
            <p:nvPr/>
          </p:nvSpPr>
          <p:spPr>
            <a:xfrm>
              <a:off x="2323847" y="4477607"/>
              <a:ext cx="81198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kern="0" dirty="0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ECN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kern="0" dirty="0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Classifier</a:t>
              </a:r>
            </a:p>
          </p:txBody>
        </p:sp>
        <p:cxnSp>
          <p:nvCxnSpPr>
            <p:cNvPr id="42" name="Straight Arrow Connector 90"/>
            <p:cNvCxnSpPr>
              <a:cxnSpLocks noChangeShapeType="1"/>
            </p:cNvCxnSpPr>
            <p:nvPr/>
          </p:nvCxnSpPr>
          <p:spPr bwMode="auto">
            <a:xfrm flipV="1">
              <a:off x="3082604" y="5643430"/>
              <a:ext cx="846306" cy="1"/>
            </a:xfrm>
            <a:prstGeom prst="straightConnector1">
              <a:avLst/>
            </a:prstGeom>
            <a:noFill/>
            <a:ln w="38100" algn="ctr">
              <a:solidFill>
                <a:srgbClr val="000000">
                  <a:lumMod val="75000"/>
                  <a:lumOff val="25000"/>
                </a:srgbClr>
              </a:solidFill>
              <a:round/>
              <a:headEnd/>
              <a:tailEnd type="arrow" w="med" len="med"/>
            </a:ln>
          </p:spPr>
        </p:cxnSp>
        <p:sp>
          <p:nvSpPr>
            <p:cNvPr id="43" name="Rectangle 42"/>
            <p:cNvSpPr/>
            <p:nvPr/>
          </p:nvSpPr>
          <p:spPr bwMode="auto">
            <a:xfrm>
              <a:off x="3941693" y="4958615"/>
              <a:ext cx="623760" cy="299082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kern="0" dirty="0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mark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3943155" y="5503752"/>
              <a:ext cx="623760" cy="308628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kern="0" dirty="0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mark/drop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4532026" y="6325786"/>
              <a:ext cx="472932" cy="271566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00B050"/>
                  </a:solidFill>
                  <a:latin typeface="+mn-lt"/>
                  <a:ea typeface="Tahoma" pitchFamily="34" charset="0"/>
                  <a:cs typeface="Tahoma" pitchFamily="34" charset="0"/>
                </a:rPr>
                <a:t>p²</a:t>
              </a:r>
              <a:endParaRPr lang="en-US" sz="1400" kern="0" baseline="-25000" dirty="0">
                <a:solidFill>
                  <a:srgbClr val="00B050"/>
                </a:solidFill>
                <a:latin typeface="+mn-lt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46" name="Shape 68"/>
            <p:cNvCxnSpPr>
              <a:cxnSpLocks noChangeShapeType="1"/>
              <a:stCxn id="6" idx="2"/>
              <a:endCxn id="45" idx="3"/>
            </p:cNvCxnSpPr>
            <p:nvPr/>
          </p:nvCxnSpPr>
          <p:spPr bwMode="auto">
            <a:xfrm rot="5400000">
              <a:off x="5563713" y="5746375"/>
              <a:ext cx="156439" cy="1273948"/>
            </a:xfrm>
            <a:prstGeom prst="bentConnector2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47" name="Shape 68"/>
            <p:cNvCxnSpPr>
              <a:cxnSpLocks noChangeShapeType="1"/>
              <a:stCxn id="45" idx="1"/>
              <a:endCxn id="44" idx="2"/>
            </p:cNvCxnSpPr>
            <p:nvPr/>
          </p:nvCxnSpPr>
          <p:spPr bwMode="auto">
            <a:xfrm rot="10800000">
              <a:off x="4255036" y="5812381"/>
              <a:ext cx="276991" cy="649189"/>
            </a:xfrm>
            <a:prstGeom prst="bentConnector2">
              <a:avLst/>
            </a:prstGeom>
            <a:noFill/>
            <a:ln w="19050" algn="ctr">
              <a:solidFill>
                <a:srgbClr val="000000"/>
              </a:solidFill>
              <a:miter lim="800000"/>
              <a:headEnd/>
              <a:tailEnd type="arrow" w="med" len="med"/>
            </a:ln>
          </p:spPr>
        </p:cxnSp>
        <p:cxnSp>
          <p:nvCxnSpPr>
            <p:cNvPr id="48" name="Shape 68"/>
            <p:cNvCxnSpPr>
              <a:cxnSpLocks noChangeShapeType="1"/>
              <a:stCxn id="52" idx="1"/>
              <a:endCxn id="43" idx="0"/>
            </p:cNvCxnSpPr>
            <p:nvPr/>
          </p:nvCxnSpPr>
          <p:spPr bwMode="auto">
            <a:xfrm rot="10800000" flipV="1">
              <a:off x="4253574" y="4549763"/>
              <a:ext cx="735653" cy="408852"/>
            </a:xfrm>
            <a:prstGeom prst="bentConnector2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 type="arrow" w="med" len="med"/>
            </a:ln>
          </p:spPr>
        </p:cxnSp>
        <p:sp>
          <p:nvSpPr>
            <p:cNvPr id="49" name="Rectangle 48"/>
            <p:cNvSpPr/>
            <p:nvPr/>
          </p:nvSpPr>
          <p:spPr bwMode="auto">
            <a:xfrm>
              <a:off x="5971720" y="4416822"/>
              <a:ext cx="614374" cy="265882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kern="0" dirty="0">
                  <a:solidFill>
                    <a:srgbClr val="00B050"/>
                  </a:solidFill>
                  <a:latin typeface="+mn-lt"/>
                  <a:ea typeface="Tahoma" pitchFamily="34" charset="0"/>
                  <a:cs typeface="Tahoma" pitchFamily="34" charset="0"/>
                </a:rPr>
                <a:t>&gt;T</a:t>
              </a:r>
              <a:endParaRPr lang="en-US" sz="1050" kern="0" baseline="-25000" dirty="0">
                <a:solidFill>
                  <a:srgbClr val="00B050"/>
                </a:solidFill>
                <a:latin typeface="+mn-lt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50" name="Straight Arrow Connector 108"/>
            <p:cNvCxnSpPr>
              <a:cxnSpLocks noChangeShapeType="1"/>
              <a:stCxn id="49" idx="2"/>
              <a:endCxn id="21" idx="0"/>
            </p:cNvCxnSpPr>
            <p:nvPr/>
          </p:nvCxnSpPr>
          <p:spPr bwMode="auto">
            <a:xfrm>
              <a:off x="6278907" y="4682704"/>
              <a:ext cx="5324" cy="270608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 type="arrow" w="med" len="med"/>
              <a:tailEnd/>
            </a:ln>
          </p:spPr>
        </p:cxnSp>
        <p:sp>
          <p:nvSpPr>
            <p:cNvPr id="51" name="Rectangle 50"/>
            <p:cNvSpPr/>
            <p:nvPr/>
          </p:nvSpPr>
          <p:spPr bwMode="auto">
            <a:xfrm>
              <a:off x="5903629" y="4659986"/>
              <a:ext cx="507805" cy="31075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BE" sz="900" kern="0" dirty="0" err="1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q</a:t>
              </a:r>
              <a:r>
                <a:rPr lang="nl-BE" sz="900" kern="0" baseline="-25000" dirty="0" err="1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L</a:t>
              </a:r>
              <a:endParaRPr lang="nl-BE" sz="900" kern="0" baseline="-25000" dirty="0">
                <a:solidFill>
                  <a:srgbClr val="000000"/>
                </a:solidFill>
                <a:latin typeface="+mn-lt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4989226" y="4416822"/>
              <a:ext cx="614374" cy="265882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kern="0" dirty="0">
                  <a:latin typeface="+mn-lt"/>
                  <a:ea typeface="Tahoma" pitchFamily="34" charset="0"/>
                  <a:cs typeface="Tahoma" pitchFamily="34" charset="0"/>
                </a:rPr>
                <a:t>&amp;</a:t>
              </a:r>
              <a:endParaRPr lang="en-US" sz="1050" kern="0" baseline="-25000" dirty="0">
                <a:latin typeface="+mn-lt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53" name="Straight Arrow Connector 108"/>
            <p:cNvCxnSpPr>
              <a:cxnSpLocks noChangeShapeType="1"/>
              <a:stCxn id="52" idx="3"/>
              <a:endCxn id="49" idx="1"/>
            </p:cNvCxnSpPr>
            <p:nvPr/>
          </p:nvCxnSpPr>
          <p:spPr bwMode="auto">
            <a:xfrm>
              <a:off x="5603600" y="4549763"/>
              <a:ext cx="368120" cy="0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 type="arrow" w="med" len="med"/>
              <a:tailEnd/>
            </a:ln>
          </p:spPr>
        </p:cxnSp>
        <p:cxnSp>
          <p:nvCxnSpPr>
            <p:cNvPr id="54" name="Shape 68"/>
            <p:cNvCxnSpPr>
              <a:cxnSpLocks noChangeShapeType="1"/>
              <a:stCxn id="6" idx="2"/>
              <a:endCxn id="60" idx="2"/>
            </p:cNvCxnSpPr>
            <p:nvPr/>
          </p:nvCxnSpPr>
          <p:spPr bwMode="auto">
            <a:xfrm rot="5400000" flipH="1">
              <a:off x="5755470" y="5781694"/>
              <a:ext cx="64378" cy="982494"/>
            </a:xfrm>
            <a:prstGeom prst="bentConnector3">
              <a:avLst>
                <a:gd name="adj1" fmla="val -235060"/>
              </a:avLst>
            </a:prstGeom>
            <a:noFill/>
            <a:ln w="19050" algn="ctr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</p:cxnSp>
        <p:sp>
          <p:nvSpPr>
            <p:cNvPr id="56" name="Rectangle 55"/>
            <p:cNvSpPr/>
            <p:nvPr/>
          </p:nvSpPr>
          <p:spPr bwMode="auto">
            <a:xfrm>
              <a:off x="4916366" y="4665098"/>
              <a:ext cx="507805" cy="31075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BE" sz="900" kern="0" dirty="0" err="1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p</a:t>
              </a:r>
              <a:r>
                <a:rPr lang="nl-BE" sz="900" kern="0" baseline="-25000" dirty="0" err="1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L</a:t>
              </a:r>
              <a:endParaRPr lang="nl-BE" sz="900" kern="0" baseline="-25000" dirty="0">
                <a:solidFill>
                  <a:srgbClr val="000000"/>
                </a:solidFill>
                <a:latin typeface="+mn-lt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059946" y="5978848"/>
              <a:ext cx="472932" cy="261904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kern="0" dirty="0">
                  <a:solidFill>
                    <a:srgbClr val="00B050"/>
                  </a:solidFill>
                  <a:latin typeface="+mn-lt"/>
                  <a:ea typeface="Tahoma" pitchFamily="34" charset="0"/>
                  <a:cs typeface="Tahoma" pitchFamily="34" charset="0"/>
                </a:rPr>
                <a:t>2p</a:t>
              </a:r>
              <a:endParaRPr lang="en-US" sz="1400" kern="0" baseline="-25000" dirty="0">
                <a:solidFill>
                  <a:srgbClr val="00B050"/>
                </a:solidFill>
                <a:latin typeface="+mn-lt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61" name="Straight Arrow Connector 67"/>
            <p:cNvCxnSpPr>
              <a:cxnSpLocks noChangeShapeType="1"/>
            </p:cNvCxnSpPr>
            <p:nvPr/>
          </p:nvCxnSpPr>
          <p:spPr bwMode="auto">
            <a:xfrm>
              <a:off x="1552178" y="5383907"/>
              <a:ext cx="848674" cy="0"/>
            </a:xfrm>
            <a:prstGeom prst="straightConnector1">
              <a:avLst/>
            </a:prstGeom>
            <a:noFill/>
            <a:ln w="38100" algn="ctr">
              <a:solidFill>
                <a:srgbClr val="000000">
                  <a:lumMod val="75000"/>
                  <a:lumOff val="25000"/>
                </a:srgbClr>
              </a:solidFill>
              <a:round/>
              <a:headEnd/>
              <a:tailEnd type="arrow" w="med" len="med"/>
            </a:ln>
          </p:spPr>
        </p:cxnSp>
        <p:cxnSp>
          <p:nvCxnSpPr>
            <p:cNvPr id="80" name="Straight Arrow Connector 108"/>
            <p:cNvCxnSpPr>
              <a:cxnSpLocks noChangeShapeType="1"/>
              <a:stCxn id="52" idx="2"/>
              <a:endCxn id="60" idx="0"/>
            </p:cNvCxnSpPr>
            <p:nvPr/>
          </p:nvCxnSpPr>
          <p:spPr bwMode="auto">
            <a:xfrm flipH="1">
              <a:off x="5296412" y="4682704"/>
              <a:ext cx="1" cy="1296144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round/>
              <a:headEnd type="arrow" w="med" len="med"/>
              <a:tailEnd/>
            </a:ln>
          </p:spPr>
        </p:cxnSp>
        <p:sp>
          <p:nvSpPr>
            <p:cNvPr id="7" name="Rectangle 6"/>
            <p:cNvSpPr/>
            <p:nvPr/>
          </p:nvSpPr>
          <p:spPr bwMode="auto">
            <a:xfrm>
              <a:off x="2400852" y="4884673"/>
              <a:ext cx="703730" cy="996348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kern="0" dirty="0" err="1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ect</a:t>
              </a:r>
              <a:r>
                <a:rPr lang="en-US" sz="900" kern="0" dirty="0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(1),</a:t>
              </a:r>
              <a:br>
                <a:rPr lang="en-US" sz="900" kern="0" dirty="0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</a:br>
              <a:r>
                <a:rPr lang="en-US" sz="900" kern="0" dirty="0" err="1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ce</a:t>
              </a:r>
              <a:endParaRPr lang="en-US" sz="900" kern="0" dirty="0">
                <a:solidFill>
                  <a:srgbClr val="000000"/>
                </a:solidFill>
                <a:latin typeface="+mn-lt"/>
                <a:ea typeface="Tahoma" pitchFamily="34" charset="0"/>
                <a:cs typeface="Tahoma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 kern="0" dirty="0">
                <a:solidFill>
                  <a:srgbClr val="000000"/>
                </a:solidFill>
                <a:latin typeface="+mn-lt"/>
                <a:ea typeface="Tahoma" pitchFamily="34" charset="0"/>
                <a:cs typeface="Tahoma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 kern="0" dirty="0">
                <a:solidFill>
                  <a:srgbClr val="000000"/>
                </a:solidFill>
                <a:latin typeface="+mn-lt"/>
                <a:ea typeface="Tahoma" pitchFamily="34" charset="0"/>
                <a:cs typeface="Tahoma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kern="0" dirty="0" err="1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ect</a:t>
              </a:r>
              <a:r>
                <a:rPr lang="en-US" sz="900" kern="0" dirty="0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(0), </a:t>
              </a:r>
              <a:br>
                <a:rPr lang="en-US" sz="900" kern="0" dirty="0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</a:br>
              <a:r>
                <a:rPr lang="en-US" sz="900" kern="0" dirty="0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non-</a:t>
              </a:r>
              <a:r>
                <a:rPr lang="en-US" sz="900" kern="0" dirty="0" err="1">
                  <a:solidFill>
                    <a:srgbClr val="000000"/>
                  </a:solidFill>
                  <a:latin typeface="+mn-lt"/>
                  <a:ea typeface="Tahoma" pitchFamily="34" charset="0"/>
                  <a:cs typeface="Tahoma" pitchFamily="34" charset="0"/>
                </a:rPr>
                <a:t>ect</a:t>
              </a:r>
              <a:endParaRPr lang="en-US" sz="900" kern="0" dirty="0">
                <a:solidFill>
                  <a:srgbClr val="000000"/>
                </a:solidFill>
                <a:latin typeface="+mn-lt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92" name="Oval 91"/>
          <p:cNvSpPr/>
          <p:nvPr/>
        </p:nvSpPr>
        <p:spPr>
          <a:xfrm>
            <a:off x="6228184" y="2592738"/>
            <a:ext cx="935738" cy="95908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5016927" y="4327013"/>
            <a:ext cx="1244069" cy="99498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18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L4S - </a:t>
            </a:r>
            <a:r>
              <a:rPr lang="en-US" sz="2000" dirty="0" err="1"/>
              <a:t>DualQ</a:t>
            </a:r>
            <a:r>
              <a:rPr lang="en-US" sz="2000" dirty="0"/>
              <a:t> concept proven and usable with DCTCP</a:t>
            </a:r>
          </a:p>
          <a:p>
            <a:r>
              <a:rPr lang="en-US" sz="2000" dirty="0"/>
              <a:t>Low latency and low loss with window-fairness to classic Reno, Cubic, …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L4S: opportunity for new/existing improvements</a:t>
            </a:r>
            <a:endParaRPr lang="en-US" sz="2000" dirty="0"/>
          </a:p>
          <a:p>
            <a:r>
              <a:rPr lang="en-US" sz="2000" dirty="0"/>
              <a:t>What other improvements can we bring to the Internet together with L4S - </a:t>
            </a:r>
            <a:r>
              <a:rPr lang="en-US" sz="2000" dirty="0" err="1"/>
              <a:t>DualQ</a:t>
            </a:r>
            <a:r>
              <a:rPr lang="en-US" sz="2000" dirty="0"/>
              <a:t>?</a:t>
            </a:r>
          </a:p>
          <a:p>
            <a:r>
              <a:rPr lang="en-US" sz="2000" dirty="0"/>
              <a:t>Limited opportunity if tsvwg drafts go for last call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Think and discuss about RTT fairness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Next meeting in Prague: TCP-Prague implementations?</a:t>
            </a:r>
          </a:p>
        </p:txBody>
      </p:sp>
    </p:spTree>
    <p:extLst>
      <p:ext uri="{BB962C8B-B14F-4D97-AF65-F5344CB8AC3E}">
        <p14:creationId xmlns:p14="http://schemas.microsoft.com/office/powerpoint/2010/main" val="4033510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DualQ</a:t>
            </a:r>
            <a:r>
              <a:rPr lang="en-US" dirty="0"/>
              <a:t> for DCTCP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/>
              <a:t>DualQ</a:t>
            </a:r>
            <a:r>
              <a:rPr lang="en-US" sz="2800" dirty="0"/>
              <a:t> AQM was main focus up to now</a:t>
            </a:r>
          </a:p>
          <a:p>
            <a:r>
              <a:rPr lang="en-US" sz="2400" dirty="0"/>
              <a:t>Classic and DCTCP compatibility</a:t>
            </a:r>
          </a:p>
          <a:p>
            <a:r>
              <a:rPr lang="en-US" sz="2400" dirty="0"/>
              <a:t>PI2 as the classic AQM</a:t>
            </a:r>
          </a:p>
          <a:p>
            <a:r>
              <a:rPr lang="en-US" sz="2400" dirty="0"/>
              <a:t>Overload handling</a:t>
            </a:r>
          </a:p>
          <a:p>
            <a:r>
              <a:rPr lang="en-US" sz="2400" dirty="0"/>
              <a:t>Large number of experiments: flow numbers, RTTs, dynamic flows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L4S - </a:t>
            </a:r>
            <a:r>
              <a:rPr lang="en-US" sz="2800" dirty="0" err="1"/>
              <a:t>DualQ</a:t>
            </a:r>
            <a:r>
              <a:rPr lang="en-US" sz="2800" dirty="0"/>
              <a:t> concept proven, usable with DCTCP</a:t>
            </a:r>
          </a:p>
          <a:p>
            <a:r>
              <a:rPr lang="en-US" sz="2400" dirty="0"/>
              <a:t>3 drafts in adoption process in TSVWG</a:t>
            </a:r>
          </a:p>
          <a:p>
            <a:r>
              <a:rPr lang="en-US" sz="2400" dirty="0"/>
              <a:t>Release to Linux ongoing for DualPI2</a:t>
            </a:r>
          </a:p>
        </p:txBody>
      </p:sp>
    </p:spTree>
    <p:extLst>
      <p:ext uri="{BB962C8B-B14F-4D97-AF65-F5344CB8AC3E}">
        <p14:creationId xmlns:p14="http://schemas.microsoft.com/office/powerpoint/2010/main" val="2331237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time for TCP-Prague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Internet-safety: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00B050"/>
                </a:solidFill>
              </a:rPr>
              <a:t>4.1: Fall back to Reno/Cubic congestion control on packet loss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4.2: Fall back to Reno/Cubic congestion control on classic ECN bottlenecks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C49500"/>
                </a:solidFill>
              </a:rPr>
              <a:t>4.3: Reduce RTT dependence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C49500"/>
                </a:solidFill>
              </a:rPr>
              <a:t>4.4: Scaling down the congestion window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C49500"/>
                </a:solidFill>
              </a:rPr>
              <a:t>tcpm: Accurate ECN and negotiation draft-</a:t>
            </a:r>
            <a:r>
              <a:rPr lang="en-US" sz="1800" dirty="0" err="1">
                <a:solidFill>
                  <a:srgbClr val="C49500"/>
                </a:solidFill>
              </a:rPr>
              <a:t>ietf</a:t>
            </a:r>
            <a:r>
              <a:rPr lang="en-US" sz="1800" dirty="0">
                <a:solidFill>
                  <a:srgbClr val="C49500"/>
                </a:solidFill>
              </a:rPr>
              <a:t>-tcpm-accurate-</a:t>
            </a:r>
            <a:r>
              <a:rPr lang="en-US" sz="1800" dirty="0" err="1">
                <a:solidFill>
                  <a:srgbClr val="C49500"/>
                </a:solidFill>
              </a:rPr>
              <a:t>ecn</a:t>
            </a:r>
            <a:endParaRPr lang="en-US" sz="1800" dirty="0">
              <a:solidFill>
                <a:srgbClr val="C49500"/>
              </a:solidFill>
            </a:endParaRPr>
          </a:p>
          <a:p>
            <a:endParaRPr lang="en-US" sz="800" dirty="0"/>
          </a:p>
          <a:p>
            <a:pPr marL="0" indent="0">
              <a:buNone/>
            </a:pPr>
            <a:r>
              <a:rPr lang="en-US" sz="1800" dirty="0"/>
              <a:t>Performance improvements: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00B050"/>
                </a:solidFill>
              </a:rPr>
              <a:t>5.1: Setting ECT in SYN, SYN/ACK and pure ACK packets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C49500"/>
                </a:solidFill>
              </a:rPr>
              <a:t>5.2: Faster than additive increase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rgbClr val="C49500"/>
                </a:solidFill>
              </a:rPr>
              <a:t>5.3: Faster convergence to fairness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4821"/>
                </a:solidFill>
              </a:rPr>
              <a:t>					</a:t>
            </a:r>
            <a:r>
              <a:rPr lang="en-US" sz="1200" dirty="0">
                <a:solidFill>
                  <a:srgbClr val="00B050"/>
                </a:solidFill>
              </a:rPr>
              <a:t>                  implemented            </a:t>
            </a:r>
            <a:r>
              <a:rPr lang="en-US" sz="1200" dirty="0">
                <a:solidFill>
                  <a:srgbClr val="C49500"/>
                </a:solidFill>
              </a:rPr>
              <a:t>work in progress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544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 marking probability saturation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C49500"/>
                </a:solidFill>
              </a:rPr>
              <a:t>4.4: Scaling down the congestion window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Range p = [0 .. 1]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Range 1/p = </a:t>
            </a:r>
            <a:r>
              <a:rPr lang="en-US" sz="2400" dirty="0"/>
              <a:t>[1 .. infinite]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Rate </a:t>
            </a:r>
            <a:r>
              <a:rPr lang="en-US" sz="2400" dirty="0"/>
              <a:t>should </a:t>
            </a:r>
            <a:r>
              <a:rPr lang="en-US" sz="2400" dirty="0"/>
              <a:t>range from [</a:t>
            </a:r>
            <a:r>
              <a:rPr lang="en-US" sz="2400" dirty="0">
                <a:solidFill>
                  <a:srgbClr val="FF0000"/>
                </a:solidFill>
              </a:rPr>
              <a:t>0</a:t>
            </a:r>
            <a:r>
              <a:rPr lang="en-US" sz="2400" dirty="0"/>
              <a:t> .. infinite]  </a:t>
            </a:r>
            <a:r>
              <a:rPr lang="en-US" sz="2400" dirty="0">
                <a:sym typeface="Wingdings" panose="05000000000000000000" pitchFamily="2" charset="2"/>
              </a:rPr>
              <a:t>  1/p - 1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Solution: Average unmarked packets between marks</a:t>
            </a:r>
          </a:p>
          <a:p>
            <a:pPr marL="0" indent="0">
              <a:buNone/>
            </a:pPr>
            <a:r>
              <a:rPr lang="en-US" sz="2400" dirty="0"/>
              <a:t>		 u = 1/p – 1 = (1-p) / p = q / p</a:t>
            </a:r>
          </a:p>
        </p:txBody>
      </p:sp>
    </p:spTree>
    <p:extLst>
      <p:ext uri="{BB962C8B-B14F-4D97-AF65-F5344CB8AC3E}">
        <p14:creationId xmlns:p14="http://schemas.microsoft.com/office/powerpoint/2010/main" val="1098079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unmarked: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sz="2400" dirty="0"/>
              <a:t>p = 10%       1/p = 10                        u = 9        </a:t>
            </a:r>
            <a:r>
              <a:rPr lang="nl-BE" sz="2400" dirty="0">
                <a:solidFill>
                  <a:schemeClr val="bg1">
                    <a:lumMod val="65000"/>
                  </a:schemeClr>
                </a:solidFill>
              </a:rPr>
              <a:t>=  1/p – 1</a:t>
            </a:r>
          </a:p>
          <a:p>
            <a:pPr marL="0" indent="0">
              <a:buNone/>
            </a:pPr>
            <a:endParaRPr lang="nl-BE" sz="2400" dirty="0"/>
          </a:p>
          <a:p>
            <a:pPr marL="0" indent="0">
              <a:buNone/>
            </a:pPr>
            <a:endParaRPr lang="nl-BE" sz="2400" dirty="0"/>
          </a:p>
          <a:p>
            <a:pPr marL="0" indent="0">
              <a:buNone/>
            </a:pPr>
            <a:r>
              <a:rPr lang="nl-BE" sz="2400" dirty="0"/>
              <a:t>p = 50%         1/p = 2                        u = 1</a:t>
            </a:r>
          </a:p>
          <a:p>
            <a:pPr marL="0" indent="0">
              <a:buNone/>
            </a:pPr>
            <a:endParaRPr lang="nl-BE" sz="2400" dirty="0"/>
          </a:p>
          <a:p>
            <a:pPr marL="0" indent="0">
              <a:buNone/>
            </a:pPr>
            <a:endParaRPr lang="nl-BE" sz="2400" dirty="0"/>
          </a:p>
          <a:p>
            <a:pPr marL="0" indent="0">
              <a:buNone/>
            </a:pPr>
            <a:r>
              <a:rPr lang="nl-BE" sz="2400" dirty="0"/>
              <a:t>p = 90%         1/p = 1,111                 u = 0,111</a:t>
            </a:r>
          </a:p>
          <a:p>
            <a:pPr marL="0" indent="0">
              <a:buNone/>
            </a:pPr>
            <a:r>
              <a:rPr lang="nl-BE" sz="2000" dirty="0"/>
              <a:t>      </a:t>
            </a:r>
            <a:r>
              <a:rPr lang="nl-BE" sz="2000" dirty="0" err="1"/>
              <a:t>avg</a:t>
            </a:r>
            <a:r>
              <a:rPr lang="nl-BE" sz="2000" dirty="0"/>
              <a:t>(                                         )  = 0,111</a:t>
            </a:r>
          </a:p>
          <a:p>
            <a:pPr marL="0" indent="0">
              <a:buNone/>
            </a:pPr>
            <a:endParaRPr lang="nl-BE" sz="1400" dirty="0"/>
          </a:p>
          <a:p>
            <a:pPr marL="0" indent="0">
              <a:buNone/>
            </a:pPr>
            <a:endParaRPr lang="nl-BE" sz="2400" dirty="0"/>
          </a:p>
          <a:p>
            <a:pPr marL="0" indent="0">
              <a:buNone/>
            </a:pPr>
            <a:r>
              <a:rPr lang="nl-BE" sz="2400" dirty="0"/>
              <a:t>p = 100%         1/p = 1                 u = 0</a:t>
            </a:r>
          </a:p>
          <a:p>
            <a:pPr marL="0" indent="0">
              <a:buNone/>
            </a:pPr>
            <a:endParaRPr lang="nl-BE" sz="2400" dirty="0"/>
          </a:p>
          <a:p>
            <a:endParaRPr lang="nl-BE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87624" y="2420889"/>
            <a:ext cx="66967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331640" y="234888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Oval 10"/>
          <p:cNvSpPr/>
          <p:nvPr/>
        </p:nvSpPr>
        <p:spPr>
          <a:xfrm>
            <a:off x="1619672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Oval 11"/>
          <p:cNvSpPr/>
          <p:nvPr/>
        </p:nvSpPr>
        <p:spPr>
          <a:xfrm>
            <a:off x="1907704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Oval 12"/>
          <p:cNvSpPr/>
          <p:nvPr/>
        </p:nvSpPr>
        <p:spPr>
          <a:xfrm>
            <a:off x="2195736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Oval 13"/>
          <p:cNvSpPr/>
          <p:nvPr/>
        </p:nvSpPr>
        <p:spPr>
          <a:xfrm>
            <a:off x="2483768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Oval 14"/>
          <p:cNvSpPr/>
          <p:nvPr/>
        </p:nvSpPr>
        <p:spPr>
          <a:xfrm>
            <a:off x="2771800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Oval 16"/>
          <p:cNvSpPr/>
          <p:nvPr/>
        </p:nvSpPr>
        <p:spPr>
          <a:xfrm>
            <a:off x="3057409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Oval 17"/>
          <p:cNvSpPr/>
          <p:nvPr/>
        </p:nvSpPr>
        <p:spPr>
          <a:xfrm>
            <a:off x="3343018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Oval 18"/>
          <p:cNvSpPr/>
          <p:nvPr/>
        </p:nvSpPr>
        <p:spPr>
          <a:xfrm>
            <a:off x="3630752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Oval 19"/>
          <p:cNvSpPr/>
          <p:nvPr/>
        </p:nvSpPr>
        <p:spPr>
          <a:xfrm>
            <a:off x="3918784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Oval 20"/>
          <p:cNvSpPr/>
          <p:nvPr/>
        </p:nvSpPr>
        <p:spPr>
          <a:xfrm>
            <a:off x="4206816" y="234888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2" name="Oval 21"/>
          <p:cNvSpPr/>
          <p:nvPr/>
        </p:nvSpPr>
        <p:spPr>
          <a:xfrm>
            <a:off x="4494848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3" name="Oval 22"/>
          <p:cNvSpPr/>
          <p:nvPr/>
        </p:nvSpPr>
        <p:spPr>
          <a:xfrm>
            <a:off x="4782880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4" name="Oval 23"/>
          <p:cNvSpPr/>
          <p:nvPr/>
        </p:nvSpPr>
        <p:spPr>
          <a:xfrm>
            <a:off x="5070912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5" name="Oval 24"/>
          <p:cNvSpPr/>
          <p:nvPr/>
        </p:nvSpPr>
        <p:spPr>
          <a:xfrm>
            <a:off x="5356521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Oval 25"/>
          <p:cNvSpPr/>
          <p:nvPr/>
        </p:nvSpPr>
        <p:spPr>
          <a:xfrm>
            <a:off x="5642130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8" name="Oval 27"/>
          <p:cNvSpPr/>
          <p:nvPr/>
        </p:nvSpPr>
        <p:spPr>
          <a:xfrm>
            <a:off x="5932539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Oval 28"/>
          <p:cNvSpPr/>
          <p:nvPr/>
        </p:nvSpPr>
        <p:spPr>
          <a:xfrm>
            <a:off x="6220571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0" name="Oval 29"/>
          <p:cNvSpPr/>
          <p:nvPr/>
        </p:nvSpPr>
        <p:spPr>
          <a:xfrm>
            <a:off x="6508603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1" name="Oval 30"/>
          <p:cNvSpPr/>
          <p:nvPr/>
        </p:nvSpPr>
        <p:spPr>
          <a:xfrm>
            <a:off x="6796635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2" name="Oval 31"/>
          <p:cNvSpPr/>
          <p:nvPr/>
        </p:nvSpPr>
        <p:spPr>
          <a:xfrm>
            <a:off x="7084667" y="234888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3" name="Oval 32"/>
          <p:cNvSpPr/>
          <p:nvPr/>
        </p:nvSpPr>
        <p:spPr>
          <a:xfrm>
            <a:off x="7370276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4" name="Oval 33"/>
          <p:cNvSpPr/>
          <p:nvPr/>
        </p:nvSpPr>
        <p:spPr>
          <a:xfrm>
            <a:off x="7655885" y="2348881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37" name="Straight Connector 36"/>
          <p:cNvCxnSpPr/>
          <p:nvPr/>
        </p:nvCxnSpPr>
        <p:spPr>
          <a:xfrm>
            <a:off x="7884368" y="2420889"/>
            <a:ext cx="62515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Left Brace 38"/>
          <p:cNvSpPr/>
          <p:nvPr/>
        </p:nvSpPr>
        <p:spPr>
          <a:xfrm rot="5400000">
            <a:off x="2623874" y="850406"/>
            <a:ext cx="144015" cy="285293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0" name="Left Brace 39"/>
          <p:cNvSpPr/>
          <p:nvPr/>
        </p:nvSpPr>
        <p:spPr>
          <a:xfrm rot="5400000">
            <a:off x="5637354" y="986036"/>
            <a:ext cx="144017" cy="258167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41" name="Straight Connector 40"/>
          <p:cNvCxnSpPr/>
          <p:nvPr/>
        </p:nvCxnSpPr>
        <p:spPr>
          <a:xfrm>
            <a:off x="1195191" y="3717032"/>
            <a:ext cx="66967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1339207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3" name="Oval 42"/>
          <p:cNvSpPr/>
          <p:nvPr/>
        </p:nvSpPr>
        <p:spPr>
          <a:xfrm>
            <a:off x="1627239" y="3645024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4" name="Oval 43"/>
          <p:cNvSpPr/>
          <p:nvPr/>
        </p:nvSpPr>
        <p:spPr>
          <a:xfrm>
            <a:off x="1915271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5" name="Oval 44"/>
          <p:cNvSpPr/>
          <p:nvPr/>
        </p:nvSpPr>
        <p:spPr>
          <a:xfrm>
            <a:off x="2203303" y="3645024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6" name="Oval 45"/>
          <p:cNvSpPr/>
          <p:nvPr/>
        </p:nvSpPr>
        <p:spPr>
          <a:xfrm>
            <a:off x="2491335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7" name="Oval 46"/>
          <p:cNvSpPr/>
          <p:nvPr/>
        </p:nvSpPr>
        <p:spPr>
          <a:xfrm>
            <a:off x="2779367" y="3645024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8" name="Oval 47"/>
          <p:cNvSpPr/>
          <p:nvPr/>
        </p:nvSpPr>
        <p:spPr>
          <a:xfrm>
            <a:off x="3064976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9" name="Oval 48"/>
          <p:cNvSpPr/>
          <p:nvPr/>
        </p:nvSpPr>
        <p:spPr>
          <a:xfrm>
            <a:off x="3350585" y="3645024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0" name="Oval 49"/>
          <p:cNvSpPr/>
          <p:nvPr/>
        </p:nvSpPr>
        <p:spPr>
          <a:xfrm>
            <a:off x="3638319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1" name="Oval 50"/>
          <p:cNvSpPr/>
          <p:nvPr/>
        </p:nvSpPr>
        <p:spPr>
          <a:xfrm>
            <a:off x="3926351" y="3645024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2" name="Oval 51"/>
          <p:cNvSpPr/>
          <p:nvPr/>
        </p:nvSpPr>
        <p:spPr>
          <a:xfrm>
            <a:off x="4214383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3" name="Oval 52"/>
          <p:cNvSpPr/>
          <p:nvPr/>
        </p:nvSpPr>
        <p:spPr>
          <a:xfrm>
            <a:off x="4502415" y="3645024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4" name="Oval 53"/>
          <p:cNvSpPr/>
          <p:nvPr/>
        </p:nvSpPr>
        <p:spPr>
          <a:xfrm>
            <a:off x="4790447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5" name="Oval 54"/>
          <p:cNvSpPr/>
          <p:nvPr/>
        </p:nvSpPr>
        <p:spPr>
          <a:xfrm>
            <a:off x="5078479" y="3645024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6" name="Oval 55"/>
          <p:cNvSpPr/>
          <p:nvPr/>
        </p:nvSpPr>
        <p:spPr>
          <a:xfrm>
            <a:off x="5364088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7" name="Oval 56"/>
          <p:cNvSpPr/>
          <p:nvPr/>
        </p:nvSpPr>
        <p:spPr>
          <a:xfrm>
            <a:off x="5649697" y="3645024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8" name="Oval 57"/>
          <p:cNvSpPr/>
          <p:nvPr/>
        </p:nvSpPr>
        <p:spPr>
          <a:xfrm>
            <a:off x="5940106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9" name="Oval 58"/>
          <p:cNvSpPr/>
          <p:nvPr/>
        </p:nvSpPr>
        <p:spPr>
          <a:xfrm>
            <a:off x="6228138" y="3645024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0" name="Oval 59"/>
          <p:cNvSpPr/>
          <p:nvPr/>
        </p:nvSpPr>
        <p:spPr>
          <a:xfrm>
            <a:off x="6516170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1" name="Oval 60"/>
          <p:cNvSpPr/>
          <p:nvPr/>
        </p:nvSpPr>
        <p:spPr>
          <a:xfrm>
            <a:off x="6804202" y="3645024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2" name="Oval 61"/>
          <p:cNvSpPr/>
          <p:nvPr/>
        </p:nvSpPr>
        <p:spPr>
          <a:xfrm>
            <a:off x="7092234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3" name="Oval 62"/>
          <p:cNvSpPr/>
          <p:nvPr/>
        </p:nvSpPr>
        <p:spPr>
          <a:xfrm>
            <a:off x="7377843" y="3645024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4" name="Oval 63"/>
          <p:cNvSpPr/>
          <p:nvPr/>
        </p:nvSpPr>
        <p:spPr>
          <a:xfrm>
            <a:off x="7663452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65" name="Straight Connector 64"/>
          <p:cNvCxnSpPr/>
          <p:nvPr/>
        </p:nvCxnSpPr>
        <p:spPr>
          <a:xfrm>
            <a:off x="7891935" y="3717032"/>
            <a:ext cx="62515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Left Brace 65"/>
          <p:cNvSpPr/>
          <p:nvPr/>
        </p:nvSpPr>
        <p:spPr>
          <a:xfrm rot="5400000">
            <a:off x="2623873" y="3283485"/>
            <a:ext cx="144016" cy="57906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7" name="Left Brace 66"/>
          <p:cNvSpPr/>
          <p:nvPr/>
        </p:nvSpPr>
        <p:spPr>
          <a:xfrm rot="5400000">
            <a:off x="5649698" y="3416681"/>
            <a:ext cx="144014" cy="31267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95" name="Straight Connector 94"/>
          <p:cNvCxnSpPr/>
          <p:nvPr/>
        </p:nvCxnSpPr>
        <p:spPr>
          <a:xfrm>
            <a:off x="1195191" y="5301208"/>
            <a:ext cx="66967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1339207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7" name="Oval 96"/>
          <p:cNvSpPr/>
          <p:nvPr/>
        </p:nvSpPr>
        <p:spPr>
          <a:xfrm>
            <a:off x="1627239" y="5229200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8" name="Oval 97"/>
          <p:cNvSpPr/>
          <p:nvPr/>
        </p:nvSpPr>
        <p:spPr>
          <a:xfrm>
            <a:off x="1915271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9" name="Oval 98"/>
          <p:cNvSpPr/>
          <p:nvPr/>
        </p:nvSpPr>
        <p:spPr>
          <a:xfrm>
            <a:off x="2203303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0" name="Oval 99"/>
          <p:cNvSpPr/>
          <p:nvPr/>
        </p:nvSpPr>
        <p:spPr>
          <a:xfrm>
            <a:off x="2491335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1" name="Oval 100"/>
          <p:cNvSpPr/>
          <p:nvPr/>
        </p:nvSpPr>
        <p:spPr>
          <a:xfrm>
            <a:off x="2779367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2" name="Oval 101"/>
          <p:cNvSpPr/>
          <p:nvPr/>
        </p:nvSpPr>
        <p:spPr>
          <a:xfrm>
            <a:off x="3064976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3" name="Oval 102"/>
          <p:cNvSpPr/>
          <p:nvPr/>
        </p:nvSpPr>
        <p:spPr>
          <a:xfrm>
            <a:off x="3350585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4" name="Oval 103"/>
          <p:cNvSpPr/>
          <p:nvPr/>
        </p:nvSpPr>
        <p:spPr>
          <a:xfrm>
            <a:off x="3638319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5" name="Oval 104"/>
          <p:cNvSpPr/>
          <p:nvPr/>
        </p:nvSpPr>
        <p:spPr>
          <a:xfrm>
            <a:off x="3926351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6" name="Oval 105"/>
          <p:cNvSpPr/>
          <p:nvPr/>
        </p:nvSpPr>
        <p:spPr>
          <a:xfrm>
            <a:off x="4214383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7" name="Oval 106"/>
          <p:cNvSpPr/>
          <p:nvPr/>
        </p:nvSpPr>
        <p:spPr>
          <a:xfrm>
            <a:off x="4502415" y="5229200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8" name="Oval 107"/>
          <p:cNvSpPr/>
          <p:nvPr/>
        </p:nvSpPr>
        <p:spPr>
          <a:xfrm>
            <a:off x="4790447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9" name="Oval 108"/>
          <p:cNvSpPr/>
          <p:nvPr/>
        </p:nvSpPr>
        <p:spPr>
          <a:xfrm>
            <a:off x="5078479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0" name="Oval 109"/>
          <p:cNvSpPr/>
          <p:nvPr/>
        </p:nvSpPr>
        <p:spPr>
          <a:xfrm>
            <a:off x="5364088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1" name="Oval 110"/>
          <p:cNvSpPr/>
          <p:nvPr/>
        </p:nvSpPr>
        <p:spPr>
          <a:xfrm>
            <a:off x="5649697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2" name="Oval 111"/>
          <p:cNvSpPr/>
          <p:nvPr/>
        </p:nvSpPr>
        <p:spPr>
          <a:xfrm>
            <a:off x="5940106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3" name="Oval 112"/>
          <p:cNvSpPr/>
          <p:nvPr/>
        </p:nvSpPr>
        <p:spPr>
          <a:xfrm>
            <a:off x="6228138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4" name="Oval 113"/>
          <p:cNvSpPr/>
          <p:nvPr/>
        </p:nvSpPr>
        <p:spPr>
          <a:xfrm>
            <a:off x="6516170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5" name="Oval 114"/>
          <p:cNvSpPr/>
          <p:nvPr/>
        </p:nvSpPr>
        <p:spPr>
          <a:xfrm>
            <a:off x="6804202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6" name="Oval 115"/>
          <p:cNvSpPr/>
          <p:nvPr/>
        </p:nvSpPr>
        <p:spPr>
          <a:xfrm>
            <a:off x="7092234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7" name="Oval 116"/>
          <p:cNvSpPr/>
          <p:nvPr/>
        </p:nvSpPr>
        <p:spPr>
          <a:xfrm>
            <a:off x="7377843" y="5229200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8" name="Oval 117"/>
          <p:cNvSpPr/>
          <p:nvPr/>
        </p:nvSpPr>
        <p:spPr>
          <a:xfrm>
            <a:off x="7663452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119" name="Straight Connector 118"/>
          <p:cNvCxnSpPr/>
          <p:nvPr/>
        </p:nvCxnSpPr>
        <p:spPr>
          <a:xfrm>
            <a:off x="7891935" y="5301208"/>
            <a:ext cx="62515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Left Brace 121"/>
          <p:cNvSpPr/>
          <p:nvPr/>
        </p:nvSpPr>
        <p:spPr>
          <a:xfrm rot="5400000">
            <a:off x="1631283" y="5000857"/>
            <a:ext cx="144014" cy="31267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3" name="Left Brace 122"/>
          <p:cNvSpPr/>
          <p:nvPr/>
        </p:nvSpPr>
        <p:spPr>
          <a:xfrm rot="5400000">
            <a:off x="2052198" y="5095756"/>
            <a:ext cx="144019" cy="12287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4" name="Left Brace 123"/>
          <p:cNvSpPr/>
          <p:nvPr/>
        </p:nvSpPr>
        <p:spPr>
          <a:xfrm rot="5400000">
            <a:off x="2335459" y="5095757"/>
            <a:ext cx="144019" cy="12287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5" name="Left Brace 124"/>
          <p:cNvSpPr/>
          <p:nvPr/>
        </p:nvSpPr>
        <p:spPr>
          <a:xfrm rot="5400000">
            <a:off x="2632813" y="5095758"/>
            <a:ext cx="144019" cy="12287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6" name="Left Brace 125"/>
          <p:cNvSpPr/>
          <p:nvPr/>
        </p:nvSpPr>
        <p:spPr>
          <a:xfrm rot="5400000">
            <a:off x="2918484" y="5095759"/>
            <a:ext cx="144019" cy="12287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7" name="Left Brace 126"/>
          <p:cNvSpPr/>
          <p:nvPr/>
        </p:nvSpPr>
        <p:spPr>
          <a:xfrm rot="5400000">
            <a:off x="3201605" y="5095760"/>
            <a:ext cx="144019" cy="12287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8" name="Left Brace 127"/>
          <p:cNvSpPr/>
          <p:nvPr/>
        </p:nvSpPr>
        <p:spPr>
          <a:xfrm rot="5400000">
            <a:off x="3484655" y="5095761"/>
            <a:ext cx="144019" cy="12287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9" name="Left Brace 128"/>
          <p:cNvSpPr/>
          <p:nvPr/>
        </p:nvSpPr>
        <p:spPr>
          <a:xfrm rot="5400000">
            <a:off x="3769275" y="5095762"/>
            <a:ext cx="144019" cy="12287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0" name="Left Brace 129"/>
          <p:cNvSpPr/>
          <p:nvPr/>
        </p:nvSpPr>
        <p:spPr>
          <a:xfrm rot="5400000">
            <a:off x="4040522" y="5095763"/>
            <a:ext cx="144019" cy="12287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1" name="TextBox 130"/>
          <p:cNvSpPr txBox="1"/>
          <p:nvPr/>
        </p:nvSpPr>
        <p:spPr>
          <a:xfrm>
            <a:off x="1540658" y="471120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1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965798" y="471120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0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249282" y="471120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0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2544881" y="471120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0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840396" y="471120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0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123657" y="471120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0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3406918" y="471120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0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3690179" y="471120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0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3960461" y="471120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0</a:t>
            </a:r>
          </a:p>
        </p:txBody>
      </p:sp>
      <p:cxnSp>
        <p:nvCxnSpPr>
          <p:cNvPr id="140" name="Straight Connector 139"/>
          <p:cNvCxnSpPr/>
          <p:nvPr/>
        </p:nvCxnSpPr>
        <p:spPr>
          <a:xfrm>
            <a:off x="1195191" y="6358620"/>
            <a:ext cx="66967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Oval 140"/>
          <p:cNvSpPr/>
          <p:nvPr/>
        </p:nvSpPr>
        <p:spPr>
          <a:xfrm>
            <a:off x="1339207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2" name="Oval 141"/>
          <p:cNvSpPr/>
          <p:nvPr/>
        </p:nvSpPr>
        <p:spPr>
          <a:xfrm>
            <a:off x="1627239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3" name="Oval 142"/>
          <p:cNvSpPr/>
          <p:nvPr/>
        </p:nvSpPr>
        <p:spPr>
          <a:xfrm>
            <a:off x="1915271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4" name="Oval 143"/>
          <p:cNvSpPr/>
          <p:nvPr/>
        </p:nvSpPr>
        <p:spPr>
          <a:xfrm>
            <a:off x="2203303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5" name="Oval 144"/>
          <p:cNvSpPr/>
          <p:nvPr/>
        </p:nvSpPr>
        <p:spPr>
          <a:xfrm>
            <a:off x="2491335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6" name="Oval 145"/>
          <p:cNvSpPr/>
          <p:nvPr/>
        </p:nvSpPr>
        <p:spPr>
          <a:xfrm>
            <a:off x="2779367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7" name="Oval 146"/>
          <p:cNvSpPr/>
          <p:nvPr/>
        </p:nvSpPr>
        <p:spPr>
          <a:xfrm>
            <a:off x="3064976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8" name="Oval 147"/>
          <p:cNvSpPr/>
          <p:nvPr/>
        </p:nvSpPr>
        <p:spPr>
          <a:xfrm>
            <a:off x="3350585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9" name="Oval 148"/>
          <p:cNvSpPr/>
          <p:nvPr/>
        </p:nvSpPr>
        <p:spPr>
          <a:xfrm>
            <a:off x="3638319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0" name="Oval 149"/>
          <p:cNvSpPr/>
          <p:nvPr/>
        </p:nvSpPr>
        <p:spPr>
          <a:xfrm>
            <a:off x="3926351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1" name="Oval 150"/>
          <p:cNvSpPr/>
          <p:nvPr/>
        </p:nvSpPr>
        <p:spPr>
          <a:xfrm>
            <a:off x="4214383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2" name="Oval 151"/>
          <p:cNvSpPr/>
          <p:nvPr/>
        </p:nvSpPr>
        <p:spPr>
          <a:xfrm>
            <a:off x="4502415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3" name="Oval 152"/>
          <p:cNvSpPr/>
          <p:nvPr/>
        </p:nvSpPr>
        <p:spPr>
          <a:xfrm>
            <a:off x="4790447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4" name="Oval 153"/>
          <p:cNvSpPr/>
          <p:nvPr/>
        </p:nvSpPr>
        <p:spPr>
          <a:xfrm>
            <a:off x="5078479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5" name="Oval 154"/>
          <p:cNvSpPr/>
          <p:nvPr/>
        </p:nvSpPr>
        <p:spPr>
          <a:xfrm>
            <a:off x="5364088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6" name="Oval 155"/>
          <p:cNvSpPr/>
          <p:nvPr/>
        </p:nvSpPr>
        <p:spPr>
          <a:xfrm>
            <a:off x="5649697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7" name="Oval 156"/>
          <p:cNvSpPr/>
          <p:nvPr/>
        </p:nvSpPr>
        <p:spPr>
          <a:xfrm>
            <a:off x="5940106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8" name="Oval 157"/>
          <p:cNvSpPr/>
          <p:nvPr/>
        </p:nvSpPr>
        <p:spPr>
          <a:xfrm>
            <a:off x="6228138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9" name="Oval 158"/>
          <p:cNvSpPr/>
          <p:nvPr/>
        </p:nvSpPr>
        <p:spPr>
          <a:xfrm>
            <a:off x="6516170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0" name="Oval 159"/>
          <p:cNvSpPr/>
          <p:nvPr/>
        </p:nvSpPr>
        <p:spPr>
          <a:xfrm>
            <a:off x="6804202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1" name="Oval 160"/>
          <p:cNvSpPr/>
          <p:nvPr/>
        </p:nvSpPr>
        <p:spPr>
          <a:xfrm>
            <a:off x="7092234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2" name="Oval 161"/>
          <p:cNvSpPr/>
          <p:nvPr/>
        </p:nvSpPr>
        <p:spPr>
          <a:xfrm>
            <a:off x="7377843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3" name="Oval 162"/>
          <p:cNvSpPr/>
          <p:nvPr/>
        </p:nvSpPr>
        <p:spPr>
          <a:xfrm>
            <a:off x="7663452" y="628661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164" name="Straight Connector 163"/>
          <p:cNvCxnSpPr/>
          <p:nvPr/>
        </p:nvCxnSpPr>
        <p:spPr>
          <a:xfrm>
            <a:off x="7891935" y="6358620"/>
            <a:ext cx="62515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Left Brace 164"/>
          <p:cNvSpPr/>
          <p:nvPr/>
        </p:nvSpPr>
        <p:spPr>
          <a:xfrm rot="5400000">
            <a:off x="5237064" y="6118162"/>
            <a:ext cx="144019" cy="12287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45624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Marking probability saturation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Drop based rate is also reduced by the dropped packets:</a:t>
            </a:r>
          </a:p>
          <a:p>
            <a:pPr marL="0" indent="0" algn="ctr">
              <a:buNone/>
            </a:pPr>
            <a:r>
              <a:rPr lang="en-US" sz="2800" dirty="0" err="1"/>
              <a:t>r</a:t>
            </a:r>
            <a:r>
              <a:rPr lang="en-US" sz="2800" baseline="-25000" dirty="0" err="1"/>
              <a:t>drop</a:t>
            </a:r>
            <a:r>
              <a:rPr lang="en-US" sz="2800" dirty="0"/>
              <a:t> = (1 - p) / </a:t>
            </a:r>
            <a:r>
              <a:rPr lang="en-US" sz="2800" dirty="0" err="1"/>
              <a:t>p.RTT</a:t>
            </a: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unified:       r ~= u / RTT</a:t>
            </a:r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Helps for </a:t>
            </a:r>
          </a:p>
          <a:p>
            <a:r>
              <a:rPr lang="en-US" sz="2400" dirty="0"/>
              <a:t>scaling the congestion window down</a:t>
            </a:r>
          </a:p>
          <a:p>
            <a:r>
              <a:rPr lang="en-US" sz="2400" dirty="0"/>
              <a:t>better drop compatibility</a:t>
            </a:r>
          </a:p>
          <a:p>
            <a:r>
              <a:rPr lang="en-US" sz="2400" dirty="0"/>
              <a:t>solving RTT independence</a:t>
            </a:r>
          </a:p>
          <a:p>
            <a:pPr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4625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Reduce RTT 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In Classic TCP, big queues </a:t>
            </a:r>
            <a:r>
              <a:rPr lang="en-US" sz="2400" dirty="0">
                <a:sym typeface="Wingdings" panose="05000000000000000000" pitchFamily="2" charset="2"/>
              </a:rPr>
              <a:t> less</a:t>
            </a:r>
            <a:r>
              <a:rPr lang="en-US" sz="2400" dirty="0"/>
              <a:t> RTT dependent: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1600" dirty="0"/>
              <a:t>RTT1 = 100 </a:t>
            </a:r>
            <a:r>
              <a:rPr lang="en-US" sz="1600" dirty="0" err="1"/>
              <a:t>ms</a:t>
            </a:r>
            <a:r>
              <a:rPr lang="en-US" sz="1600" dirty="0"/>
              <a:t> + 20 </a:t>
            </a:r>
            <a:r>
              <a:rPr lang="en-US" sz="1600" dirty="0" err="1"/>
              <a:t>ms</a:t>
            </a:r>
            <a:r>
              <a:rPr lang="en-US" sz="1600" dirty="0"/>
              <a:t> queue delay = 120 </a:t>
            </a:r>
            <a:r>
              <a:rPr lang="en-US" sz="1600" dirty="0" err="1"/>
              <a:t>ms</a:t>
            </a:r>
            <a:endParaRPr lang="en-US" sz="1600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1600" dirty="0"/>
              <a:t>RTT2 =     1 </a:t>
            </a:r>
            <a:r>
              <a:rPr lang="en-US" sz="1600" dirty="0" err="1"/>
              <a:t>ms</a:t>
            </a:r>
            <a:r>
              <a:rPr lang="en-US" sz="1600" dirty="0"/>
              <a:t> + 20 </a:t>
            </a:r>
            <a:r>
              <a:rPr lang="en-US" sz="1600" dirty="0" err="1"/>
              <a:t>ms</a:t>
            </a:r>
            <a:r>
              <a:rPr lang="en-US" sz="1600" dirty="0"/>
              <a:t> queue delay = 21 </a:t>
            </a:r>
            <a:r>
              <a:rPr lang="en-US" sz="1600" dirty="0" err="1"/>
              <a:t>ms</a:t>
            </a:r>
            <a:br>
              <a:rPr lang="en-US" sz="1600" dirty="0"/>
            </a:br>
            <a:r>
              <a:rPr lang="en-US" sz="1600" dirty="0"/>
              <a:t>                        Rate ratio = 120/20 = </a:t>
            </a:r>
            <a:r>
              <a:rPr lang="en-US" sz="1600" b="1" dirty="0"/>
              <a:t>6x less throughput</a:t>
            </a:r>
            <a:r>
              <a:rPr lang="en-US" sz="1600" dirty="0"/>
              <a:t> for flow with 100ms RTT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L4S has small or no queues at all </a:t>
            </a:r>
            <a:r>
              <a:rPr lang="en-US" sz="2400" dirty="0">
                <a:sym typeface="Wingdings" panose="05000000000000000000" pitchFamily="2" charset="2"/>
              </a:rPr>
              <a:t> high RTT dependence</a:t>
            </a:r>
            <a:endParaRPr lang="en-US" sz="2400" dirty="0"/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1600" dirty="0"/>
              <a:t>RTT1 = 100 </a:t>
            </a:r>
            <a:r>
              <a:rPr lang="en-US" sz="1600" dirty="0" err="1"/>
              <a:t>ms</a:t>
            </a:r>
            <a:r>
              <a:rPr lang="en-US" sz="1600" dirty="0"/>
              <a:t> + 1 </a:t>
            </a:r>
            <a:r>
              <a:rPr lang="en-US" sz="1600" dirty="0" err="1"/>
              <a:t>ms</a:t>
            </a:r>
            <a:r>
              <a:rPr lang="en-US" sz="1600" dirty="0"/>
              <a:t> queue delay = 101 </a:t>
            </a:r>
            <a:r>
              <a:rPr lang="en-US" sz="1600" dirty="0" err="1"/>
              <a:t>ms</a:t>
            </a:r>
            <a:endParaRPr lang="en-US" sz="1600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1600" dirty="0"/>
              <a:t>RTT2 =     1 </a:t>
            </a:r>
            <a:r>
              <a:rPr lang="en-US" sz="1600" dirty="0" err="1"/>
              <a:t>ms</a:t>
            </a:r>
            <a:r>
              <a:rPr lang="en-US" sz="1600" dirty="0"/>
              <a:t> + 1 </a:t>
            </a:r>
            <a:r>
              <a:rPr lang="en-US" sz="1600" dirty="0" err="1"/>
              <a:t>ms</a:t>
            </a:r>
            <a:r>
              <a:rPr lang="en-US" sz="1600" dirty="0"/>
              <a:t> queue delay = 2 </a:t>
            </a:r>
            <a:r>
              <a:rPr lang="en-US" sz="1600" dirty="0" err="1"/>
              <a:t>ms</a:t>
            </a:r>
            <a:br>
              <a:rPr lang="en-US" sz="1600" dirty="0"/>
            </a:br>
            <a:r>
              <a:rPr lang="en-US" sz="1600" dirty="0"/>
              <a:t>                        Rate ratio = 101/2 = </a:t>
            </a:r>
            <a:r>
              <a:rPr lang="en-US" sz="1600" b="1" dirty="0"/>
              <a:t>50x less throughput</a:t>
            </a:r>
            <a:r>
              <a:rPr lang="en-US" sz="1600" dirty="0"/>
              <a:t> for flow with 100ms RTT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45408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Marking rate &amp; 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Marking probability p</a:t>
            </a:r>
          </a:p>
          <a:p>
            <a:r>
              <a:rPr lang="en-US" sz="2400" dirty="0"/>
              <a:t>Equal for all flows</a:t>
            </a:r>
          </a:p>
          <a:p>
            <a:r>
              <a:rPr lang="en-US" sz="2400" dirty="0"/>
              <a:t>Used to converge to equal window or rate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800" dirty="0"/>
              <a:t>Marking rate m = </a:t>
            </a:r>
            <a:r>
              <a:rPr lang="en-US" sz="2800" dirty="0" err="1"/>
              <a:t>p.rate</a:t>
            </a:r>
            <a:endParaRPr lang="en-US" sz="2800" dirty="0"/>
          </a:p>
          <a:p>
            <a:r>
              <a:rPr lang="en-US" sz="2400" dirty="0"/>
              <a:t>Depends on the rate too</a:t>
            </a:r>
          </a:p>
          <a:p>
            <a:r>
              <a:rPr lang="en-US" sz="2400" dirty="0"/>
              <a:t>Is the signal frequency, which is i</a:t>
            </a:r>
            <a:r>
              <a:rPr lang="en-US" sz="2400" dirty="0"/>
              <a:t>ndication for level of delay control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16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24763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for ICCRG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Compromise between:</a:t>
            </a:r>
            <a:br>
              <a:rPr lang="en-US" sz="2800" dirty="0"/>
            </a:br>
            <a:endParaRPr lang="en-US" sz="2800" dirty="0"/>
          </a:p>
          <a:p>
            <a:r>
              <a:rPr lang="en-US" sz="2800" dirty="0"/>
              <a:t>RTT independence </a:t>
            </a:r>
            <a:r>
              <a:rPr lang="en-US" sz="2400" dirty="0"/>
              <a:t>with RTT</a:t>
            </a:r>
            <a:r>
              <a:rPr lang="en-US" sz="2400" baseline="-25000" dirty="0"/>
              <a:t>ref</a:t>
            </a:r>
            <a:r>
              <a:rPr lang="en-US" sz="2400" dirty="0"/>
              <a:t> = 2ms: </a:t>
            </a:r>
            <a:br>
              <a:rPr lang="en-US" sz="2400" dirty="0"/>
            </a:br>
            <a:r>
              <a:rPr lang="en-US" sz="2400" dirty="0"/>
              <a:t>              r </a:t>
            </a:r>
            <a:r>
              <a:rPr lang="en-US" sz="2400" dirty="0"/>
              <a:t>= 2 / </a:t>
            </a:r>
            <a:r>
              <a:rPr lang="en-US" sz="2400" dirty="0" err="1"/>
              <a:t>p.RTT</a:t>
            </a:r>
            <a:r>
              <a:rPr lang="en-US" sz="2400" baseline="-25000" dirty="0" err="1"/>
              <a:t>ref</a:t>
            </a:r>
            <a:r>
              <a:rPr lang="en-US" sz="2400" dirty="0"/>
              <a:t> = 1000 / p</a:t>
            </a:r>
            <a:r>
              <a:rPr lang="en-US" sz="2400" dirty="0"/>
              <a:t>   </a:t>
            </a:r>
            <a:r>
              <a:rPr lang="en-US" sz="2400" dirty="0">
                <a:sym typeface="Wingdings" panose="05000000000000000000" pitchFamily="2" charset="2"/>
              </a:rPr>
              <a:t>    </a:t>
            </a:r>
            <a:r>
              <a:rPr lang="en-US" sz="2400" dirty="0" err="1">
                <a:sym typeface="Wingdings" panose="05000000000000000000" pitchFamily="2" charset="2"/>
              </a:rPr>
              <a:t>p.r</a:t>
            </a:r>
            <a:r>
              <a:rPr lang="en-US" sz="2400" dirty="0">
                <a:sym typeface="Wingdings" panose="05000000000000000000" pitchFamily="2" charset="2"/>
              </a:rPr>
              <a:t> = 1000</a:t>
            </a:r>
            <a:br>
              <a:rPr lang="en-US" sz="2400" dirty="0">
                <a:sym typeface="Wingdings" panose="05000000000000000000" pitchFamily="2" charset="2"/>
              </a:rPr>
            </a:br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 </a:t>
            </a:r>
            <a:r>
              <a:rPr lang="en-US" sz="2400" dirty="0">
                <a:sym typeface="Wingdings" panose="05000000000000000000" pitchFamily="2" charset="2"/>
              </a:rPr>
              <a:t>always 1000 marks per second</a:t>
            </a:r>
            <a:br>
              <a:rPr lang="en-US" sz="2400" dirty="0">
                <a:sym typeface="Wingdings" panose="05000000000000000000" pitchFamily="2" charset="2"/>
              </a:rPr>
            </a:b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r>
              <a:rPr lang="en-US" sz="2400" dirty="0">
                <a:sym typeface="Wingdings" panose="05000000000000000000" pitchFamily="2" charset="2"/>
              </a:rPr>
              <a:t> not scalable to small RTTs</a:t>
            </a:r>
            <a:br>
              <a:rPr lang="en-US" sz="2400" dirty="0">
                <a:sym typeface="Wingdings" panose="05000000000000000000" pitchFamily="2" charset="2"/>
              </a:rPr>
            </a:br>
            <a:endParaRPr lang="en-US" sz="2400" dirty="0"/>
          </a:p>
          <a:p>
            <a:r>
              <a:rPr lang="en-US" sz="2800" dirty="0"/>
              <a:t>RTT scalability</a:t>
            </a:r>
            <a:r>
              <a:rPr lang="en-US" sz="2400" dirty="0"/>
              <a:t>: </a:t>
            </a:r>
            <a:br>
              <a:rPr lang="en-US" sz="2400" dirty="0"/>
            </a:br>
            <a:r>
              <a:rPr lang="en-US" sz="2400" dirty="0"/>
              <a:t>                                  r = 2 / </a:t>
            </a:r>
            <a:r>
              <a:rPr lang="en-US" sz="2400" dirty="0" err="1"/>
              <a:t>p</a:t>
            </a:r>
            <a:r>
              <a:rPr lang="en-US" sz="2400" dirty="0" err="1"/>
              <a:t>.RTT</a:t>
            </a:r>
            <a:r>
              <a:rPr lang="en-US" sz="2400" dirty="0"/>
              <a:t>   </a:t>
            </a:r>
            <a:r>
              <a:rPr lang="en-US" sz="2400" dirty="0">
                <a:sym typeface="Wingdings" panose="05000000000000000000" pitchFamily="2" charset="2"/>
              </a:rPr>
              <a:t>    </a:t>
            </a:r>
            <a:r>
              <a:rPr lang="en-US" sz="2400" dirty="0" err="1">
                <a:sym typeface="Wingdings" panose="05000000000000000000" pitchFamily="2" charset="2"/>
              </a:rPr>
              <a:t>p.r</a:t>
            </a:r>
            <a:r>
              <a:rPr lang="en-US" sz="2400" dirty="0">
                <a:sym typeface="Wingdings" panose="05000000000000000000" pitchFamily="2" charset="2"/>
              </a:rPr>
              <a:t> = 2 / RTT</a:t>
            </a:r>
            <a:br>
              <a:rPr lang="en-US" sz="2400" dirty="0">
                <a:sym typeface="Wingdings" panose="05000000000000000000" pitchFamily="2" charset="2"/>
              </a:rPr>
            </a:br>
            <a:r>
              <a:rPr lang="en-US" sz="24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r>
              <a:rPr lang="en-US" sz="2400" dirty="0">
                <a:sym typeface="Wingdings" panose="05000000000000000000" pitchFamily="2" charset="2"/>
              </a:rPr>
              <a:t> always 2 marks per RTT</a:t>
            </a:r>
            <a:br>
              <a:rPr lang="en-US" sz="2400" dirty="0">
                <a:sym typeface="Wingdings" panose="05000000000000000000" pitchFamily="2" charset="2"/>
              </a:rPr>
            </a:b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r>
              <a:rPr lang="en-US" sz="2400" dirty="0">
                <a:sym typeface="Wingdings" panose="05000000000000000000" pitchFamily="2" charset="2"/>
              </a:rPr>
              <a:t> rate is very RTT dependent</a:t>
            </a:r>
            <a:br>
              <a:rPr lang="en-US" sz="2400" dirty="0">
                <a:sym typeface="Wingdings" panose="05000000000000000000" pitchFamily="2" charset="2"/>
              </a:rPr>
            </a:br>
            <a:endParaRPr lang="en-US" sz="24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2579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16145</TotalTime>
  <Words>695</Words>
  <Application>Microsoft Office PowerPoint</Application>
  <PresentationFormat>On-screen Show (4:3)</PresentationFormat>
  <Paragraphs>198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Tahoma</vt:lpstr>
      <vt:lpstr>Trebuchet MS</vt:lpstr>
      <vt:lpstr>Wingdings</vt:lpstr>
      <vt:lpstr>Office Theme</vt:lpstr>
      <vt:lpstr>L4S TCP-Prague</vt:lpstr>
      <vt:lpstr>DualQ for DCTCP</vt:lpstr>
      <vt:lpstr>Now time for TCP-Prague</vt:lpstr>
      <vt:lpstr>Prevent marking probability saturation</vt:lpstr>
      <vt:lpstr>Average unmarked:</vt:lpstr>
      <vt:lpstr>Marking probability saturation</vt:lpstr>
      <vt:lpstr>Reduce RTT dependence</vt:lpstr>
      <vt:lpstr>Marking rate &amp; probability</vt:lpstr>
      <vt:lpstr>Question for ICCRG</vt:lpstr>
      <vt:lpstr>Where is the right compromise?</vt:lpstr>
      <vt:lpstr>Where is the right compromise?</vt:lpstr>
      <vt:lpstr>Related DualQ discussion topics</vt:lpstr>
      <vt:lpstr>Conclusion</vt:lpstr>
    </vt:vector>
  </TitlesOfParts>
  <Company>Alcatel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Schepper, Koen (Nokia - BE)</dc:creator>
  <cp:lastModifiedBy>De Schepper, Koen (Nokia - BE/Antwerp)</cp:lastModifiedBy>
  <cp:revision>133</cp:revision>
  <dcterms:created xsi:type="dcterms:W3CDTF">2017-03-14T15:45:11Z</dcterms:created>
  <dcterms:modified xsi:type="dcterms:W3CDTF">2017-03-27T09:29:10Z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-813742215</vt:i4>
  </property>
  <property fmtid="{D5CDD505-2E9C-101B-9397-08002B2CF9AE}" pid="3" name="_NewReviewCycle">
    <vt:lpwstr/>
  </property>
  <property fmtid="{D5CDD505-2E9C-101B-9397-08002B2CF9AE}" pid="4" name="_EmailSubject">
    <vt:lpwstr>ICCRG presentation</vt:lpwstr>
  </property>
  <property fmtid="{D5CDD505-2E9C-101B-9397-08002B2CF9AE}" pid="5" name="_AuthorEmail">
    <vt:lpwstr>koen.de_schepper@nokia-bell-labs.com</vt:lpwstr>
  </property>
  <property fmtid="{D5CDD505-2E9C-101B-9397-08002B2CF9AE}" pid="6" name="_AuthorEmailDisplayName">
    <vt:lpwstr>De Schepper, Koen (Nokia - BE)</vt:lpwstr>
  </property>
</Properties>
</file>