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66" r:id="rId2"/>
    <p:sldId id="268" r:id="rId3"/>
    <p:sldId id="257" r:id="rId4"/>
    <p:sldId id="269" r:id="rId5"/>
    <p:sldId id="258" r:id="rId6"/>
    <p:sldId id="259" r:id="rId7"/>
    <p:sldId id="260" r:id="rId8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6"/>
  </p:normalViewPr>
  <p:slideViewPr>
    <p:cSldViewPr snapToGrid="0" snapToObjects="1">
      <p:cViewPr varScale="1">
        <p:scale>
          <a:sx n="140" d="100"/>
          <a:sy n="140" d="100"/>
        </p:scale>
        <p:origin x="7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" name="Shape 144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6" name="Shape 144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850B7-243E-B44C-91D9-EC504FD0DD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09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685800" y="1597820"/>
            <a:ext cx="7772400" cy="110252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1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799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741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691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685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6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7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8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9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0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98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92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3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4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5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6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7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05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99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0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1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2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3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4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12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06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7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8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9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0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1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19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13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4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5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6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7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8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26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20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1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2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3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4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5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33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27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8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9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0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1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2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40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34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5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6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7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8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9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798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748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742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3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4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5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6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7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55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49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0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1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2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3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4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62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56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7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8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9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0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1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69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63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4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5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6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7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8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76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70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1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2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3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4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5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83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77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8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9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0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1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2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90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84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5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6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7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8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9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97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91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2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3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4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5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6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800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802" name="Picture 121" descr="Picture 1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803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7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925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867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817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811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2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3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4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5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6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24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18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9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0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1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2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3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31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25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6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7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8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9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0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38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32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3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4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5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6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7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45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39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0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1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2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3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4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52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46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7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8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9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0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1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59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53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4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5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6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7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8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66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60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1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2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3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4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5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924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874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868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9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0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1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2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3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81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75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6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7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8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9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0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88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82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3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4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5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6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7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95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89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0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1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2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3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4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02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96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7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8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9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0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1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09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903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4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5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6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7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8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16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910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1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2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3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4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5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23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917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8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9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0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1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2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926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928" name="Picture 121" descr="Picture 1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9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2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050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992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942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936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7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8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9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0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1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49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43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4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5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6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7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8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56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50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1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2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3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4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5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63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57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8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9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0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1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2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70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64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5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6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7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8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9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77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71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2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3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4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5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6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84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78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9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0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1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2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3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91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85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6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7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8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9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0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049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999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993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4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5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6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7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8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06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00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1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2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3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4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5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13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07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8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9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0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1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2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20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14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5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6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7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8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9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27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21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2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3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4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5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6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34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28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9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0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1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2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3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41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35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6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7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8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9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0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48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42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3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4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5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6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7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051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053" name="Picture 121" descr="Picture 1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054" name="Title Text"/>
          <p:cNvSpPr txBox="1">
            <a:spLocks noGrp="1"/>
          </p:cNvSpPr>
          <p:nvPr>
            <p:ph type="title"/>
          </p:nvPr>
        </p:nvSpPr>
        <p:spPr>
          <a:xfrm>
            <a:off x="457200" y="204786"/>
            <a:ext cx="3008435" cy="871539"/>
          </a:xfrm>
          <a:prstGeom prst="rect">
            <a:avLst/>
          </a:prstGeom>
        </p:spPr>
        <p:txBody>
          <a:bodyPr lIns="44450" tIns="44450" rIns="44450" bIns="44450" anchor="b"/>
          <a:lstStyle>
            <a:lvl1pPr algn="l" defTabSz="914400">
              <a:lnSpc>
                <a:spcPct val="90000"/>
              </a:lnSpc>
              <a:defRPr sz="15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055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537" y="204788"/>
            <a:ext cx="5111263" cy="4389836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6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200" y="1076326"/>
            <a:ext cx="3008435" cy="3518297"/>
          </a:xfrm>
          <a:prstGeom prst="rect">
            <a:avLst/>
          </a:prstGeom>
        </p:spPr>
        <p:txBody>
          <a:bodyPr lIns="44450" tIns="44450" rIns="44450" bIns="44450"/>
          <a:lstStyle/>
          <a:p>
            <a:pPr marL="0" indent="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05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0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178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120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070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064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5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6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7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8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9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77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71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2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3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4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5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6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84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78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9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0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1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2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3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91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85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6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7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8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9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0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98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92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3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4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5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6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7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05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99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0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1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2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3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4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12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106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7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8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9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0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1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19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113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4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5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6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7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8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177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127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121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2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3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4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5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6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34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28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9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0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1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2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3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41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35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6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7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8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9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0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48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42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3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4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5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6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7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55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49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0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1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2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3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4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62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56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7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8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9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0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1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69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63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4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5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6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7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8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76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70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1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2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3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4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5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179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181" name="Picture 121" descr="Picture 1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182" name="Title Text"/>
          <p:cNvSpPr txBox="1">
            <a:spLocks noGrp="1"/>
          </p:cNvSpPr>
          <p:nvPr>
            <p:ph type="title"/>
          </p:nvPr>
        </p:nvSpPr>
        <p:spPr>
          <a:xfrm>
            <a:off x="1792165" y="3600450"/>
            <a:ext cx="5486401" cy="425054"/>
          </a:xfrm>
          <a:prstGeom prst="rect">
            <a:avLst/>
          </a:prstGeom>
        </p:spPr>
        <p:txBody>
          <a:bodyPr lIns="44450" tIns="44450" rIns="44450" bIns="44450" anchor="b"/>
          <a:lstStyle>
            <a:lvl1pPr algn="l" defTabSz="914400">
              <a:lnSpc>
                <a:spcPct val="90000"/>
              </a:lnSpc>
              <a:defRPr sz="15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1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165" y="459581"/>
            <a:ext cx="5486401" cy="30861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165" y="4025503"/>
            <a:ext cx="5486401" cy="603648"/>
          </a:xfrm>
          <a:prstGeom prst="rect">
            <a:avLst/>
          </a:prstGeom>
        </p:spPr>
        <p:txBody>
          <a:bodyPr lIns="44450" tIns="44450" rIns="44450" bIns="44450"/>
          <a:lstStyle>
            <a:lvl1pPr marL="0" indent="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1pPr>
            <a:lvl2pPr marL="0" indent="3429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2pPr>
            <a:lvl3pPr marL="0" indent="6858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3pPr>
            <a:lvl4pPr marL="0" indent="10287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4pPr>
            <a:lvl5pPr marL="0" indent="13716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8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306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248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198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192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3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4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5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6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7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05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199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0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1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2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3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4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12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06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7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8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9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0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1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19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13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4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5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6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7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8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26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20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1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2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3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4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5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33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27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8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9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0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1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2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40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34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5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6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7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8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9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47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41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2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3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4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5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6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305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255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249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0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1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2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3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4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62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56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7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8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9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0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1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69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63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4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5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6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7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8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76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70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1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2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3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4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5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83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77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8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9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0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1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2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90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84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5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6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7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8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9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97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91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2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3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4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5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6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04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98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9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0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1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2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3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307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309" name="Picture 121" descr="Picture 1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310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311" name="Body Level One…"/>
          <p:cNvSpPr txBox="1">
            <a:spLocks noGrp="1"/>
          </p:cNvSpPr>
          <p:nvPr>
            <p:ph type="body" idx="1"/>
          </p:nvPr>
        </p:nvSpPr>
        <p:spPr>
          <a:xfrm>
            <a:off x="990600" y="1485900"/>
            <a:ext cx="7162800" cy="30861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433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375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325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319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0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1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2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3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4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32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26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7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8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9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0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1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39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33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4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5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6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7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8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46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40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1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2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3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4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5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53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47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8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9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0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1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2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60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54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5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6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7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8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9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67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61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2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3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4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5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6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74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68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9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0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1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2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3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432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382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376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7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8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9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0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1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89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83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4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5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6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7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8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96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90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1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2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3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4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5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03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97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8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9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0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1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2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10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04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5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6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7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8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9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17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11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2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3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4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5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6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24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18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9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0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1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2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3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31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25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6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7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8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9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30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434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436" name="Picture 121" descr="Picture 1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437" name="Title Text"/>
          <p:cNvSpPr txBox="1">
            <a:spLocks noGrp="1"/>
          </p:cNvSpPr>
          <p:nvPr>
            <p:ph type="title"/>
          </p:nvPr>
        </p:nvSpPr>
        <p:spPr>
          <a:xfrm>
            <a:off x="6362700" y="457200"/>
            <a:ext cx="1790700" cy="411480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438" name="Body Level One…"/>
          <p:cNvSpPr txBox="1">
            <a:spLocks noGrp="1"/>
          </p:cNvSpPr>
          <p:nvPr>
            <p:ph type="body" idx="1"/>
          </p:nvPr>
        </p:nvSpPr>
        <p:spPr>
          <a:xfrm>
            <a:off x="990600" y="457200"/>
            <a:ext cx="5231424" cy="41148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200150"/>
            <a:ext cx="4038600" cy="339447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151334"/>
            <a:ext cx="4040188" cy="47982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30" y="1151334"/>
            <a:ext cx="4041776" cy="47982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63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05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55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49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4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2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6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9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3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7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6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0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3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7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0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0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4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7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1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4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8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62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12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06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9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3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8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6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0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3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7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1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0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4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7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1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3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4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5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6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54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8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9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0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1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2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3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61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55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6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7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8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9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60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64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66" name="Picture 121" descr="Picture 1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Title Text"/>
          <p:cNvSpPr txBox="1">
            <a:spLocks noGrp="1"/>
          </p:cNvSpPr>
          <p:nvPr>
            <p:ph type="title"/>
          </p:nvPr>
        </p:nvSpPr>
        <p:spPr>
          <a:xfrm>
            <a:off x="685800" y="1597819"/>
            <a:ext cx="7772400" cy="110252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6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44450" tIns="44450" rIns="44450" bIns="44450"/>
          <a:lstStyle>
            <a:lvl1pPr marL="0" indent="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0" indent="3429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0" indent="6858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0" indent="10287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0" indent="13716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290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232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82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76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77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78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79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0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1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89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83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4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5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6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7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8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96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90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1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2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3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4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5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03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97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8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9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0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1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2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10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04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5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6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7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8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9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17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11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2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3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4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5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6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24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18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9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0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1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2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3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31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25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6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7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8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9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0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289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239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233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4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5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6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7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8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46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40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1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2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3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4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5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53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47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8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9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0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1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2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60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54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5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6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7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8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9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67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61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2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3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4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5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6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74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68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9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0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1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2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3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81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75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6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7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8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9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0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88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82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3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4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5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6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7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291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293" name="Picture 121" descr="Picture 1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295" name="Body Level One…"/>
          <p:cNvSpPr txBox="1">
            <a:spLocks noGrp="1"/>
          </p:cNvSpPr>
          <p:nvPr>
            <p:ph type="body" idx="1"/>
          </p:nvPr>
        </p:nvSpPr>
        <p:spPr>
          <a:xfrm>
            <a:off x="990600" y="1485900"/>
            <a:ext cx="7162800" cy="30861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417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359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309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303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4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5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6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7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8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16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10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1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2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3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4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5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23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17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8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9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0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1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2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30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24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5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6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7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8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9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37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31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2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3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4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5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6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44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38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9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0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1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2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3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51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45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6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7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8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9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0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58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52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3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4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5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6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7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416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366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360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1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2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3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4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5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73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67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8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9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0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1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2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80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74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5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6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7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8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9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87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81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2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3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4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5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6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94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88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9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0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1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2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3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01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95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6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7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8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9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0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08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402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3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4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5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6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7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15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409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0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1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2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3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4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418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420" name="Picture 121" descr="Picture 1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421" name="Title Text"/>
          <p:cNvSpPr txBox="1">
            <a:spLocks noGrp="1"/>
          </p:cNvSpPr>
          <p:nvPr>
            <p:ph type="title"/>
          </p:nvPr>
        </p:nvSpPr>
        <p:spPr>
          <a:xfrm>
            <a:off x="722435" y="3305176"/>
            <a:ext cx="7772401" cy="1021557"/>
          </a:xfrm>
          <a:prstGeom prst="rect">
            <a:avLst/>
          </a:prstGeom>
        </p:spPr>
        <p:txBody>
          <a:bodyPr lIns="44450" tIns="44450" rIns="44450" bIns="44450" anchor="t"/>
          <a:lstStyle>
            <a:lvl1pPr algn="l" defTabSz="914400">
              <a:lnSpc>
                <a:spcPct val="90000"/>
              </a:lnSpc>
              <a:defRPr sz="3000" b="1" cap="all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4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435" y="2180034"/>
            <a:ext cx="7772401" cy="1125141"/>
          </a:xfrm>
          <a:prstGeom prst="rect">
            <a:avLst/>
          </a:prstGeom>
        </p:spPr>
        <p:txBody>
          <a:bodyPr lIns="44450" tIns="44450" rIns="44450" bIns="44450" anchor="b"/>
          <a:lstStyle>
            <a:lvl1pPr marL="0" indent="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1pPr>
            <a:lvl2pPr marL="0" indent="3429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2pPr>
            <a:lvl3pPr marL="0" indent="6858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3pPr>
            <a:lvl4pPr marL="0" indent="10287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4pPr>
            <a:lvl5pPr marL="0" indent="13716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6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544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486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436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430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1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2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3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4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5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43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37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8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9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0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1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2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50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44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5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6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7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8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9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57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51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2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3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4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5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6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64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58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9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0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1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2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3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71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65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6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7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8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9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0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78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72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3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4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5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6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7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85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79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0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1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2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3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4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543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493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487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8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9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0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1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2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00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494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5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6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7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8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9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07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01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2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3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4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5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6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14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08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9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0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1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2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3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21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15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6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7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8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9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0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28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22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3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4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5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6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7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35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29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0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1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2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3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4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42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36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7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8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9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40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41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545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547" name="Picture 121" descr="Picture 1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548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54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90600" y="1485900"/>
            <a:ext cx="3511063" cy="30861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3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671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613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563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557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58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59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0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1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2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70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64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5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6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7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8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9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77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71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2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3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4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5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6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84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78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9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0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1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2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3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91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85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6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7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8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9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0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98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92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3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4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5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6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7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05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99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0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1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2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3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4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12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06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7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8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9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0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1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670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620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614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5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6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7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8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9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27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21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2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3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4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5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6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34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28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9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0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1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2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3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41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35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6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7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8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9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0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48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42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3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4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5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6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7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55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49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0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1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2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3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4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62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56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7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8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9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0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1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69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63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4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5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6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7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8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672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674" name="Picture 121" descr="Picture 12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6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67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151334"/>
            <a:ext cx="4040067" cy="479823"/>
          </a:xfrm>
          <a:prstGeom prst="rect">
            <a:avLst/>
          </a:prstGeom>
        </p:spPr>
        <p:txBody>
          <a:bodyPr lIns="44450" tIns="44450" rIns="44450" bIns="44450" anchor="b"/>
          <a:lstStyle>
            <a:lvl1pPr marL="0" indent="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0" indent="3429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0" indent="6858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0" indent="10287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0" indent="13716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269" y="1151334"/>
            <a:ext cx="4041531" cy="479823"/>
          </a:xfrm>
          <a:prstGeom prst="rect">
            <a:avLst/>
          </a:prstGeom>
        </p:spPr>
        <p:txBody>
          <a:bodyPr lIns="44450" tIns="44450" rIns="44450" bIns="44450" anchor="b"/>
          <a:lstStyle/>
          <a:p>
            <a:pPr marL="0" indent="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2818" y="4769565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IETF Hackathon - &lt;Project name&gt;"/>
          <p:cNvSpPr txBox="1"/>
          <p:nvPr/>
        </p:nvSpPr>
        <p:spPr>
          <a:xfrm>
            <a:off x="3045582" y="4731544"/>
            <a:ext cx="2763675" cy="29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535353"/>
                </a:solidFill>
              </a:defRPr>
            </a:lvl1pPr>
          </a:lstStyle>
          <a:p>
            <a:r>
              <a:t>IETF Hackathon - &lt;Project name&gt;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iteproject.eu/dctt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iteproject.eu/dctt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4STeam" TargetMode="External"/><Relationship Id="rId2" Type="http://schemas.openxmlformats.org/officeDocument/2006/relationships/hyperlink" Target="https://riteproject.eu/dctth/#cod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731" y="465835"/>
            <a:ext cx="4453348" cy="2304661"/>
          </a:xfrm>
        </p:spPr>
        <p:txBody>
          <a:bodyPr>
            <a:normAutofit fontScale="90000"/>
          </a:bodyPr>
          <a:lstStyle/>
          <a:p>
            <a:r>
              <a:rPr lang="en-US" dirty="0"/>
              <a:t>IETF Hackathon:</a:t>
            </a:r>
            <a:br>
              <a:rPr lang="en-US" dirty="0"/>
            </a:br>
            <a:r>
              <a:rPr lang="en-US" dirty="0"/>
              <a:t>Low Loss, Low Latency, Scalable Throughput (L4S)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0731" y="2928153"/>
            <a:ext cx="4453348" cy="168589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IETF 104</a:t>
            </a:r>
          </a:p>
          <a:p>
            <a:r>
              <a:rPr lang="en-US" dirty="0"/>
              <a:t>23-24 March, 2019 </a:t>
            </a:r>
          </a:p>
          <a:p>
            <a:r>
              <a:rPr lang="en-US" dirty="0"/>
              <a:t>Prague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3974A1-B4FA-8044-A0D2-BC215CB774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2656" y="1710906"/>
            <a:ext cx="3725513" cy="243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74159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C9FBEB91-974D-4402-A4C1-4604F9FBC279}"/>
              </a:ext>
            </a:extLst>
          </p:cNvPr>
          <p:cNvSpPr txBox="1">
            <a:spLocks/>
          </p:cNvSpPr>
          <p:nvPr/>
        </p:nvSpPr>
        <p:spPr>
          <a:xfrm>
            <a:off x="5059971" y="1337969"/>
            <a:ext cx="3483937" cy="216683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 marL="342900" marR="0" indent="-34290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783771" marR="0" indent="-326571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1219200" marR="0" indent="-30480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17373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21945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26517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31089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3566159" marR="0" indent="-36575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4023359" marR="0" indent="-36575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3300" i="1" kern="1200">
                <a:solidFill>
                  <a:schemeClr val="tx1"/>
                </a:solidFill>
              </a:rPr>
              <a:t>large saw teeth can ruin the quality of your experience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51435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5BA7E3-0B0F-426E-9169-508E774B95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/>
          </a:blip>
          <a:srcRect t="7708" r="-1" b="9471"/>
          <a:stretch/>
        </p:blipFill>
        <p:spPr>
          <a:xfrm>
            <a:off x="20" y="10"/>
            <a:ext cx="4518095" cy="51434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575820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Hackathon Plan</a:t>
            </a:r>
          </a:p>
        </p:txBody>
      </p:sp>
      <p:sp>
        <p:nvSpPr>
          <p:cNvPr id="1453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46099" y="1133503"/>
            <a:ext cx="6687214" cy="35671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rPr lang="en-US" dirty="0"/>
              <a:t>Low Loss, Low Latency, Scalable Throughput (L4S)</a:t>
            </a:r>
            <a:br>
              <a:rPr lang="en-US" dirty="0"/>
            </a:br>
            <a:r>
              <a:rPr lang="en-US" dirty="0">
                <a:hlinkClick r:id="rId2"/>
              </a:rPr>
              <a:t>https://riteproject.eu/dctth</a:t>
            </a:r>
            <a:br>
              <a:rPr dirty="0"/>
            </a:br>
            <a:endParaRPr lang="en-US" dirty="0"/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rPr lang="en-US" dirty="0"/>
              <a:t>RFC8257 (DCTCP)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rPr lang="en-US" dirty="0"/>
              <a:t>RFC8311 (ECN Experimentation)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rPr lang="en-US" dirty="0"/>
              <a:t>draft-ietf-tsvwg-l4s-arch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rPr lang="en-US" dirty="0"/>
              <a:t>draft-</a:t>
            </a:r>
            <a:r>
              <a:rPr lang="en-US" dirty="0" err="1"/>
              <a:t>ietf</a:t>
            </a:r>
            <a:r>
              <a:rPr lang="en-US" dirty="0"/>
              <a:t>-</a:t>
            </a:r>
            <a:r>
              <a:rPr lang="en-US" dirty="0" err="1"/>
              <a:t>tcpm</a:t>
            </a:r>
            <a:r>
              <a:rPr lang="en-US" dirty="0"/>
              <a:t>-accurate-</a:t>
            </a:r>
            <a:r>
              <a:rPr lang="en-US" dirty="0" err="1"/>
              <a:t>ecn</a:t>
            </a:r>
            <a:endParaRPr lang="en-US" dirty="0"/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rPr lang="en-US" dirty="0"/>
              <a:t>draft-</a:t>
            </a:r>
            <a:r>
              <a:rPr lang="en-US" dirty="0" err="1"/>
              <a:t>ietf</a:t>
            </a:r>
            <a:r>
              <a:rPr lang="en-US" dirty="0"/>
              <a:t>-tsvwg-</a:t>
            </a:r>
            <a:r>
              <a:rPr lang="en-US" dirty="0" err="1"/>
              <a:t>aqm</a:t>
            </a:r>
            <a:r>
              <a:rPr lang="en-US" dirty="0"/>
              <a:t>-</a:t>
            </a:r>
            <a:r>
              <a:rPr lang="en-US" dirty="0" err="1"/>
              <a:t>dualq</a:t>
            </a:r>
            <a:r>
              <a:rPr lang="en-US" dirty="0"/>
              <a:t>-coupled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rPr lang="en-US" dirty="0"/>
              <a:t>draft-ietf-tsvwg-l4s-id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endParaRPr dirty="0"/>
          </a:p>
        </p:txBody>
      </p:sp>
      <p:sp>
        <p:nvSpPr>
          <p:cNvPr id="1454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Hackathon Plan</a:t>
            </a:r>
          </a:p>
        </p:txBody>
      </p:sp>
      <p:sp>
        <p:nvSpPr>
          <p:cNvPr id="1453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46099" y="1133503"/>
            <a:ext cx="6687214" cy="35671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rPr lang="en-US" dirty="0"/>
              <a:t>Low Loss, Low Latency, Scalable Throughput (L4S)</a:t>
            </a:r>
            <a:br>
              <a:rPr lang="en-US" dirty="0"/>
            </a:br>
            <a:r>
              <a:rPr lang="en-US" dirty="0">
                <a:hlinkClick r:id="rId2"/>
              </a:rPr>
              <a:t>https://riteproject.eu/dctth</a:t>
            </a:r>
            <a:br>
              <a:rPr dirty="0"/>
            </a:br>
            <a:endParaRPr lang="en-US" dirty="0"/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rPr lang="en-US" dirty="0"/>
              <a:t>RFC8257 (DCTCP)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rPr lang="en-US" dirty="0"/>
              <a:t>RFC8311 (ECN Experimentation)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rPr lang="en-US" dirty="0"/>
              <a:t>draft-ietf-tsvwg-l4s-arch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rPr lang="en-US" dirty="0"/>
              <a:t>draft-</a:t>
            </a:r>
            <a:r>
              <a:rPr lang="en-US" dirty="0" err="1"/>
              <a:t>ietf</a:t>
            </a:r>
            <a:r>
              <a:rPr lang="en-US" dirty="0"/>
              <a:t>-</a:t>
            </a:r>
            <a:r>
              <a:rPr lang="en-US" dirty="0" err="1"/>
              <a:t>tcpm</a:t>
            </a:r>
            <a:r>
              <a:rPr lang="en-US" dirty="0"/>
              <a:t>-accurate-</a:t>
            </a:r>
            <a:r>
              <a:rPr lang="en-US" dirty="0" err="1"/>
              <a:t>ecn</a:t>
            </a:r>
            <a:endParaRPr lang="en-US" dirty="0"/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rPr lang="en-US" dirty="0"/>
              <a:t>draft-</a:t>
            </a:r>
            <a:r>
              <a:rPr lang="en-US" dirty="0" err="1"/>
              <a:t>ietf</a:t>
            </a:r>
            <a:r>
              <a:rPr lang="en-US" dirty="0"/>
              <a:t>-tsvwg-</a:t>
            </a:r>
            <a:r>
              <a:rPr lang="en-US" dirty="0" err="1"/>
              <a:t>aqm</a:t>
            </a:r>
            <a:r>
              <a:rPr lang="en-US" dirty="0"/>
              <a:t>-</a:t>
            </a:r>
            <a:r>
              <a:rPr lang="en-US" dirty="0" err="1"/>
              <a:t>dualq</a:t>
            </a:r>
            <a:r>
              <a:rPr lang="en-US" dirty="0"/>
              <a:t>-coupled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rPr lang="en-US" dirty="0"/>
              <a:t>draft-ietf-tsvwg-l4s-id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endParaRPr dirty="0"/>
          </a:p>
        </p:txBody>
      </p:sp>
      <p:sp>
        <p:nvSpPr>
          <p:cNvPr id="1454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BD4059-7EC0-4151-A5E6-719C0942028E}"/>
              </a:ext>
            </a:extLst>
          </p:cNvPr>
          <p:cNvSpPr txBox="1"/>
          <p:nvPr/>
        </p:nvSpPr>
        <p:spPr>
          <a:xfrm>
            <a:off x="5731539" y="2180194"/>
            <a:ext cx="2259591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B05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Linux v4.1 (2012)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45BF8C-A232-421B-9409-27711E9D917E}"/>
              </a:ext>
            </a:extLst>
          </p:cNvPr>
          <p:cNvSpPr txBox="1"/>
          <p:nvPr/>
        </p:nvSpPr>
        <p:spPr>
          <a:xfrm>
            <a:off x="5767818" y="2571750"/>
            <a:ext cx="71429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00B05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2018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292A5F-1047-4243-8704-27D5F0A08E5C}"/>
              </a:ext>
            </a:extLst>
          </p:cNvPr>
          <p:cNvSpPr txBox="1"/>
          <p:nvPr/>
        </p:nvSpPr>
        <p:spPr>
          <a:xfrm>
            <a:off x="5767818" y="2950582"/>
            <a:ext cx="71429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2017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5CAB27-20F7-416B-A74B-65D0EECE9EB4}"/>
              </a:ext>
            </a:extLst>
          </p:cNvPr>
          <p:cNvSpPr txBox="1"/>
          <p:nvPr/>
        </p:nvSpPr>
        <p:spPr>
          <a:xfrm>
            <a:off x="5767818" y="3310538"/>
            <a:ext cx="330314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Prototyped on Linux 4.17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F67FF6-947D-4F2F-AABF-93BD52362A75}"/>
              </a:ext>
            </a:extLst>
          </p:cNvPr>
          <p:cNvSpPr txBox="1"/>
          <p:nvPr/>
        </p:nvSpPr>
        <p:spPr>
          <a:xfrm>
            <a:off x="5767818" y="3698835"/>
            <a:ext cx="3004988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RITE prototype in 2016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CE329B-F040-45A4-8E5A-561C915E3B9B}"/>
              </a:ext>
            </a:extLst>
          </p:cNvPr>
          <p:cNvSpPr txBox="1"/>
          <p:nvPr/>
        </p:nvSpPr>
        <p:spPr>
          <a:xfrm>
            <a:off x="5769608" y="4072797"/>
            <a:ext cx="2979340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Requirements written </a:t>
            </a:r>
          </a:p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in 2015</a:t>
            </a:r>
          </a:p>
        </p:txBody>
      </p:sp>
    </p:spTree>
    <p:extLst>
      <p:ext uri="{BB962C8B-B14F-4D97-AF65-F5344CB8AC3E}">
        <p14:creationId xmlns:p14="http://schemas.microsoft.com/office/powerpoint/2010/main" val="199693927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got done</a:t>
            </a:r>
          </a:p>
        </p:txBody>
      </p:sp>
      <p:sp>
        <p:nvSpPr>
          <p:cNvPr id="145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199" y="1200150"/>
            <a:ext cx="7940441" cy="3567113"/>
          </a:xfrm>
          <a:prstGeom prst="rect">
            <a:avLst/>
          </a:prstGeom>
        </p:spPr>
        <p:txBody>
          <a:bodyPr/>
          <a:lstStyle/>
          <a:p>
            <a:pPr marL="189186" indent="-189186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rPr lang="en-US" dirty="0"/>
              <a:t>Kickstarting a FOSS e2e experiment environment</a:t>
            </a:r>
            <a:endParaRPr dirty="0"/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rPr lang="en-US" dirty="0"/>
              <a:t>VM + labs illustrating how to use all pieces</a:t>
            </a:r>
            <a:endParaRPr dirty="0"/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rPr lang="en-US" dirty="0" err="1"/>
              <a:t>AccECN</a:t>
            </a:r>
            <a:r>
              <a:rPr lang="en-US" dirty="0"/>
              <a:t> updated &amp; ported to 5.1-rc1/net-next </a:t>
            </a:r>
            <a:br>
              <a:rPr lang="en-US" dirty="0"/>
            </a:br>
            <a:r>
              <a:rPr lang="en-US" dirty="0"/>
              <a:t>+ experimental GRO/GSO fixes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rPr lang="en-US" dirty="0"/>
              <a:t>Prague req. for TCP WIP (DCTCP fork)</a:t>
            </a:r>
            <a:endParaRPr dirty="0"/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rPr lang="en-US" dirty="0"/>
              <a:t>“QUIC Prague” WIP (based on pico-</a:t>
            </a:r>
            <a:r>
              <a:rPr lang="en-US" dirty="0" err="1"/>
              <a:t>quic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1458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What we learned</a:t>
            </a:r>
          </a:p>
        </p:txBody>
      </p:sp>
      <p:sp>
        <p:nvSpPr>
          <p:cNvPr id="146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20699" y="1530350"/>
            <a:ext cx="7244877" cy="3052416"/>
          </a:xfrm>
          <a:prstGeom prst="rect">
            <a:avLst/>
          </a:prstGeom>
        </p:spPr>
        <p:txBody>
          <a:bodyPr/>
          <a:lstStyle/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rPr lang="en-US" dirty="0" err="1"/>
              <a:t>AccECN</a:t>
            </a:r>
            <a:r>
              <a:rPr lang="en-US" dirty="0"/>
              <a:t> has subtle interactions with GRO/GSO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rPr lang="en-US" dirty="0"/>
              <a:t>Not all Prague requirements might be needed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rPr lang="en-US" dirty="0"/>
              <a:t>QUIC has an easier path to support them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rPr lang="en-US" dirty="0"/>
              <a:t>Coupling LL-CC and stream scheduling looks promising in QUIC</a:t>
            </a:r>
            <a:endParaRPr dirty="0"/>
          </a:p>
        </p:txBody>
      </p:sp>
      <p:sp>
        <p:nvSpPr>
          <p:cNvPr id="1462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Wrap Up</a:t>
            </a:r>
          </a:p>
        </p:txBody>
      </p:sp>
      <p:sp>
        <p:nvSpPr>
          <p:cNvPr id="1465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57199" y="1166030"/>
            <a:ext cx="3794079" cy="3603863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r>
              <a:rPr dirty="0"/>
              <a:t>Team members: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200"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200"/>
            </a:pPr>
            <a:r>
              <a:rPr lang="en-US" dirty="0"/>
              <a:t>Bob Briscoe (Independent)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200"/>
            </a:pPr>
            <a:r>
              <a:rPr lang="en-US" dirty="0"/>
              <a:t>David Lebrun (Google)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200"/>
            </a:pPr>
            <a:r>
              <a:rPr lang="en-US" dirty="0"/>
              <a:t>Mathieu </a:t>
            </a:r>
            <a:r>
              <a:rPr lang="en-US" dirty="0" err="1"/>
              <a:t>Jadin</a:t>
            </a:r>
            <a:r>
              <a:rPr lang="en-US" dirty="0"/>
              <a:t> (</a:t>
            </a:r>
            <a:r>
              <a:rPr lang="en-US" dirty="0" err="1"/>
              <a:t>UCLouvain</a:t>
            </a:r>
            <a:r>
              <a:rPr lang="en-US" dirty="0"/>
              <a:t>)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200"/>
            </a:pPr>
            <a:r>
              <a:rPr lang="en-US" dirty="0"/>
              <a:t>Quentin De Coninck (</a:t>
            </a:r>
            <a:r>
              <a:rPr lang="en-US" dirty="0" err="1"/>
              <a:t>UCLouvain</a:t>
            </a:r>
            <a:r>
              <a:rPr lang="en-US" dirty="0"/>
              <a:t>)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200"/>
            </a:pPr>
            <a:r>
              <a:rPr lang="en-US" dirty="0"/>
              <a:t>Olivier Tilmans (Nokia Bell Labs)</a:t>
            </a:r>
            <a:endParaRPr dirty="0"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 dirty="0"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 dirty="0"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 dirty="0"/>
          </a:p>
        </p:txBody>
      </p:sp>
      <p:sp>
        <p:nvSpPr>
          <p:cNvPr id="1466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467" name="Content Placeholder 2"/>
          <p:cNvSpPr txBox="1"/>
          <p:nvPr/>
        </p:nvSpPr>
        <p:spPr>
          <a:xfrm>
            <a:off x="4333164" y="1166884"/>
            <a:ext cx="4641499" cy="3587679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 lang="en-US" dirty="0">
              <a:hlinkClick r:id="rId2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 lang="en-US" dirty="0">
              <a:hlinkClick r:id="rId2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 lang="en-US" dirty="0">
              <a:hlinkClick r:id="rId2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rPr lang="en-US" dirty="0">
                <a:hlinkClick r:id="rId2"/>
              </a:rPr>
              <a:t>https://riteproject.eu/dctth/#code</a:t>
            </a:r>
            <a:endParaRPr lang="en-US" dirty="0"/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 lang="en-US" dirty="0"/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r>
              <a:rPr lang="en-US" dirty="0">
                <a:hlinkClick r:id="rId3"/>
              </a:rPr>
              <a:t>https://github.com/L4STeam</a:t>
            </a:r>
            <a:endParaRPr lang="en-US" dirty="0"/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 lang="en-US" dirty="0"/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181</Words>
  <Application>Microsoft Office PowerPoint</Application>
  <PresentationFormat>On-screen Show (16:9)</PresentationFormat>
  <Paragraphs>60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</vt:lpstr>
      <vt:lpstr>Times New Roman</vt:lpstr>
      <vt:lpstr>Office Theme</vt:lpstr>
      <vt:lpstr>IETF Hackathon: Low Loss, Low Latency, Scalable Throughput (L4S)</vt:lpstr>
      <vt:lpstr>PowerPoint Presentation</vt:lpstr>
      <vt:lpstr>Hackathon Plan</vt:lpstr>
      <vt:lpstr>Hackathon Plan</vt:lpstr>
      <vt:lpstr>What got done</vt:lpstr>
      <vt:lpstr>What we learned</vt:lpstr>
      <vt:lpstr>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Hackathon: L4S TCP/QUIC Prague</dc:title>
  <dc:creator>Tilmans, Olivier (Nokia - BE/Antwerp)</dc:creator>
  <cp:lastModifiedBy>Tilmans, Olivier (Nokia - BE/Antwerp)</cp:lastModifiedBy>
  <cp:revision>8</cp:revision>
  <dcterms:created xsi:type="dcterms:W3CDTF">2019-03-24T12:34:15Z</dcterms:created>
  <dcterms:modified xsi:type="dcterms:W3CDTF">2019-03-24T14:14:10Z</dcterms:modified>
</cp:coreProperties>
</file>